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57" r:id="rId4"/>
    <p:sldId id="258" r:id="rId5"/>
    <p:sldId id="263" r:id="rId6"/>
    <p:sldId id="261" r:id="rId7"/>
    <p:sldId id="262" r:id="rId8"/>
    <p:sldId id="264" r:id="rId9"/>
    <p:sldId id="265" r:id="rId10"/>
    <p:sldId id="266" r:id="rId11"/>
    <p:sldId id="267" r:id="rId12"/>
    <p:sldId id="275" r:id="rId13"/>
    <p:sldId id="268" r:id="rId14"/>
    <p:sldId id="274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35"/>
    <a:srgbClr val="8C8984"/>
    <a:srgbClr val="3FA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14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EBF299-2792-4E2E-B162-E9BA1B5FDBF9}" type="doc">
      <dgm:prSet loTypeId="urn:microsoft.com/office/officeart/2005/8/layout/cycle6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7C6A68-038E-4886-84E9-58F6D04C8898}">
      <dgm:prSet phldrT="[Text]"/>
      <dgm:spPr/>
      <dgm:t>
        <a:bodyPr/>
        <a:lstStyle/>
        <a:p>
          <a:r>
            <a:rPr lang="en-US" dirty="0"/>
            <a:t>Harvestability</a:t>
          </a:r>
        </a:p>
      </dgm:t>
    </dgm:pt>
    <dgm:pt modelId="{301847C7-5E49-41AB-985F-7A8BFFDC62BE}" type="parTrans" cxnId="{2E371D2B-C586-49BA-9781-5B4502880715}">
      <dgm:prSet/>
      <dgm:spPr/>
      <dgm:t>
        <a:bodyPr/>
        <a:lstStyle/>
        <a:p>
          <a:endParaRPr lang="en-US"/>
        </a:p>
      </dgm:t>
    </dgm:pt>
    <dgm:pt modelId="{1580C32A-6C8C-48DA-AEAC-9043DBE5BE83}" type="sibTrans" cxnId="{2E371D2B-C586-49BA-9781-5B4502880715}">
      <dgm:prSet/>
      <dgm:spPr/>
      <dgm:t>
        <a:bodyPr/>
        <a:lstStyle/>
        <a:p>
          <a:endParaRPr lang="en-US"/>
        </a:p>
      </dgm:t>
    </dgm:pt>
    <dgm:pt modelId="{5D61BA82-7C25-4237-94B6-495BDDD82156}">
      <dgm:prSet phldrT="[Text]"/>
      <dgm:spPr/>
      <dgm:t>
        <a:bodyPr/>
        <a:lstStyle/>
        <a:p>
          <a:r>
            <a:rPr lang="en-US" dirty="0"/>
            <a:t>Viability/Vigor</a:t>
          </a:r>
        </a:p>
      </dgm:t>
    </dgm:pt>
    <dgm:pt modelId="{0A049CCD-6418-4CE3-9DBE-95D60C0D86F8}" type="parTrans" cxnId="{4BFF1F5B-CEA8-436B-81AC-6D7BDBE68AF3}">
      <dgm:prSet/>
      <dgm:spPr/>
      <dgm:t>
        <a:bodyPr/>
        <a:lstStyle/>
        <a:p>
          <a:endParaRPr lang="en-US"/>
        </a:p>
      </dgm:t>
    </dgm:pt>
    <dgm:pt modelId="{F6E56682-EFF5-42EE-8C96-BFF9D2D57580}" type="sibTrans" cxnId="{4BFF1F5B-CEA8-436B-81AC-6D7BDBE68AF3}">
      <dgm:prSet/>
      <dgm:spPr/>
      <dgm:t>
        <a:bodyPr/>
        <a:lstStyle/>
        <a:p>
          <a:endParaRPr lang="en-US"/>
        </a:p>
      </dgm:t>
    </dgm:pt>
    <dgm:pt modelId="{1CC302F8-578D-4AA5-8E24-A6268DA16513}">
      <dgm:prSet phldrT="[Text]"/>
      <dgm:spPr/>
      <dgm:t>
        <a:bodyPr/>
        <a:lstStyle/>
        <a:p>
          <a:r>
            <a:rPr lang="en-US" dirty="0"/>
            <a:t>Yield Increase</a:t>
          </a:r>
        </a:p>
      </dgm:t>
    </dgm:pt>
    <dgm:pt modelId="{FB9B930D-EC99-4C66-AB74-9FCB32BAE4C7}" type="parTrans" cxnId="{472E0519-40C8-460F-82A4-539DF44B8D8A}">
      <dgm:prSet/>
      <dgm:spPr/>
      <dgm:t>
        <a:bodyPr/>
        <a:lstStyle/>
        <a:p>
          <a:endParaRPr lang="en-US"/>
        </a:p>
      </dgm:t>
    </dgm:pt>
    <dgm:pt modelId="{00B28ABB-34BA-4619-9A44-0428FC4B1747}" type="sibTrans" cxnId="{472E0519-40C8-460F-82A4-539DF44B8D8A}">
      <dgm:prSet/>
      <dgm:spPr/>
      <dgm:t>
        <a:bodyPr/>
        <a:lstStyle/>
        <a:p>
          <a:endParaRPr lang="en-US"/>
        </a:p>
      </dgm:t>
    </dgm:pt>
    <dgm:pt modelId="{241FED60-7C71-4C99-9484-F1E2F921382A}">
      <dgm:prSet phldrT="[Text]"/>
      <dgm:spPr/>
      <dgm:t>
        <a:bodyPr/>
        <a:lstStyle/>
        <a:p>
          <a:r>
            <a:rPr lang="en-US" dirty="0"/>
            <a:t>Stability/Purity</a:t>
          </a:r>
        </a:p>
      </dgm:t>
    </dgm:pt>
    <dgm:pt modelId="{20C9083A-55B1-4A2D-BC18-D61A493124A8}" type="parTrans" cxnId="{20022939-510D-4281-B652-6A1DDB2C5796}">
      <dgm:prSet/>
      <dgm:spPr/>
      <dgm:t>
        <a:bodyPr/>
        <a:lstStyle/>
        <a:p>
          <a:endParaRPr lang="en-US"/>
        </a:p>
      </dgm:t>
    </dgm:pt>
    <dgm:pt modelId="{54BD3D0F-DF20-417E-8129-4B4C0D743FCB}" type="sibTrans" cxnId="{20022939-510D-4281-B652-6A1DDB2C5796}">
      <dgm:prSet/>
      <dgm:spPr/>
      <dgm:t>
        <a:bodyPr/>
        <a:lstStyle/>
        <a:p>
          <a:endParaRPr lang="en-US"/>
        </a:p>
      </dgm:t>
    </dgm:pt>
    <dgm:pt modelId="{C5A1884E-AF91-42D2-BA91-6A153D7F7CFF}">
      <dgm:prSet phldrT="[Text]"/>
      <dgm:spPr/>
      <dgm:t>
        <a:bodyPr/>
        <a:lstStyle/>
        <a:p>
          <a:r>
            <a:rPr lang="en-US" dirty="0"/>
            <a:t>Distinct/Uniform</a:t>
          </a:r>
        </a:p>
      </dgm:t>
    </dgm:pt>
    <dgm:pt modelId="{2A820678-7826-41AA-87C1-0357FEB46F6D}" type="parTrans" cxnId="{C5847990-EEC8-44B0-BE88-A44E79114AC3}">
      <dgm:prSet/>
      <dgm:spPr/>
      <dgm:t>
        <a:bodyPr/>
        <a:lstStyle/>
        <a:p>
          <a:endParaRPr lang="en-US"/>
        </a:p>
      </dgm:t>
    </dgm:pt>
    <dgm:pt modelId="{A1E0748A-E69B-4805-85BE-CC795FD34B60}" type="sibTrans" cxnId="{C5847990-EEC8-44B0-BE88-A44E79114AC3}">
      <dgm:prSet/>
      <dgm:spPr/>
      <dgm:t>
        <a:bodyPr/>
        <a:lstStyle/>
        <a:p>
          <a:endParaRPr lang="en-US"/>
        </a:p>
      </dgm:t>
    </dgm:pt>
    <dgm:pt modelId="{30DDE9EB-00AE-41B0-84D4-420A9CD99D00}" type="pres">
      <dgm:prSet presAssocID="{1CEBF299-2792-4E2E-B162-E9BA1B5FDBF9}" presName="cycle" presStyleCnt="0">
        <dgm:presLayoutVars>
          <dgm:dir/>
          <dgm:resizeHandles val="exact"/>
        </dgm:presLayoutVars>
      </dgm:prSet>
      <dgm:spPr/>
    </dgm:pt>
    <dgm:pt modelId="{B9B07489-E1B9-4F48-942F-D3C3D644E37A}" type="pres">
      <dgm:prSet presAssocID="{717C6A68-038E-4886-84E9-58F6D04C8898}" presName="node" presStyleLbl="node1" presStyleIdx="0" presStyleCnt="5">
        <dgm:presLayoutVars>
          <dgm:bulletEnabled val="1"/>
        </dgm:presLayoutVars>
      </dgm:prSet>
      <dgm:spPr/>
    </dgm:pt>
    <dgm:pt modelId="{AAD698B1-2798-4A07-9E00-091095365DC5}" type="pres">
      <dgm:prSet presAssocID="{717C6A68-038E-4886-84E9-58F6D04C8898}" presName="spNode" presStyleCnt="0"/>
      <dgm:spPr/>
    </dgm:pt>
    <dgm:pt modelId="{A5115CEF-034A-42EB-938C-9EFF33FEB4BF}" type="pres">
      <dgm:prSet presAssocID="{1580C32A-6C8C-48DA-AEAC-9043DBE5BE83}" presName="sibTrans" presStyleLbl="sibTrans1D1" presStyleIdx="0" presStyleCnt="5"/>
      <dgm:spPr/>
    </dgm:pt>
    <dgm:pt modelId="{86F1A3DD-E3C9-4628-8A6E-840834481584}" type="pres">
      <dgm:prSet presAssocID="{5D61BA82-7C25-4237-94B6-495BDDD82156}" presName="node" presStyleLbl="node1" presStyleIdx="1" presStyleCnt="5">
        <dgm:presLayoutVars>
          <dgm:bulletEnabled val="1"/>
        </dgm:presLayoutVars>
      </dgm:prSet>
      <dgm:spPr/>
    </dgm:pt>
    <dgm:pt modelId="{CFFAE404-2982-4A7C-A3D3-1A3C5B90149F}" type="pres">
      <dgm:prSet presAssocID="{5D61BA82-7C25-4237-94B6-495BDDD82156}" presName="spNode" presStyleCnt="0"/>
      <dgm:spPr/>
    </dgm:pt>
    <dgm:pt modelId="{4687072F-B7BB-4092-A374-E9A176F999BC}" type="pres">
      <dgm:prSet presAssocID="{F6E56682-EFF5-42EE-8C96-BFF9D2D57580}" presName="sibTrans" presStyleLbl="sibTrans1D1" presStyleIdx="1" presStyleCnt="5"/>
      <dgm:spPr/>
    </dgm:pt>
    <dgm:pt modelId="{21B4E9D3-F827-4C3B-B2A0-1E9C101FC8E0}" type="pres">
      <dgm:prSet presAssocID="{1CC302F8-578D-4AA5-8E24-A6268DA16513}" presName="node" presStyleLbl="node1" presStyleIdx="2" presStyleCnt="5">
        <dgm:presLayoutVars>
          <dgm:bulletEnabled val="1"/>
        </dgm:presLayoutVars>
      </dgm:prSet>
      <dgm:spPr/>
    </dgm:pt>
    <dgm:pt modelId="{626AC0C3-57AB-4D04-A382-E3A4ED6B3C5E}" type="pres">
      <dgm:prSet presAssocID="{1CC302F8-578D-4AA5-8E24-A6268DA16513}" presName="spNode" presStyleCnt="0"/>
      <dgm:spPr/>
    </dgm:pt>
    <dgm:pt modelId="{A4ECA50C-2FC3-479D-821B-1C1F81531E72}" type="pres">
      <dgm:prSet presAssocID="{00B28ABB-34BA-4619-9A44-0428FC4B1747}" presName="sibTrans" presStyleLbl="sibTrans1D1" presStyleIdx="2" presStyleCnt="5"/>
      <dgm:spPr/>
    </dgm:pt>
    <dgm:pt modelId="{D149017B-9BED-4C4A-A338-1C353231ADBF}" type="pres">
      <dgm:prSet presAssocID="{241FED60-7C71-4C99-9484-F1E2F921382A}" presName="node" presStyleLbl="node1" presStyleIdx="3" presStyleCnt="5">
        <dgm:presLayoutVars>
          <dgm:bulletEnabled val="1"/>
        </dgm:presLayoutVars>
      </dgm:prSet>
      <dgm:spPr/>
    </dgm:pt>
    <dgm:pt modelId="{4DF3AB3C-1295-42E5-9F59-D80B25CB0280}" type="pres">
      <dgm:prSet presAssocID="{241FED60-7C71-4C99-9484-F1E2F921382A}" presName="spNode" presStyleCnt="0"/>
      <dgm:spPr/>
    </dgm:pt>
    <dgm:pt modelId="{16A26F6E-6D08-4272-9EB7-EED990B4A8CF}" type="pres">
      <dgm:prSet presAssocID="{54BD3D0F-DF20-417E-8129-4B4C0D743FCB}" presName="sibTrans" presStyleLbl="sibTrans1D1" presStyleIdx="3" presStyleCnt="5"/>
      <dgm:spPr/>
    </dgm:pt>
    <dgm:pt modelId="{37140F43-FE1D-46ED-B888-010B7BE2ADE3}" type="pres">
      <dgm:prSet presAssocID="{C5A1884E-AF91-42D2-BA91-6A153D7F7CFF}" presName="node" presStyleLbl="node1" presStyleIdx="4" presStyleCnt="5">
        <dgm:presLayoutVars>
          <dgm:bulletEnabled val="1"/>
        </dgm:presLayoutVars>
      </dgm:prSet>
      <dgm:spPr/>
    </dgm:pt>
    <dgm:pt modelId="{F7408229-7F1A-41E7-896A-4B1EA2ACC224}" type="pres">
      <dgm:prSet presAssocID="{C5A1884E-AF91-42D2-BA91-6A153D7F7CFF}" presName="spNode" presStyleCnt="0"/>
      <dgm:spPr/>
    </dgm:pt>
    <dgm:pt modelId="{93D56C13-FD87-458E-BEAE-AB24B265128B}" type="pres">
      <dgm:prSet presAssocID="{A1E0748A-E69B-4805-85BE-CC795FD34B60}" presName="sibTrans" presStyleLbl="sibTrans1D1" presStyleIdx="4" presStyleCnt="5"/>
      <dgm:spPr/>
    </dgm:pt>
  </dgm:ptLst>
  <dgm:cxnLst>
    <dgm:cxn modelId="{C7B39617-E002-471F-AFC9-1ED44A4EB165}" type="presOf" srcId="{C5A1884E-AF91-42D2-BA91-6A153D7F7CFF}" destId="{37140F43-FE1D-46ED-B888-010B7BE2ADE3}" srcOrd="0" destOrd="0" presId="urn:microsoft.com/office/officeart/2005/8/layout/cycle6"/>
    <dgm:cxn modelId="{472E0519-40C8-460F-82A4-539DF44B8D8A}" srcId="{1CEBF299-2792-4E2E-B162-E9BA1B5FDBF9}" destId="{1CC302F8-578D-4AA5-8E24-A6268DA16513}" srcOrd="2" destOrd="0" parTransId="{FB9B930D-EC99-4C66-AB74-9FCB32BAE4C7}" sibTransId="{00B28ABB-34BA-4619-9A44-0428FC4B1747}"/>
    <dgm:cxn modelId="{2E371D2B-C586-49BA-9781-5B4502880715}" srcId="{1CEBF299-2792-4E2E-B162-E9BA1B5FDBF9}" destId="{717C6A68-038E-4886-84E9-58F6D04C8898}" srcOrd="0" destOrd="0" parTransId="{301847C7-5E49-41AB-985F-7A8BFFDC62BE}" sibTransId="{1580C32A-6C8C-48DA-AEAC-9043DBE5BE83}"/>
    <dgm:cxn modelId="{D3E75236-D353-422D-8B8F-267432263A9A}" type="presOf" srcId="{1580C32A-6C8C-48DA-AEAC-9043DBE5BE83}" destId="{A5115CEF-034A-42EB-938C-9EFF33FEB4BF}" srcOrd="0" destOrd="0" presId="urn:microsoft.com/office/officeart/2005/8/layout/cycle6"/>
    <dgm:cxn modelId="{20022939-510D-4281-B652-6A1DDB2C5796}" srcId="{1CEBF299-2792-4E2E-B162-E9BA1B5FDBF9}" destId="{241FED60-7C71-4C99-9484-F1E2F921382A}" srcOrd="3" destOrd="0" parTransId="{20C9083A-55B1-4A2D-BC18-D61A493124A8}" sibTransId="{54BD3D0F-DF20-417E-8129-4B4C0D743FCB}"/>
    <dgm:cxn modelId="{4BFF1F5B-CEA8-436B-81AC-6D7BDBE68AF3}" srcId="{1CEBF299-2792-4E2E-B162-E9BA1B5FDBF9}" destId="{5D61BA82-7C25-4237-94B6-495BDDD82156}" srcOrd="1" destOrd="0" parTransId="{0A049CCD-6418-4CE3-9DBE-95D60C0D86F8}" sibTransId="{F6E56682-EFF5-42EE-8C96-BFF9D2D57580}"/>
    <dgm:cxn modelId="{6D33A845-9EDF-4400-B705-88F49E44683B}" type="presOf" srcId="{717C6A68-038E-4886-84E9-58F6D04C8898}" destId="{B9B07489-E1B9-4F48-942F-D3C3D644E37A}" srcOrd="0" destOrd="0" presId="urn:microsoft.com/office/officeart/2005/8/layout/cycle6"/>
    <dgm:cxn modelId="{20642049-B5E5-4D7B-B921-E34488FAFF8A}" type="presOf" srcId="{00B28ABB-34BA-4619-9A44-0428FC4B1747}" destId="{A4ECA50C-2FC3-479D-821B-1C1F81531E72}" srcOrd="0" destOrd="0" presId="urn:microsoft.com/office/officeart/2005/8/layout/cycle6"/>
    <dgm:cxn modelId="{AB8CEA84-C0AF-4E8F-B47A-8F27307304A5}" type="presOf" srcId="{241FED60-7C71-4C99-9484-F1E2F921382A}" destId="{D149017B-9BED-4C4A-A338-1C353231ADBF}" srcOrd="0" destOrd="0" presId="urn:microsoft.com/office/officeart/2005/8/layout/cycle6"/>
    <dgm:cxn modelId="{C5847990-EEC8-44B0-BE88-A44E79114AC3}" srcId="{1CEBF299-2792-4E2E-B162-E9BA1B5FDBF9}" destId="{C5A1884E-AF91-42D2-BA91-6A153D7F7CFF}" srcOrd="4" destOrd="0" parTransId="{2A820678-7826-41AA-87C1-0357FEB46F6D}" sibTransId="{A1E0748A-E69B-4805-85BE-CC795FD34B60}"/>
    <dgm:cxn modelId="{7E743C98-98D5-42C7-AB6D-F031BCAEE791}" type="presOf" srcId="{1CC302F8-578D-4AA5-8E24-A6268DA16513}" destId="{21B4E9D3-F827-4C3B-B2A0-1E9C101FC8E0}" srcOrd="0" destOrd="0" presId="urn:microsoft.com/office/officeart/2005/8/layout/cycle6"/>
    <dgm:cxn modelId="{C5C9A6AE-893F-4E3D-9CE7-C2AFB5DBF22E}" type="presOf" srcId="{5D61BA82-7C25-4237-94B6-495BDDD82156}" destId="{86F1A3DD-E3C9-4628-8A6E-840834481584}" srcOrd="0" destOrd="0" presId="urn:microsoft.com/office/officeart/2005/8/layout/cycle6"/>
    <dgm:cxn modelId="{4EE501C0-EAAA-4507-B9CD-F7F31D49E38C}" type="presOf" srcId="{F6E56682-EFF5-42EE-8C96-BFF9D2D57580}" destId="{4687072F-B7BB-4092-A374-E9A176F999BC}" srcOrd="0" destOrd="0" presId="urn:microsoft.com/office/officeart/2005/8/layout/cycle6"/>
    <dgm:cxn modelId="{5CCF39C8-58F5-4C46-9FA9-3516BE8985E9}" type="presOf" srcId="{1CEBF299-2792-4E2E-B162-E9BA1B5FDBF9}" destId="{30DDE9EB-00AE-41B0-84D4-420A9CD99D00}" srcOrd="0" destOrd="0" presId="urn:microsoft.com/office/officeart/2005/8/layout/cycle6"/>
    <dgm:cxn modelId="{986BBBC8-792C-42E3-A673-B2AE7FAA8C3E}" type="presOf" srcId="{54BD3D0F-DF20-417E-8129-4B4C0D743FCB}" destId="{16A26F6E-6D08-4272-9EB7-EED990B4A8CF}" srcOrd="0" destOrd="0" presId="urn:microsoft.com/office/officeart/2005/8/layout/cycle6"/>
    <dgm:cxn modelId="{D46499D5-0296-4DFE-9819-0414434EE28D}" type="presOf" srcId="{A1E0748A-E69B-4805-85BE-CC795FD34B60}" destId="{93D56C13-FD87-458E-BEAE-AB24B265128B}" srcOrd="0" destOrd="0" presId="urn:microsoft.com/office/officeart/2005/8/layout/cycle6"/>
    <dgm:cxn modelId="{E92A51EF-20E0-49C5-B369-1D158E046FFC}" type="presParOf" srcId="{30DDE9EB-00AE-41B0-84D4-420A9CD99D00}" destId="{B9B07489-E1B9-4F48-942F-D3C3D644E37A}" srcOrd="0" destOrd="0" presId="urn:microsoft.com/office/officeart/2005/8/layout/cycle6"/>
    <dgm:cxn modelId="{3EC789D3-C463-44C0-8D9A-DC4538C2104B}" type="presParOf" srcId="{30DDE9EB-00AE-41B0-84D4-420A9CD99D00}" destId="{AAD698B1-2798-4A07-9E00-091095365DC5}" srcOrd="1" destOrd="0" presId="urn:microsoft.com/office/officeart/2005/8/layout/cycle6"/>
    <dgm:cxn modelId="{CCA9AB97-9FEC-4867-9DB2-21178F737554}" type="presParOf" srcId="{30DDE9EB-00AE-41B0-84D4-420A9CD99D00}" destId="{A5115CEF-034A-42EB-938C-9EFF33FEB4BF}" srcOrd="2" destOrd="0" presId="urn:microsoft.com/office/officeart/2005/8/layout/cycle6"/>
    <dgm:cxn modelId="{310DC8C9-4C7F-48CD-8446-C9D54D6F8F3F}" type="presParOf" srcId="{30DDE9EB-00AE-41B0-84D4-420A9CD99D00}" destId="{86F1A3DD-E3C9-4628-8A6E-840834481584}" srcOrd="3" destOrd="0" presId="urn:microsoft.com/office/officeart/2005/8/layout/cycle6"/>
    <dgm:cxn modelId="{CED3BAA6-FFC7-4978-8D66-95020B7DA830}" type="presParOf" srcId="{30DDE9EB-00AE-41B0-84D4-420A9CD99D00}" destId="{CFFAE404-2982-4A7C-A3D3-1A3C5B90149F}" srcOrd="4" destOrd="0" presId="urn:microsoft.com/office/officeart/2005/8/layout/cycle6"/>
    <dgm:cxn modelId="{95460F8D-E335-40A5-BABA-B885B0CF68B8}" type="presParOf" srcId="{30DDE9EB-00AE-41B0-84D4-420A9CD99D00}" destId="{4687072F-B7BB-4092-A374-E9A176F999BC}" srcOrd="5" destOrd="0" presId="urn:microsoft.com/office/officeart/2005/8/layout/cycle6"/>
    <dgm:cxn modelId="{7844CE35-CCF1-4031-AC8C-7B1965FB14A2}" type="presParOf" srcId="{30DDE9EB-00AE-41B0-84D4-420A9CD99D00}" destId="{21B4E9D3-F827-4C3B-B2A0-1E9C101FC8E0}" srcOrd="6" destOrd="0" presId="urn:microsoft.com/office/officeart/2005/8/layout/cycle6"/>
    <dgm:cxn modelId="{CFDE3EA2-9B61-4C18-A475-8270D8BAA407}" type="presParOf" srcId="{30DDE9EB-00AE-41B0-84D4-420A9CD99D00}" destId="{626AC0C3-57AB-4D04-A382-E3A4ED6B3C5E}" srcOrd="7" destOrd="0" presId="urn:microsoft.com/office/officeart/2005/8/layout/cycle6"/>
    <dgm:cxn modelId="{C1420599-DDDA-43CC-BA8A-24C2D8DAAC14}" type="presParOf" srcId="{30DDE9EB-00AE-41B0-84D4-420A9CD99D00}" destId="{A4ECA50C-2FC3-479D-821B-1C1F81531E72}" srcOrd="8" destOrd="0" presId="urn:microsoft.com/office/officeart/2005/8/layout/cycle6"/>
    <dgm:cxn modelId="{D3F15EF7-79AC-4424-B9B1-C6C526DD404B}" type="presParOf" srcId="{30DDE9EB-00AE-41B0-84D4-420A9CD99D00}" destId="{D149017B-9BED-4C4A-A338-1C353231ADBF}" srcOrd="9" destOrd="0" presId="urn:microsoft.com/office/officeart/2005/8/layout/cycle6"/>
    <dgm:cxn modelId="{14714D57-0C48-4929-B768-812230F08301}" type="presParOf" srcId="{30DDE9EB-00AE-41B0-84D4-420A9CD99D00}" destId="{4DF3AB3C-1295-42E5-9F59-D80B25CB0280}" srcOrd="10" destOrd="0" presId="urn:microsoft.com/office/officeart/2005/8/layout/cycle6"/>
    <dgm:cxn modelId="{EFB23F03-85ED-4D0C-A95A-E34EC4006B74}" type="presParOf" srcId="{30DDE9EB-00AE-41B0-84D4-420A9CD99D00}" destId="{16A26F6E-6D08-4272-9EB7-EED990B4A8CF}" srcOrd="11" destOrd="0" presId="urn:microsoft.com/office/officeart/2005/8/layout/cycle6"/>
    <dgm:cxn modelId="{B585D177-2C8E-4FA2-9002-4DCAC246801A}" type="presParOf" srcId="{30DDE9EB-00AE-41B0-84D4-420A9CD99D00}" destId="{37140F43-FE1D-46ED-B888-010B7BE2ADE3}" srcOrd="12" destOrd="0" presId="urn:microsoft.com/office/officeart/2005/8/layout/cycle6"/>
    <dgm:cxn modelId="{600E7F5A-C498-4ADF-BE2C-69B79A08E38C}" type="presParOf" srcId="{30DDE9EB-00AE-41B0-84D4-420A9CD99D00}" destId="{F7408229-7F1A-41E7-896A-4B1EA2ACC224}" srcOrd="13" destOrd="0" presId="urn:microsoft.com/office/officeart/2005/8/layout/cycle6"/>
    <dgm:cxn modelId="{72136C19-EA5E-4833-91B9-01DB8D05B4CD}" type="presParOf" srcId="{30DDE9EB-00AE-41B0-84D4-420A9CD99D00}" destId="{93D56C13-FD87-458E-BEAE-AB24B265128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EBF299-2792-4E2E-B162-E9BA1B5FDBF9}" type="doc">
      <dgm:prSet loTypeId="urn:microsoft.com/office/officeart/2005/8/layout/cycle6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7C6A68-038E-4886-84E9-58F6D04C8898}">
      <dgm:prSet phldrT="[Text]"/>
      <dgm:spPr/>
      <dgm:t>
        <a:bodyPr/>
        <a:lstStyle/>
        <a:p>
          <a:r>
            <a:rPr lang="en-US" dirty="0"/>
            <a:t>Ecologically Pure</a:t>
          </a:r>
        </a:p>
      </dgm:t>
    </dgm:pt>
    <dgm:pt modelId="{301847C7-5E49-41AB-985F-7A8BFFDC62BE}" type="parTrans" cxnId="{2E371D2B-C586-49BA-9781-5B4502880715}">
      <dgm:prSet/>
      <dgm:spPr/>
      <dgm:t>
        <a:bodyPr/>
        <a:lstStyle/>
        <a:p>
          <a:endParaRPr lang="en-US"/>
        </a:p>
      </dgm:t>
    </dgm:pt>
    <dgm:pt modelId="{1580C32A-6C8C-48DA-AEAC-9043DBE5BE83}" type="sibTrans" cxnId="{2E371D2B-C586-49BA-9781-5B4502880715}">
      <dgm:prSet/>
      <dgm:spPr/>
      <dgm:t>
        <a:bodyPr/>
        <a:lstStyle/>
        <a:p>
          <a:endParaRPr lang="en-US"/>
        </a:p>
      </dgm:t>
    </dgm:pt>
    <dgm:pt modelId="{5D61BA82-7C25-4237-94B6-495BDDD82156}">
      <dgm:prSet phldrT="[Text]"/>
      <dgm:spPr/>
      <dgm:t>
        <a:bodyPr/>
        <a:lstStyle/>
        <a:p>
          <a:r>
            <a:rPr lang="en-US" dirty="0"/>
            <a:t>Local Adaptation</a:t>
          </a:r>
        </a:p>
      </dgm:t>
    </dgm:pt>
    <dgm:pt modelId="{0A049CCD-6418-4CE3-9DBE-95D60C0D86F8}" type="parTrans" cxnId="{4BFF1F5B-CEA8-436B-81AC-6D7BDBE68AF3}">
      <dgm:prSet/>
      <dgm:spPr/>
      <dgm:t>
        <a:bodyPr/>
        <a:lstStyle/>
        <a:p>
          <a:endParaRPr lang="en-US"/>
        </a:p>
      </dgm:t>
    </dgm:pt>
    <dgm:pt modelId="{F6E56682-EFF5-42EE-8C96-BFF9D2D57580}" type="sibTrans" cxnId="{4BFF1F5B-CEA8-436B-81AC-6D7BDBE68AF3}">
      <dgm:prSet/>
      <dgm:spPr/>
      <dgm:t>
        <a:bodyPr/>
        <a:lstStyle/>
        <a:p>
          <a:endParaRPr lang="en-US"/>
        </a:p>
      </dgm:t>
    </dgm:pt>
    <dgm:pt modelId="{1CC302F8-578D-4AA5-8E24-A6268DA16513}">
      <dgm:prSet phldrT="[Text]"/>
      <dgm:spPr/>
      <dgm:t>
        <a:bodyPr/>
        <a:lstStyle/>
        <a:p>
          <a:r>
            <a:rPr lang="en-US" dirty="0"/>
            <a:t>Increases possibility of success</a:t>
          </a:r>
        </a:p>
      </dgm:t>
    </dgm:pt>
    <dgm:pt modelId="{FB9B930D-EC99-4C66-AB74-9FCB32BAE4C7}" type="parTrans" cxnId="{472E0519-40C8-460F-82A4-539DF44B8D8A}">
      <dgm:prSet/>
      <dgm:spPr/>
      <dgm:t>
        <a:bodyPr/>
        <a:lstStyle/>
        <a:p>
          <a:endParaRPr lang="en-US"/>
        </a:p>
      </dgm:t>
    </dgm:pt>
    <dgm:pt modelId="{00B28ABB-34BA-4619-9A44-0428FC4B1747}" type="sibTrans" cxnId="{472E0519-40C8-460F-82A4-539DF44B8D8A}">
      <dgm:prSet/>
      <dgm:spPr/>
      <dgm:t>
        <a:bodyPr/>
        <a:lstStyle/>
        <a:p>
          <a:endParaRPr lang="en-US"/>
        </a:p>
      </dgm:t>
    </dgm:pt>
    <dgm:pt modelId="{241FED60-7C71-4C99-9484-F1E2F921382A}">
      <dgm:prSet phldrT="[Text]"/>
      <dgm:spPr/>
      <dgm:t>
        <a:bodyPr/>
        <a:lstStyle/>
        <a:p>
          <a:r>
            <a:rPr lang="en-US" dirty="0"/>
            <a:t>Unmanipulated</a:t>
          </a:r>
        </a:p>
      </dgm:t>
    </dgm:pt>
    <dgm:pt modelId="{20C9083A-55B1-4A2D-BC18-D61A493124A8}" type="parTrans" cxnId="{20022939-510D-4281-B652-6A1DDB2C5796}">
      <dgm:prSet/>
      <dgm:spPr/>
      <dgm:t>
        <a:bodyPr/>
        <a:lstStyle/>
        <a:p>
          <a:endParaRPr lang="en-US"/>
        </a:p>
      </dgm:t>
    </dgm:pt>
    <dgm:pt modelId="{54BD3D0F-DF20-417E-8129-4B4C0D743FCB}" type="sibTrans" cxnId="{20022939-510D-4281-B652-6A1DDB2C5796}">
      <dgm:prSet/>
      <dgm:spPr/>
      <dgm:t>
        <a:bodyPr/>
        <a:lstStyle/>
        <a:p>
          <a:endParaRPr lang="en-US"/>
        </a:p>
      </dgm:t>
    </dgm:pt>
    <dgm:pt modelId="{1A342DBE-FE37-4E60-B59F-3C3C712CF1D4}">
      <dgm:prSet phldrT="[Text]"/>
      <dgm:spPr/>
      <dgm:t>
        <a:bodyPr/>
        <a:lstStyle/>
        <a:p>
          <a:r>
            <a:rPr lang="en-US" dirty="0"/>
            <a:t>Ecotypic Variation</a:t>
          </a:r>
        </a:p>
      </dgm:t>
    </dgm:pt>
    <dgm:pt modelId="{66DAF5B9-3A00-4D3E-9E20-E0DA8721F808}" type="parTrans" cxnId="{4CF69C4D-0598-4BD1-B4C8-6DDEFFB84E0E}">
      <dgm:prSet/>
      <dgm:spPr/>
      <dgm:t>
        <a:bodyPr/>
        <a:lstStyle/>
        <a:p>
          <a:endParaRPr lang="en-US"/>
        </a:p>
      </dgm:t>
    </dgm:pt>
    <dgm:pt modelId="{7DB411EA-01B0-4B4D-892A-E586119EC8CD}" type="sibTrans" cxnId="{4CF69C4D-0598-4BD1-B4C8-6DDEFFB84E0E}">
      <dgm:prSet/>
      <dgm:spPr/>
      <dgm:t>
        <a:bodyPr/>
        <a:lstStyle/>
        <a:p>
          <a:endParaRPr lang="en-US"/>
        </a:p>
      </dgm:t>
    </dgm:pt>
    <dgm:pt modelId="{30DDE9EB-00AE-41B0-84D4-420A9CD99D00}" type="pres">
      <dgm:prSet presAssocID="{1CEBF299-2792-4E2E-B162-E9BA1B5FDBF9}" presName="cycle" presStyleCnt="0">
        <dgm:presLayoutVars>
          <dgm:dir/>
          <dgm:resizeHandles val="exact"/>
        </dgm:presLayoutVars>
      </dgm:prSet>
      <dgm:spPr/>
    </dgm:pt>
    <dgm:pt modelId="{B9B07489-E1B9-4F48-942F-D3C3D644E37A}" type="pres">
      <dgm:prSet presAssocID="{717C6A68-038E-4886-84E9-58F6D04C8898}" presName="node" presStyleLbl="node1" presStyleIdx="0" presStyleCnt="5">
        <dgm:presLayoutVars>
          <dgm:bulletEnabled val="1"/>
        </dgm:presLayoutVars>
      </dgm:prSet>
      <dgm:spPr/>
    </dgm:pt>
    <dgm:pt modelId="{AAD698B1-2798-4A07-9E00-091095365DC5}" type="pres">
      <dgm:prSet presAssocID="{717C6A68-038E-4886-84E9-58F6D04C8898}" presName="spNode" presStyleCnt="0"/>
      <dgm:spPr/>
    </dgm:pt>
    <dgm:pt modelId="{A5115CEF-034A-42EB-938C-9EFF33FEB4BF}" type="pres">
      <dgm:prSet presAssocID="{1580C32A-6C8C-48DA-AEAC-9043DBE5BE83}" presName="sibTrans" presStyleLbl="sibTrans1D1" presStyleIdx="0" presStyleCnt="5"/>
      <dgm:spPr/>
    </dgm:pt>
    <dgm:pt modelId="{86F1A3DD-E3C9-4628-8A6E-840834481584}" type="pres">
      <dgm:prSet presAssocID="{5D61BA82-7C25-4237-94B6-495BDDD82156}" presName="node" presStyleLbl="node1" presStyleIdx="1" presStyleCnt="5">
        <dgm:presLayoutVars>
          <dgm:bulletEnabled val="1"/>
        </dgm:presLayoutVars>
      </dgm:prSet>
      <dgm:spPr/>
    </dgm:pt>
    <dgm:pt modelId="{CFFAE404-2982-4A7C-A3D3-1A3C5B90149F}" type="pres">
      <dgm:prSet presAssocID="{5D61BA82-7C25-4237-94B6-495BDDD82156}" presName="spNode" presStyleCnt="0"/>
      <dgm:spPr/>
    </dgm:pt>
    <dgm:pt modelId="{4687072F-B7BB-4092-A374-E9A176F999BC}" type="pres">
      <dgm:prSet presAssocID="{F6E56682-EFF5-42EE-8C96-BFF9D2D57580}" presName="sibTrans" presStyleLbl="sibTrans1D1" presStyleIdx="1" presStyleCnt="5"/>
      <dgm:spPr/>
    </dgm:pt>
    <dgm:pt modelId="{21B4E9D3-F827-4C3B-B2A0-1E9C101FC8E0}" type="pres">
      <dgm:prSet presAssocID="{1CC302F8-578D-4AA5-8E24-A6268DA16513}" presName="node" presStyleLbl="node1" presStyleIdx="2" presStyleCnt="5">
        <dgm:presLayoutVars>
          <dgm:bulletEnabled val="1"/>
        </dgm:presLayoutVars>
      </dgm:prSet>
      <dgm:spPr/>
    </dgm:pt>
    <dgm:pt modelId="{626AC0C3-57AB-4D04-A382-E3A4ED6B3C5E}" type="pres">
      <dgm:prSet presAssocID="{1CC302F8-578D-4AA5-8E24-A6268DA16513}" presName="spNode" presStyleCnt="0"/>
      <dgm:spPr/>
    </dgm:pt>
    <dgm:pt modelId="{A4ECA50C-2FC3-479D-821B-1C1F81531E72}" type="pres">
      <dgm:prSet presAssocID="{00B28ABB-34BA-4619-9A44-0428FC4B1747}" presName="sibTrans" presStyleLbl="sibTrans1D1" presStyleIdx="2" presStyleCnt="5"/>
      <dgm:spPr/>
    </dgm:pt>
    <dgm:pt modelId="{D149017B-9BED-4C4A-A338-1C353231ADBF}" type="pres">
      <dgm:prSet presAssocID="{241FED60-7C71-4C99-9484-F1E2F921382A}" presName="node" presStyleLbl="node1" presStyleIdx="3" presStyleCnt="5">
        <dgm:presLayoutVars>
          <dgm:bulletEnabled val="1"/>
        </dgm:presLayoutVars>
      </dgm:prSet>
      <dgm:spPr/>
    </dgm:pt>
    <dgm:pt modelId="{4DF3AB3C-1295-42E5-9F59-D80B25CB0280}" type="pres">
      <dgm:prSet presAssocID="{241FED60-7C71-4C99-9484-F1E2F921382A}" presName="spNode" presStyleCnt="0"/>
      <dgm:spPr/>
    </dgm:pt>
    <dgm:pt modelId="{16A26F6E-6D08-4272-9EB7-EED990B4A8CF}" type="pres">
      <dgm:prSet presAssocID="{54BD3D0F-DF20-417E-8129-4B4C0D743FCB}" presName="sibTrans" presStyleLbl="sibTrans1D1" presStyleIdx="3" presStyleCnt="5"/>
      <dgm:spPr/>
    </dgm:pt>
    <dgm:pt modelId="{DDDE6759-5F3C-4992-82B3-1A30BD0F8D5D}" type="pres">
      <dgm:prSet presAssocID="{1A342DBE-FE37-4E60-B59F-3C3C712CF1D4}" presName="node" presStyleLbl="node1" presStyleIdx="4" presStyleCnt="5">
        <dgm:presLayoutVars>
          <dgm:bulletEnabled val="1"/>
        </dgm:presLayoutVars>
      </dgm:prSet>
      <dgm:spPr/>
    </dgm:pt>
    <dgm:pt modelId="{E371B521-DFCD-4596-AF97-CCD5EE0FE944}" type="pres">
      <dgm:prSet presAssocID="{1A342DBE-FE37-4E60-B59F-3C3C712CF1D4}" presName="spNode" presStyleCnt="0"/>
      <dgm:spPr/>
    </dgm:pt>
    <dgm:pt modelId="{E6606B2C-02BF-4045-96FB-A05E459791D3}" type="pres">
      <dgm:prSet presAssocID="{7DB411EA-01B0-4B4D-892A-E586119EC8CD}" presName="sibTrans" presStyleLbl="sibTrans1D1" presStyleIdx="4" presStyleCnt="5"/>
      <dgm:spPr/>
    </dgm:pt>
  </dgm:ptLst>
  <dgm:cxnLst>
    <dgm:cxn modelId="{472E0519-40C8-460F-82A4-539DF44B8D8A}" srcId="{1CEBF299-2792-4E2E-B162-E9BA1B5FDBF9}" destId="{1CC302F8-578D-4AA5-8E24-A6268DA16513}" srcOrd="2" destOrd="0" parTransId="{FB9B930D-EC99-4C66-AB74-9FCB32BAE4C7}" sibTransId="{00B28ABB-34BA-4619-9A44-0428FC4B1747}"/>
    <dgm:cxn modelId="{29034C23-3440-454E-B77A-AAED4ED98F80}" type="presOf" srcId="{1A342DBE-FE37-4E60-B59F-3C3C712CF1D4}" destId="{DDDE6759-5F3C-4992-82B3-1A30BD0F8D5D}" srcOrd="0" destOrd="0" presId="urn:microsoft.com/office/officeart/2005/8/layout/cycle6"/>
    <dgm:cxn modelId="{2E371D2B-C586-49BA-9781-5B4502880715}" srcId="{1CEBF299-2792-4E2E-B162-E9BA1B5FDBF9}" destId="{717C6A68-038E-4886-84E9-58F6D04C8898}" srcOrd="0" destOrd="0" parTransId="{301847C7-5E49-41AB-985F-7A8BFFDC62BE}" sibTransId="{1580C32A-6C8C-48DA-AEAC-9043DBE5BE83}"/>
    <dgm:cxn modelId="{D3E75236-D353-422D-8B8F-267432263A9A}" type="presOf" srcId="{1580C32A-6C8C-48DA-AEAC-9043DBE5BE83}" destId="{A5115CEF-034A-42EB-938C-9EFF33FEB4BF}" srcOrd="0" destOrd="0" presId="urn:microsoft.com/office/officeart/2005/8/layout/cycle6"/>
    <dgm:cxn modelId="{20022939-510D-4281-B652-6A1DDB2C5796}" srcId="{1CEBF299-2792-4E2E-B162-E9BA1B5FDBF9}" destId="{241FED60-7C71-4C99-9484-F1E2F921382A}" srcOrd="3" destOrd="0" parTransId="{20C9083A-55B1-4A2D-BC18-D61A493124A8}" sibTransId="{54BD3D0F-DF20-417E-8129-4B4C0D743FCB}"/>
    <dgm:cxn modelId="{4BFF1F5B-CEA8-436B-81AC-6D7BDBE68AF3}" srcId="{1CEBF299-2792-4E2E-B162-E9BA1B5FDBF9}" destId="{5D61BA82-7C25-4237-94B6-495BDDD82156}" srcOrd="1" destOrd="0" parTransId="{0A049CCD-6418-4CE3-9DBE-95D60C0D86F8}" sibTransId="{F6E56682-EFF5-42EE-8C96-BFF9D2D57580}"/>
    <dgm:cxn modelId="{6D33A845-9EDF-4400-B705-88F49E44683B}" type="presOf" srcId="{717C6A68-038E-4886-84E9-58F6D04C8898}" destId="{B9B07489-E1B9-4F48-942F-D3C3D644E37A}" srcOrd="0" destOrd="0" presId="urn:microsoft.com/office/officeart/2005/8/layout/cycle6"/>
    <dgm:cxn modelId="{20642049-B5E5-4D7B-B921-E34488FAFF8A}" type="presOf" srcId="{00B28ABB-34BA-4619-9A44-0428FC4B1747}" destId="{A4ECA50C-2FC3-479D-821B-1C1F81531E72}" srcOrd="0" destOrd="0" presId="urn:microsoft.com/office/officeart/2005/8/layout/cycle6"/>
    <dgm:cxn modelId="{4CF69C4D-0598-4BD1-B4C8-6DDEFFB84E0E}" srcId="{1CEBF299-2792-4E2E-B162-E9BA1B5FDBF9}" destId="{1A342DBE-FE37-4E60-B59F-3C3C712CF1D4}" srcOrd="4" destOrd="0" parTransId="{66DAF5B9-3A00-4D3E-9E20-E0DA8721F808}" sibTransId="{7DB411EA-01B0-4B4D-892A-E586119EC8CD}"/>
    <dgm:cxn modelId="{AB8CEA84-C0AF-4E8F-B47A-8F27307304A5}" type="presOf" srcId="{241FED60-7C71-4C99-9484-F1E2F921382A}" destId="{D149017B-9BED-4C4A-A338-1C353231ADBF}" srcOrd="0" destOrd="0" presId="urn:microsoft.com/office/officeart/2005/8/layout/cycle6"/>
    <dgm:cxn modelId="{7E743C98-98D5-42C7-AB6D-F031BCAEE791}" type="presOf" srcId="{1CC302F8-578D-4AA5-8E24-A6268DA16513}" destId="{21B4E9D3-F827-4C3B-B2A0-1E9C101FC8E0}" srcOrd="0" destOrd="0" presId="urn:microsoft.com/office/officeart/2005/8/layout/cycle6"/>
    <dgm:cxn modelId="{C5C9A6AE-893F-4E3D-9CE7-C2AFB5DBF22E}" type="presOf" srcId="{5D61BA82-7C25-4237-94B6-495BDDD82156}" destId="{86F1A3DD-E3C9-4628-8A6E-840834481584}" srcOrd="0" destOrd="0" presId="urn:microsoft.com/office/officeart/2005/8/layout/cycle6"/>
    <dgm:cxn modelId="{4EE501C0-EAAA-4507-B9CD-F7F31D49E38C}" type="presOf" srcId="{F6E56682-EFF5-42EE-8C96-BFF9D2D57580}" destId="{4687072F-B7BB-4092-A374-E9A176F999BC}" srcOrd="0" destOrd="0" presId="urn:microsoft.com/office/officeart/2005/8/layout/cycle6"/>
    <dgm:cxn modelId="{5CCF39C8-58F5-4C46-9FA9-3516BE8985E9}" type="presOf" srcId="{1CEBF299-2792-4E2E-B162-E9BA1B5FDBF9}" destId="{30DDE9EB-00AE-41B0-84D4-420A9CD99D00}" srcOrd="0" destOrd="0" presId="urn:microsoft.com/office/officeart/2005/8/layout/cycle6"/>
    <dgm:cxn modelId="{986BBBC8-792C-42E3-A673-B2AE7FAA8C3E}" type="presOf" srcId="{54BD3D0F-DF20-417E-8129-4B4C0D743FCB}" destId="{16A26F6E-6D08-4272-9EB7-EED990B4A8CF}" srcOrd="0" destOrd="0" presId="urn:microsoft.com/office/officeart/2005/8/layout/cycle6"/>
    <dgm:cxn modelId="{0B31B2E7-0D62-4265-8F57-065B90518A02}" type="presOf" srcId="{7DB411EA-01B0-4B4D-892A-E586119EC8CD}" destId="{E6606B2C-02BF-4045-96FB-A05E459791D3}" srcOrd="0" destOrd="0" presId="urn:microsoft.com/office/officeart/2005/8/layout/cycle6"/>
    <dgm:cxn modelId="{E92A51EF-20E0-49C5-B369-1D158E046FFC}" type="presParOf" srcId="{30DDE9EB-00AE-41B0-84D4-420A9CD99D00}" destId="{B9B07489-E1B9-4F48-942F-D3C3D644E37A}" srcOrd="0" destOrd="0" presId="urn:microsoft.com/office/officeart/2005/8/layout/cycle6"/>
    <dgm:cxn modelId="{3EC789D3-C463-44C0-8D9A-DC4538C2104B}" type="presParOf" srcId="{30DDE9EB-00AE-41B0-84D4-420A9CD99D00}" destId="{AAD698B1-2798-4A07-9E00-091095365DC5}" srcOrd="1" destOrd="0" presId="urn:microsoft.com/office/officeart/2005/8/layout/cycle6"/>
    <dgm:cxn modelId="{CCA9AB97-9FEC-4867-9DB2-21178F737554}" type="presParOf" srcId="{30DDE9EB-00AE-41B0-84D4-420A9CD99D00}" destId="{A5115CEF-034A-42EB-938C-9EFF33FEB4BF}" srcOrd="2" destOrd="0" presId="urn:microsoft.com/office/officeart/2005/8/layout/cycle6"/>
    <dgm:cxn modelId="{310DC8C9-4C7F-48CD-8446-C9D54D6F8F3F}" type="presParOf" srcId="{30DDE9EB-00AE-41B0-84D4-420A9CD99D00}" destId="{86F1A3DD-E3C9-4628-8A6E-840834481584}" srcOrd="3" destOrd="0" presId="urn:microsoft.com/office/officeart/2005/8/layout/cycle6"/>
    <dgm:cxn modelId="{CED3BAA6-FFC7-4978-8D66-95020B7DA830}" type="presParOf" srcId="{30DDE9EB-00AE-41B0-84D4-420A9CD99D00}" destId="{CFFAE404-2982-4A7C-A3D3-1A3C5B90149F}" srcOrd="4" destOrd="0" presId="urn:microsoft.com/office/officeart/2005/8/layout/cycle6"/>
    <dgm:cxn modelId="{95460F8D-E335-40A5-BABA-B885B0CF68B8}" type="presParOf" srcId="{30DDE9EB-00AE-41B0-84D4-420A9CD99D00}" destId="{4687072F-B7BB-4092-A374-E9A176F999BC}" srcOrd="5" destOrd="0" presId="urn:microsoft.com/office/officeart/2005/8/layout/cycle6"/>
    <dgm:cxn modelId="{7844CE35-CCF1-4031-AC8C-7B1965FB14A2}" type="presParOf" srcId="{30DDE9EB-00AE-41B0-84D4-420A9CD99D00}" destId="{21B4E9D3-F827-4C3B-B2A0-1E9C101FC8E0}" srcOrd="6" destOrd="0" presId="urn:microsoft.com/office/officeart/2005/8/layout/cycle6"/>
    <dgm:cxn modelId="{CFDE3EA2-9B61-4C18-A475-8270D8BAA407}" type="presParOf" srcId="{30DDE9EB-00AE-41B0-84D4-420A9CD99D00}" destId="{626AC0C3-57AB-4D04-A382-E3A4ED6B3C5E}" srcOrd="7" destOrd="0" presId="urn:microsoft.com/office/officeart/2005/8/layout/cycle6"/>
    <dgm:cxn modelId="{C1420599-DDDA-43CC-BA8A-24C2D8DAAC14}" type="presParOf" srcId="{30DDE9EB-00AE-41B0-84D4-420A9CD99D00}" destId="{A4ECA50C-2FC3-479D-821B-1C1F81531E72}" srcOrd="8" destOrd="0" presId="urn:microsoft.com/office/officeart/2005/8/layout/cycle6"/>
    <dgm:cxn modelId="{D3F15EF7-79AC-4424-B9B1-C6C526DD404B}" type="presParOf" srcId="{30DDE9EB-00AE-41B0-84D4-420A9CD99D00}" destId="{D149017B-9BED-4C4A-A338-1C353231ADBF}" srcOrd="9" destOrd="0" presId="urn:microsoft.com/office/officeart/2005/8/layout/cycle6"/>
    <dgm:cxn modelId="{14714D57-0C48-4929-B768-812230F08301}" type="presParOf" srcId="{30DDE9EB-00AE-41B0-84D4-420A9CD99D00}" destId="{4DF3AB3C-1295-42E5-9F59-D80B25CB0280}" srcOrd="10" destOrd="0" presId="urn:microsoft.com/office/officeart/2005/8/layout/cycle6"/>
    <dgm:cxn modelId="{EFB23F03-85ED-4D0C-A95A-E34EC4006B74}" type="presParOf" srcId="{30DDE9EB-00AE-41B0-84D4-420A9CD99D00}" destId="{16A26F6E-6D08-4272-9EB7-EED990B4A8CF}" srcOrd="11" destOrd="0" presId="urn:microsoft.com/office/officeart/2005/8/layout/cycle6"/>
    <dgm:cxn modelId="{63E8B2A5-C25B-4B9B-9975-5D8138F1C3FE}" type="presParOf" srcId="{30DDE9EB-00AE-41B0-84D4-420A9CD99D00}" destId="{DDDE6759-5F3C-4992-82B3-1A30BD0F8D5D}" srcOrd="12" destOrd="0" presId="urn:microsoft.com/office/officeart/2005/8/layout/cycle6"/>
    <dgm:cxn modelId="{21CBC908-5467-47CD-B230-7E0D9EF3F1C1}" type="presParOf" srcId="{30DDE9EB-00AE-41B0-84D4-420A9CD99D00}" destId="{E371B521-DFCD-4596-AF97-CCD5EE0FE944}" srcOrd="13" destOrd="0" presId="urn:microsoft.com/office/officeart/2005/8/layout/cycle6"/>
    <dgm:cxn modelId="{BF0FE2B6-A59C-4B8E-983A-19B89B37944B}" type="presParOf" srcId="{30DDE9EB-00AE-41B0-84D4-420A9CD99D00}" destId="{E6606B2C-02BF-4045-96FB-A05E459791D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07489-E1B9-4F48-942F-D3C3D644E37A}">
      <dsp:nvSpPr>
        <dsp:cNvPr id="0" name=""/>
        <dsp:cNvSpPr/>
      </dsp:nvSpPr>
      <dsp:spPr>
        <a:xfrm>
          <a:off x="1686715" y="1087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Harvestability</a:t>
          </a:r>
        </a:p>
      </dsp:txBody>
      <dsp:txXfrm>
        <a:off x="1719482" y="33854"/>
        <a:ext cx="967148" cy="605709"/>
      </dsp:txXfrm>
    </dsp:sp>
    <dsp:sp modelId="{A5115CEF-034A-42EB-938C-9EFF33FEB4BF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1865100" y="106322"/>
              </a:moveTo>
              <a:arcTo wR="1341658" hR="1341658" stAng="17577816" swAng="19625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1A3DD-E3C9-4628-8A6E-840834481584}">
      <dsp:nvSpPr>
        <dsp:cNvPr id="0" name=""/>
        <dsp:cNvSpPr/>
      </dsp:nvSpPr>
      <dsp:spPr>
        <a:xfrm>
          <a:off x="2962707" y="928149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Viability/Vigor</a:t>
          </a:r>
        </a:p>
      </dsp:txBody>
      <dsp:txXfrm>
        <a:off x="2995474" y="960916"/>
        <a:ext cx="967148" cy="605709"/>
      </dsp:txXfrm>
    </dsp:sp>
    <dsp:sp modelId="{4687072F-B7BB-4092-A374-E9A176F999BC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2681468" y="1271263"/>
              </a:moveTo>
              <a:arcTo wR="1341658" hR="1341658" stAng="21419545" swAng="21970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4E9D3-F827-4C3B-B2A0-1E9C101FC8E0}">
      <dsp:nvSpPr>
        <dsp:cNvPr id="0" name=""/>
        <dsp:cNvSpPr/>
      </dsp:nvSpPr>
      <dsp:spPr>
        <a:xfrm>
          <a:off x="2475321" y="2428169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Yield Increase</a:t>
          </a:r>
        </a:p>
      </dsp:txBody>
      <dsp:txXfrm>
        <a:off x="2508088" y="2460936"/>
        <a:ext cx="967148" cy="605709"/>
      </dsp:txXfrm>
    </dsp:sp>
    <dsp:sp modelId="{A4ECA50C-2FC3-479D-821B-1C1F81531E72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1608589" y="2656494"/>
              </a:moveTo>
              <a:arcTo wR="1341658" hR="1341658" stAng="4711444" swAng="13771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9017B-9BED-4C4A-A338-1C353231ADBF}">
      <dsp:nvSpPr>
        <dsp:cNvPr id="0" name=""/>
        <dsp:cNvSpPr/>
      </dsp:nvSpPr>
      <dsp:spPr>
        <a:xfrm>
          <a:off x="898108" y="2428169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Stability/Purity</a:t>
          </a:r>
        </a:p>
      </dsp:txBody>
      <dsp:txXfrm>
        <a:off x="930875" y="2460936"/>
        <a:ext cx="967148" cy="605709"/>
      </dsp:txXfrm>
    </dsp:sp>
    <dsp:sp modelId="{16A26F6E-6D08-4272-9EB7-EED990B4A8CF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224295" y="2084319"/>
              </a:moveTo>
              <a:arcTo wR="1341658" hR="1341658" stAng="8783386" swAng="21970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40F43-FE1D-46ED-B888-010B7BE2ADE3}">
      <dsp:nvSpPr>
        <dsp:cNvPr id="0" name=""/>
        <dsp:cNvSpPr/>
      </dsp:nvSpPr>
      <dsp:spPr>
        <a:xfrm>
          <a:off x="410722" y="928149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Distinct/Uniform</a:t>
          </a:r>
        </a:p>
      </dsp:txBody>
      <dsp:txXfrm>
        <a:off x="443489" y="960916"/>
        <a:ext cx="967148" cy="605709"/>
      </dsp:txXfrm>
    </dsp:sp>
    <dsp:sp modelId="{93D56C13-FD87-458E-BEAE-AB24B265128B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233679" y="585066"/>
              </a:moveTo>
              <a:arcTo wR="1341658" hR="1341658" stAng="12859650" swAng="19625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07489-E1B9-4F48-942F-D3C3D644E37A}">
      <dsp:nvSpPr>
        <dsp:cNvPr id="0" name=""/>
        <dsp:cNvSpPr/>
      </dsp:nvSpPr>
      <dsp:spPr>
        <a:xfrm>
          <a:off x="1686715" y="1087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Ecologically Pure</a:t>
          </a:r>
        </a:p>
      </dsp:txBody>
      <dsp:txXfrm>
        <a:off x="1719482" y="33854"/>
        <a:ext cx="967148" cy="605709"/>
      </dsp:txXfrm>
    </dsp:sp>
    <dsp:sp modelId="{A5115CEF-034A-42EB-938C-9EFF33FEB4BF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1865100" y="106322"/>
              </a:moveTo>
              <a:arcTo wR="1341658" hR="1341658" stAng="17577816" swAng="19625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1A3DD-E3C9-4628-8A6E-840834481584}">
      <dsp:nvSpPr>
        <dsp:cNvPr id="0" name=""/>
        <dsp:cNvSpPr/>
      </dsp:nvSpPr>
      <dsp:spPr>
        <a:xfrm>
          <a:off x="2962707" y="928149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Local Adaptation</a:t>
          </a:r>
        </a:p>
      </dsp:txBody>
      <dsp:txXfrm>
        <a:off x="2995474" y="960916"/>
        <a:ext cx="967148" cy="605709"/>
      </dsp:txXfrm>
    </dsp:sp>
    <dsp:sp modelId="{4687072F-B7BB-4092-A374-E9A176F999BC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2681468" y="1271263"/>
              </a:moveTo>
              <a:arcTo wR="1341658" hR="1341658" stAng="21419545" swAng="21970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4E9D3-F827-4C3B-B2A0-1E9C101FC8E0}">
      <dsp:nvSpPr>
        <dsp:cNvPr id="0" name=""/>
        <dsp:cNvSpPr/>
      </dsp:nvSpPr>
      <dsp:spPr>
        <a:xfrm>
          <a:off x="2475321" y="2428169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Increases possibility of success</a:t>
          </a:r>
        </a:p>
      </dsp:txBody>
      <dsp:txXfrm>
        <a:off x="2508088" y="2460936"/>
        <a:ext cx="967148" cy="605709"/>
      </dsp:txXfrm>
    </dsp:sp>
    <dsp:sp modelId="{A4ECA50C-2FC3-479D-821B-1C1F81531E72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1608589" y="2656494"/>
              </a:moveTo>
              <a:arcTo wR="1341658" hR="1341658" stAng="4711444" swAng="13771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9017B-9BED-4C4A-A338-1C353231ADBF}">
      <dsp:nvSpPr>
        <dsp:cNvPr id="0" name=""/>
        <dsp:cNvSpPr/>
      </dsp:nvSpPr>
      <dsp:spPr>
        <a:xfrm>
          <a:off x="898108" y="2428169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Unmanipulated</a:t>
          </a:r>
        </a:p>
      </dsp:txBody>
      <dsp:txXfrm>
        <a:off x="930875" y="2460936"/>
        <a:ext cx="967148" cy="605709"/>
      </dsp:txXfrm>
    </dsp:sp>
    <dsp:sp modelId="{16A26F6E-6D08-4272-9EB7-EED990B4A8CF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224295" y="2084319"/>
              </a:moveTo>
              <a:arcTo wR="1341658" hR="1341658" stAng="8783386" swAng="21970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DE6759-5F3C-4992-82B3-1A30BD0F8D5D}">
      <dsp:nvSpPr>
        <dsp:cNvPr id="0" name=""/>
        <dsp:cNvSpPr/>
      </dsp:nvSpPr>
      <dsp:spPr>
        <a:xfrm>
          <a:off x="410722" y="928149"/>
          <a:ext cx="1032682" cy="671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Ecotypic Variation</a:t>
          </a:r>
        </a:p>
      </dsp:txBody>
      <dsp:txXfrm>
        <a:off x="443489" y="960916"/>
        <a:ext cx="967148" cy="605709"/>
      </dsp:txXfrm>
    </dsp:sp>
    <dsp:sp modelId="{E6606B2C-02BF-4045-96FB-A05E459791D3}">
      <dsp:nvSpPr>
        <dsp:cNvPr id="0" name=""/>
        <dsp:cNvSpPr/>
      </dsp:nvSpPr>
      <dsp:spPr>
        <a:xfrm>
          <a:off x="861398" y="336708"/>
          <a:ext cx="2683316" cy="2683316"/>
        </a:xfrm>
        <a:custGeom>
          <a:avLst/>
          <a:gdLst/>
          <a:ahLst/>
          <a:cxnLst/>
          <a:rect l="0" t="0" r="0" b="0"/>
          <a:pathLst>
            <a:path>
              <a:moveTo>
                <a:pt x="233679" y="585066"/>
              </a:moveTo>
              <a:arcTo wR="1341658" hR="1341658" stAng="12859650" swAng="196253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A025D-B4B8-4427-BCBD-6242BD2C5541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B4F33-8887-4DC1-8F80-5F501E4867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3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4F33-8887-4DC1-8F80-5F501E48670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7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4F33-8887-4DC1-8F80-5F501E48670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6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39700" y="5810250"/>
            <a:ext cx="9455150" cy="927100"/>
          </a:xfrm>
          <a:prstGeom prst="rect">
            <a:avLst/>
          </a:prstGeom>
          <a:solidFill>
            <a:srgbClr val="3FA9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139700" y="148817"/>
            <a:ext cx="9455150" cy="927100"/>
          </a:xfrm>
          <a:prstGeom prst="rect">
            <a:avLst/>
          </a:prstGeom>
          <a:solidFill>
            <a:srgbClr val="009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nda_logo_col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35" y="2095654"/>
            <a:ext cx="2092615" cy="2196351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220134" y="2122905"/>
            <a:ext cx="5782733" cy="891228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20663" y="3022069"/>
            <a:ext cx="5781675" cy="516998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US" b="0" dirty="0"/>
              <a:t>Presenter Name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20134" y="3556001"/>
            <a:ext cx="5781675" cy="516998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US" b="0" dirty="0"/>
              <a:t>Presenter Title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0133" y="4080935"/>
            <a:ext cx="5781675" cy="516998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US" b="0" dirty="0"/>
              <a:t>Date, if applicable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3868" y="634418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8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2" y="281252"/>
            <a:ext cx="8288867" cy="64161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49263" y="1277938"/>
            <a:ext cx="8288337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41300" y="63507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6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00599" y="1379009"/>
            <a:ext cx="3886200" cy="4216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48732" y="1379009"/>
            <a:ext cx="3886200" cy="421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41300" y="63507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2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49263" y="1295400"/>
            <a:ext cx="8237537" cy="38946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283201"/>
            <a:ext cx="8237537" cy="439738"/>
          </a:xfrm>
        </p:spPr>
        <p:txBody>
          <a:bodyPr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41300" y="63507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1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07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39700" y="139700"/>
            <a:ext cx="9455150" cy="927100"/>
          </a:xfrm>
          <a:prstGeom prst="rect">
            <a:avLst/>
          </a:prstGeom>
          <a:solidFill>
            <a:srgbClr val="009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139700" y="5810250"/>
            <a:ext cx="9455150" cy="927100"/>
          </a:xfrm>
          <a:prstGeom prst="rect">
            <a:avLst/>
          </a:prstGeom>
          <a:solidFill>
            <a:srgbClr val="3FA9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39" y="5858090"/>
            <a:ext cx="779641" cy="81992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241300" y="188873"/>
            <a:ext cx="6718300" cy="8779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4463" y="6063435"/>
            <a:ext cx="216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FFFF"/>
                </a:solidFill>
                <a:latin typeface="Verdana"/>
                <a:cs typeface="Verdana"/>
              </a:rPr>
              <a:t>agri.nv.gov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732" y="281251"/>
            <a:ext cx="8238067" cy="658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41300" y="63507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64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rwilhelm@agri.nv.gov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34" y="1158105"/>
            <a:ext cx="8412666" cy="891228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Path to Native Seed Certification:</a:t>
            </a:r>
            <a:br>
              <a:rPr lang="en-US" sz="4900" u="sng" dirty="0"/>
            </a:br>
            <a:r>
              <a:rPr lang="en-US" sz="3100" dirty="0">
                <a:solidFill>
                  <a:schemeClr val="accent6">
                    <a:lumMod val="50000"/>
                  </a:schemeClr>
                </a:solidFill>
              </a:rPr>
              <a:t>Developing Quality Cultivars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0663" y="3976925"/>
            <a:ext cx="5781675" cy="51699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Russell Wilhelm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0134" y="4510857"/>
            <a:ext cx="6819937" cy="597012"/>
          </a:xfrm>
        </p:spPr>
        <p:txBody>
          <a:bodyPr>
            <a:normAutofit/>
          </a:bodyPr>
          <a:lstStyle/>
          <a:p>
            <a:r>
              <a:rPr lang="en-US" sz="3000" dirty="0"/>
              <a:t>Seed Program Manager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0134" y="5107869"/>
            <a:ext cx="5781675" cy="51699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May 22,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F263A-1BA8-48EE-B225-5BF0DC5B5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0" y="2202661"/>
            <a:ext cx="1583114" cy="1620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E1E396-8D9D-4657-AA47-EC47A998E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101" y="1652760"/>
            <a:ext cx="2439434" cy="41006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08D0DF7-021E-4CFB-949B-988B490E3FD7}"/>
              </a:ext>
            </a:extLst>
          </p:cNvPr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Verdana"/>
                <a:cs typeface="Verdana"/>
              </a:rPr>
              <a:t>Nevada Native Seed Forum 2018</a:t>
            </a:r>
          </a:p>
        </p:txBody>
      </p:sp>
    </p:spTree>
    <p:extLst>
      <p:ext uri="{BB962C8B-B14F-4D97-AF65-F5344CB8AC3E}">
        <p14:creationId xmlns:p14="http://schemas.microsoft.com/office/powerpoint/2010/main" val="229867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074C11-A403-4184-86EC-DF9EC701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4668"/>
            <a:ext cx="8229600" cy="11781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Source ID is an optional quality assurance measure that can be applied to wildland seed.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935671-3FA6-466B-8C77-0A9D0AB1AA7D}"/>
              </a:ext>
            </a:extLst>
          </p:cNvPr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Verdana"/>
                <a:cs typeface="Verdana"/>
              </a:rPr>
              <a:t>Source Identification: 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8EE1E-B8A6-448F-9179-01D05AD00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836" y="4352617"/>
            <a:ext cx="1704182" cy="1353264"/>
          </a:xfrm>
          <a:prstGeom prst="rect">
            <a:avLst/>
          </a:prstGeom>
        </p:spPr>
      </p:pic>
      <p:pic>
        <p:nvPicPr>
          <p:cNvPr id="3074" name="Picture 2" descr="Image result for topographic map of nevada">
            <a:extLst>
              <a:ext uri="{FF2B5EF4-FFF2-40B4-BE49-F238E27FC236}">
                <a16:creationId xmlns:a16="http://schemas.microsoft.com/office/drawing/2014/main" id="{EFC5391A-1DB3-42A2-A7FE-5394C2EBC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63" y="2476431"/>
            <a:ext cx="2319295" cy="326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B3A377-275A-4D85-9003-F97AFC84EBA5}"/>
              </a:ext>
            </a:extLst>
          </p:cNvPr>
          <p:cNvSpPr/>
          <p:nvPr/>
        </p:nvSpPr>
        <p:spPr>
          <a:xfrm>
            <a:off x="2516622" y="3088263"/>
            <a:ext cx="339866" cy="32078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72B30-8E9C-4055-9966-675BE3A42BDC}"/>
              </a:ext>
            </a:extLst>
          </p:cNvPr>
          <p:cNvCxnSpPr>
            <a:stCxn id="6" idx="0"/>
          </p:cNvCxnSpPr>
          <p:nvPr/>
        </p:nvCxnSpPr>
        <p:spPr>
          <a:xfrm flipH="1">
            <a:off x="2133810" y="3088263"/>
            <a:ext cx="552745" cy="16039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BD8646-3E29-4CF8-93F2-C256F8FD411A}"/>
              </a:ext>
            </a:extLst>
          </p:cNvPr>
          <p:cNvCxnSpPr>
            <a:stCxn id="6" idx="4"/>
          </p:cNvCxnSpPr>
          <p:nvPr/>
        </p:nvCxnSpPr>
        <p:spPr>
          <a:xfrm flipH="1" flipV="1">
            <a:off x="2133810" y="3248656"/>
            <a:ext cx="552745" cy="16039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BCD955A-B6E0-45CB-AF82-55D62C5DD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836" y="2343741"/>
            <a:ext cx="2604055" cy="1953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4F7AC-EA95-4240-A2FD-A06CA4A3F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35" t="2951" r="42443" b="14690"/>
          <a:stretch/>
        </p:blipFill>
        <p:spPr>
          <a:xfrm>
            <a:off x="6941288" y="4352616"/>
            <a:ext cx="828603" cy="13532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D589C7-8BE6-4B81-83A2-C9CDE4CC5C9D}"/>
              </a:ext>
            </a:extLst>
          </p:cNvPr>
          <p:cNvCxnSpPr>
            <a:cxnSpLocks/>
          </p:cNvCxnSpPr>
          <p:nvPr/>
        </p:nvCxnSpPr>
        <p:spPr>
          <a:xfrm>
            <a:off x="2993611" y="3248656"/>
            <a:ext cx="19182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9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CD81CB-0565-48E5-B827-3F8B0FF4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289932"/>
            <a:ext cx="4875453" cy="4355042"/>
          </a:xfrm>
        </p:spPr>
        <p:txBody>
          <a:bodyPr>
            <a:normAutofit fontScale="55000" lnSpcReduction="20000"/>
          </a:bodyPr>
          <a:lstStyle/>
          <a:p>
            <a:r>
              <a:rPr lang="en-US" sz="4000" dirty="0"/>
              <a:t>Source Identified Assurance:</a:t>
            </a:r>
          </a:p>
          <a:p>
            <a:pPr lvl="1"/>
            <a:r>
              <a:rPr lang="en-US" dirty="0"/>
              <a:t>Quality</a:t>
            </a:r>
          </a:p>
          <a:p>
            <a:pPr lvl="2"/>
            <a:r>
              <a:rPr lang="en-US" dirty="0"/>
              <a:t>Inspections guarantee stand integrity and seed presence/maturity.</a:t>
            </a:r>
          </a:p>
          <a:p>
            <a:pPr lvl="1"/>
            <a:r>
              <a:rPr lang="en-US" dirty="0"/>
              <a:t>Purity</a:t>
            </a:r>
          </a:p>
          <a:p>
            <a:pPr lvl="2"/>
            <a:r>
              <a:rPr lang="en-US" dirty="0"/>
              <a:t>Lab analysis verifies cleanliness and viability of seed for buyer security.</a:t>
            </a:r>
          </a:p>
          <a:p>
            <a:pPr lvl="1"/>
            <a:r>
              <a:rPr lang="en-US" dirty="0"/>
              <a:t>Identity</a:t>
            </a:r>
          </a:p>
          <a:p>
            <a:pPr lvl="2"/>
            <a:r>
              <a:rPr lang="en-US" dirty="0"/>
              <a:t>ID is conducted by a non-bias third party to ensure species exactness. </a:t>
            </a:r>
          </a:p>
          <a:p>
            <a:pPr lvl="1"/>
            <a:r>
              <a:rPr lang="en-US" dirty="0"/>
              <a:t>Traceability </a:t>
            </a:r>
          </a:p>
          <a:p>
            <a:pPr lvl="2"/>
            <a:r>
              <a:rPr lang="en-US" dirty="0"/>
              <a:t>Tags are issued based upon clean lot yields. Each lot is associated with a certification number linking back to collection date and inspection data.</a:t>
            </a:r>
          </a:p>
          <a:p>
            <a:pPr lvl="1"/>
            <a:r>
              <a:rPr lang="en-US" dirty="0"/>
              <a:t>Ecology</a:t>
            </a:r>
          </a:p>
          <a:p>
            <a:pPr lvl="2"/>
            <a:r>
              <a:rPr lang="en-US" dirty="0"/>
              <a:t>Data is collected during each inspection related to the ecological attributes of the site that will assist the buyer in selecting seed specific to each, unique, job type.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392873-A27B-4731-83BC-B5DA43B1F095}"/>
              </a:ext>
            </a:extLst>
          </p:cNvPr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Verdana"/>
                <a:cs typeface="Verdana"/>
              </a:rPr>
              <a:t>Source Identification: Purpose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E4A72-DFE9-4A22-B508-5DDA4EEBB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19085" y="1804799"/>
            <a:ext cx="4398019" cy="329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8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B27C6-5797-4077-87DF-72226C2F28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NDA’s Guide to a Successful Source ID:</a:t>
            </a:r>
          </a:p>
          <a:p>
            <a:pPr lvl="1"/>
            <a:r>
              <a:rPr lang="en-US" dirty="0"/>
              <a:t>1) </a:t>
            </a:r>
            <a:r>
              <a:rPr lang="en-US" b="1" dirty="0"/>
              <a:t>File an application</a:t>
            </a:r>
            <a:r>
              <a:rPr lang="en-US" dirty="0"/>
              <a:t>* with NDA prior to collection;</a:t>
            </a:r>
          </a:p>
          <a:p>
            <a:pPr lvl="1"/>
            <a:r>
              <a:rPr lang="en-US" dirty="0"/>
              <a:t>2) Ensure that </a:t>
            </a:r>
            <a:r>
              <a:rPr lang="en-US" b="1" dirty="0"/>
              <a:t>collection crew is present </a:t>
            </a:r>
            <a:r>
              <a:rPr lang="en-US" dirty="0"/>
              <a:t>at time of inspection (not necessary, but recommended);</a:t>
            </a:r>
          </a:p>
          <a:p>
            <a:pPr lvl="1"/>
            <a:r>
              <a:rPr lang="en-US" dirty="0"/>
              <a:t>3) </a:t>
            </a:r>
            <a:r>
              <a:rPr lang="en-US" b="1" dirty="0"/>
              <a:t>Communication is key </a:t>
            </a:r>
            <a:r>
              <a:rPr lang="en-US" dirty="0"/>
              <a:t>– inform us regarding any site changes and provide a thorough line of documentation for each collection site;</a:t>
            </a:r>
          </a:p>
          <a:p>
            <a:pPr lvl="1"/>
            <a:r>
              <a:rPr lang="en-US" dirty="0"/>
              <a:t>4) Provide </a:t>
            </a:r>
            <a:r>
              <a:rPr lang="en-US" b="1" dirty="0"/>
              <a:t>precise information </a:t>
            </a:r>
            <a:r>
              <a:rPr lang="en-US" dirty="0"/>
              <a:t>regarding site coordinates;</a:t>
            </a:r>
          </a:p>
          <a:p>
            <a:pPr lvl="1"/>
            <a:r>
              <a:rPr lang="en-US" dirty="0"/>
              <a:t>5) </a:t>
            </a:r>
            <a:r>
              <a:rPr lang="en-US" b="1" dirty="0"/>
              <a:t>Collect a voucher </a:t>
            </a:r>
            <a:r>
              <a:rPr lang="en-US" dirty="0"/>
              <a:t>for record keeping;</a:t>
            </a:r>
          </a:p>
          <a:p>
            <a:pPr lvl="1"/>
            <a:r>
              <a:rPr lang="en-US" dirty="0"/>
              <a:t>6) Update NDA on </a:t>
            </a:r>
            <a:r>
              <a:rPr lang="en-US" b="1" dirty="0"/>
              <a:t>quantities collected </a:t>
            </a:r>
            <a:r>
              <a:rPr lang="en-US" dirty="0"/>
              <a:t>to order the appropriate amount of tags.</a:t>
            </a:r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388ED2-684D-4297-BBAF-9B9AA09F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281252"/>
            <a:ext cx="8288867" cy="641616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 Identification - How</a:t>
            </a:r>
          </a:p>
        </p:txBody>
      </p:sp>
    </p:spTree>
    <p:extLst>
      <p:ext uri="{BB962C8B-B14F-4D97-AF65-F5344CB8AC3E}">
        <p14:creationId xmlns:p14="http://schemas.microsoft.com/office/powerpoint/2010/main" val="3060820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102CBF-484F-4E6D-AAF6-BA056FB4C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Source Identified (PVG)</a:t>
            </a:r>
          </a:p>
          <a:p>
            <a:pPr lvl="1"/>
            <a:r>
              <a:rPr lang="en-US" dirty="0"/>
              <a:t>Must have had </a:t>
            </a:r>
            <a:r>
              <a:rPr lang="en-US" b="1" dirty="0"/>
              <a:t>no selection </a:t>
            </a:r>
            <a:r>
              <a:rPr lang="en-US" dirty="0"/>
              <a:t>or testing of their parent population.</a:t>
            </a:r>
          </a:p>
          <a:p>
            <a:r>
              <a:rPr lang="en-US" dirty="0">
                <a:solidFill>
                  <a:schemeClr val="accent3"/>
                </a:solidFill>
              </a:rPr>
              <a:t>Selected (PVG)</a:t>
            </a:r>
          </a:p>
          <a:p>
            <a:pPr lvl="1"/>
            <a:r>
              <a:rPr lang="en-US" dirty="0"/>
              <a:t>The progeny of phenotypically selected plants of untested parentage that indicate, </a:t>
            </a:r>
            <a:r>
              <a:rPr lang="en-US" b="1" dirty="0"/>
              <a:t>but do not prove</a:t>
            </a:r>
            <a:r>
              <a:rPr lang="en-US" dirty="0"/>
              <a:t>, genetic superiority or distinctive traits.</a:t>
            </a:r>
          </a:p>
          <a:p>
            <a:r>
              <a:rPr lang="en-US" dirty="0">
                <a:solidFill>
                  <a:schemeClr val="accent1"/>
                </a:solidFill>
              </a:rPr>
              <a:t>Tested (PVG)</a:t>
            </a:r>
          </a:p>
          <a:p>
            <a:pPr lvl="1"/>
            <a:r>
              <a:rPr lang="en-US" dirty="0"/>
              <a:t>The progeny of plants whose parentage has been tested and has </a:t>
            </a:r>
            <a:r>
              <a:rPr lang="en-US" b="1" dirty="0"/>
              <a:t>proven genetic superiority </a:t>
            </a:r>
            <a:r>
              <a:rPr lang="en-US" dirty="0"/>
              <a:t>or possesses distinctive traits for which the heritability is stable, but for which a variety has not been recognized.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Cultivar</a:t>
            </a:r>
            <a:r>
              <a:rPr lang="en-US" sz="1500" dirty="0"/>
              <a:t> </a:t>
            </a:r>
            <a:r>
              <a:rPr lang="en-US" sz="2200" dirty="0"/>
              <a:t>(For admittance within the Cultivated/Manipulated Track)</a:t>
            </a:r>
          </a:p>
          <a:p>
            <a:pPr lvl="1"/>
            <a:r>
              <a:rPr lang="en-US" dirty="0"/>
              <a:t>A plant </a:t>
            </a:r>
            <a:r>
              <a:rPr lang="en-US" u="sng" dirty="0"/>
              <a:t>variety</a:t>
            </a:r>
            <a:r>
              <a:rPr lang="en-US" dirty="0"/>
              <a:t> that has been produced via selective breeding techniques and consistently exhibits desired characteristics.</a:t>
            </a:r>
          </a:p>
          <a:p>
            <a:pPr lvl="2"/>
            <a:r>
              <a:rPr lang="en-US" dirty="0" err="1"/>
              <a:t>Ie</a:t>
            </a:r>
            <a:r>
              <a:rPr lang="en-US" dirty="0"/>
              <a:t>. Eagle Western Yarrow / </a:t>
            </a:r>
            <a:r>
              <a:rPr lang="en-US" dirty="0" err="1"/>
              <a:t>Magnar</a:t>
            </a:r>
            <a:r>
              <a:rPr lang="en-US" dirty="0"/>
              <a:t> Basin Wildrye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B93CA0-B7B4-420B-A6D3-7E9FC59DF952}"/>
              </a:ext>
            </a:extLst>
          </p:cNvPr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b="1" dirty="0">
                <a:solidFill>
                  <a:schemeClr val="bg1"/>
                </a:solidFill>
                <a:latin typeface="Verdana"/>
                <a:cs typeface="Verdana"/>
              </a:rPr>
              <a:t>Natural Track: Class Progression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76366B-EA66-497E-942C-1E2DB3618915}"/>
              </a:ext>
            </a:extLst>
          </p:cNvPr>
          <p:cNvCxnSpPr/>
          <p:nvPr/>
        </p:nvCxnSpPr>
        <p:spPr>
          <a:xfrm>
            <a:off x="395627" y="1395127"/>
            <a:ext cx="0" cy="3228722"/>
          </a:xfrm>
          <a:prstGeom prst="straightConnector1">
            <a:avLst/>
          </a:prstGeom>
          <a:ln w="76200">
            <a:solidFill>
              <a:schemeClr val="bg2">
                <a:lumMod val="9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BF4931-0F5B-41DA-AC3C-8E3F8F1E45F4}"/>
              </a:ext>
            </a:extLst>
          </p:cNvPr>
          <p:cNvSpPr txBox="1"/>
          <p:nvPr/>
        </p:nvSpPr>
        <p:spPr>
          <a:xfrm>
            <a:off x="6456562" y="5540432"/>
            <a:ext cx="297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PVG: Pre-Varietal Germplasm</a:t>
            </a:r>
          </a:p>
        </p:txBody>
      </p:sp>
    </p:spTree>
    <p:extLst>
      <p:ext uri="{BB962C8B-B14F-4D97-AF65-F5344CB8AC3E}">
        <p14:creationId xmlns:p14="http://schemas.microsoft.com/office/powerpoint/2010/main" val="3446597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DBE4C7C-041E-4421-9EFA-400D564038A8}"/>
              </a:ext>
            </a:extLst>
          </p:cNvPr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b="1" dirty="0">
                <a:solidFill>
                  <a:schemeClr val="bg1"/>
                </a:solidFill>
                <a:latin typeface="Verdana"/>
                <a:cs typeface="Verdana"/>
              </a:rPr>
              <a:t>Natural Track: Class Distinction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F91CE-A579-45B9-8981-73069EA75863}"/>
              </a:ext>
            </a:extLst>
          </p:cNvPr>
          <p:cNvSpPr txBox="1"/>
          <p:nvPr/>
        </p:nvSpPr>
        <p:spPr>
          <a:xfrm>
            <a:off x="695106" y="1416106"/>
            <a:ext cx="2169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Identified (g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F726F-D8ED-40BA-AE2C-741757058E00}"/>
              </a:ext>
            </a:extLst>
          </p:cNvPr>
          <p:cNvSpPr txBox="1"/>
          <p:nvPr/>
        </p:nvSpPr>
        <p:spPr>
          <a:xfrm>
            <a:off x="4122009" y="1408014"/>
            <a:ext cx="98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024B2-7AEA-42D8-A743-C9C10FF55D3C}"/>
              </a:ext>
            </a:extLst>
          </p:cNvPr>
          <p:cNvSpPr txBox="1"/>
          <p:nvPr/>
        </p:nvSpPr>
        <p:spPr>
          <a:xfrm>
            <a:off x="7079648" y="1408014"/>
            <a:ext cx="178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E5676F-B942-47A5-A70B-7B7FC0B0B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9" t="14014" r="33165"/>
          <a:stretch/>
        </p:blipFill>
        <p:spPr>
          <a:xfrm>
            <a:off x="160958" y="1777346"/>
            <a:ext cx="2930200" cy="3645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D8926-EF3F-4688-AB80-B5858A70B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9" t="14014" r="33165"/>
          <a:stretch/>
        </p:blipFill>
        <p:spPr>
          <a:xfrm>
            <a:off x="3114551" y="1785438"/>
            <a:ext cx="2930200" cy="36454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A9DED5-D72A-42A0-ADFE-9F77B942A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9" t="14014" r="33165"/>
          <a:stretch/>
        </p:blipFill>
        <p:spPr>
          <a:xfrm>
            <a:off x="6068144" y="1777345"/>
            <a:ext cx="2930200" cy="3645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8247EA5-C649-4139-BCE4-14485D5973F4}"/>
              </a:ext>
            </a:extLst>
          </p:cNvPr>
          <p:cNvSpPr/>
          <p:nvPr/>
        </p:nvSpPr>
        <p:spPr>
          <a:xfrm>
            <a:off x="388418" y="1998734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8F0A2-7857-44AE-B3FA-2D47273D958B}"/>
              </a:ext>
            </a:extLst>
          </p:cNvPr>
          <p:cNvSpPr/>
          <p:nvPr/>
        </p:nvSpPr>
        <p:spPr>
          <a:xfrm>
            <a:off x="282412" y="2434183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7F35DF-AEA3-4842-AE18-4495E8C50701}"/>
              </a:ext>
            </a:extLst>
          </p:cNvPr>
          <p:cNvSpPr/>
          <p:nvPr/>
        </p:nvSpPr>
        <p:spPr>
          <a:xfrm>
            <a:off x="556192" y="2675939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1B2872-31A9-417C-914A-4011D90A674F}"/>
              </a:ext>
            </a:extLst>
          </p:cNvPr>
          <p:cNvSpPr/>
          <p:nvPr/>
        </p:nvSpPr>
        <p:spPr>
          <a:xfrm>
            <a:off x="267037" y="3091020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146891-BB99-4267-9426-A4566962E85C}"/>
              </a:ext>
            </a:extLst>
          </p:cNvPr>
          <p:cNvSpPr/>
          <p:nvPr/>
        </p:nvSpPr>
        <p:spPr>
          <a:xfrm>
            <a:off x="631179" y="3400804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3D964E-8F5C-4AE7-B2CD-FDDE76B91069}"/>
              </a:ext>
            </a:extLst>
          </p:cNvPr>
          <p:cNvSpPr/>
          <p:nvPr/>
        </p:nvSpPr>
        <p:spPr>
          <a:xfrm>
            <a:off x="233786" y="3694016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6B7E41-08D9-4C34-A7F7-9B9FE9A07D87}"/>
              </a:ext>
            </a:extLst>
          </p:cNvPr>
          <p:cNvSpPr/>
          <p:nvPr/>
        </p:nvSpPr>
        <p:spPr>
          <a:xfrm>
            <a:off x="450579" y="4187879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322A60-F60C-467A-BF27-AC503BD021FA}"/>
              </a:ext>
            </a:extLst>
          </p:cNvPr>
          <p:cNvSpPr/>
          <p:nvPr/>
        </p:nvSpPr>
        <p:spPr>
          <a:xfrm>
            <a:off x="386258" y="4865963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0C36D6-E814-45A9-9400-CC4FF14598C2}"/>
              </a:ext>
            </a:extLst>
          </p:cNvPr>
          <p:cNvSpPr/>
          <p:nvPr/>
        </p:nvSpPr>
        <p:spPr>
          <a:xfrm>
            <a:off x="1025224" y="1925152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E033C0-BCF7-4A47-AB80-92BEDBA24487}"/>
              </a:ext>
            </a:extLst>
          </p:cNvPr>
          <p:cNvSpPr/>
          <p:nvPr/>
        </p:nvSpPr>
        <p:spPr>
          <a:xfrm>
            <a:off x="1177624" y="2601729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683B85-3759-43BC-8102-FAB603ED2659}"/>
              </a:ext>
            </a:extLst>
          </p:cNvPr>
          <p:cNvSpPr/>
          <p:nvPr/>
        </p:nvSpPr>
        <p:spPr>
          <a:xfrm>
            <a:off x="852594" y="2970142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EDFE17-5FB0-4E5F-B5FB-5F7B9C9351B8}"/>
              </a:ext>
            </a:extLst>
          </p:cNvPr>
          <p:cNvSpPr/>
          <p:nvPr/>
        </p:nvSpPr>
        <p:spPr>
          <a:xfrm>
            <a:off x="1056243" y="3364298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EF61E1-6231-4F4E-A88A-8618BF6900DE}"/>
              </a:ext>
            </a:extLst>
          </p:cNvPr>
          <p:cNvSpPr/>
          <p:nvPr/>
        </p:nvSpPr>
        <p:spPr>
          <a:xfrm>
            <a:off x="1272263" y="3573138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DF7DE6-F07A-4364-B041-B8E840352573}"/>
              </a:ext>
            </a:extLst>
          </p:cNvPr>
          <p:cNvSpPr/>
          <p:nvPr/>
        </p:nvSpPr>
        <p:spPr>
          <a:xfrm>
            <a:off x="934863" y="3799119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5E63386-6376-4442-B513-900503C28F84}"/>
              </a:ext>
            </a:extLst>
          </p:cNvPr>
          <p:cNvSpPr/>
          <p:nvPr/>
        </p:nvSpPr>
        <p:spPr>
          <a:xfrm>
            <a:off x="1235972" y="4023734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B7261C9-E56D-4E57-8567-DE2A95C78B5D}"/>
              </a:ext>
            </a:extLst>
          </p:cNvPr>
          <p:cNvSpPr/>
          <p:nvPr/>
        </p:nvSpPr>
        <p:spPr>
          <a:xfrm>
            <a:off x="934863" y="4281237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06DE843-CF95-42A5-98F0-EE3602917914}"/>
              </a:ext>
            </a:extLst>
          </p:cNvPr>
          <p:cNvSpPr/>
          <p:nvPr/>
        </p:nvSpPr>
        <p:spPr>
          <a:xfrm>
            <a:off x="1261917" y="4433637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41C9F3B-42CE-4EC7-A383-D6967228AD15}"/>
              </a:ext>
            </a:extLst>
          </p:cNvPr>
          <p:cNvSpPr/>
          <p:nvPr/>
        </p:nvSpPr>
        <p:spPr>
          <a:xfrm>
            <a:off x="1503598" y="4865963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879D70-FA36-42DE-9ACE-75B7C91A346C}"/>
              </a:ext>
            </a:extLst>
          </p:cNvPr>
          <p:cNvSpPr/>
          <p:nvPr/>
        </p:nvSpPr>
        <p:spPr>
          <a:xfrm>
            <a:off x="1299004" y="1830949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580067-8C95-4A56-94A3-1822DBC6CBB4}"/>
              </a:ext>
            </a:extLst>
          </p:cNvPr>
          <p:cNvSpPr/>
          <p:nvPr/>
        </p:nvSpPr>
        <p:spPr>
          <a:xfrm>
            <a:off x="1766859" y="1951827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3919BFE-AC59-4F5E-AEF3-FF15023FCC0C}"/>
              </a:ext>
            </a:extLst>
          </p:cNvPr>
          <p:cNvSpPr/>
          <p:nvPr/>
        </p:nvSpPr>
        <p:spPr>
          <a:xfrm>
            <a:off x="2040639" y="2090927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2E626DD-38CA-415C-B6E3-4CC933CF9F16}"/>
              </a:ext>
            </a:extLst>
          </p:cNvPr>
          <p:cNvSpPr/>
          <p:nvPr/>
        </p:nvSpPr>
        <p:spPr>
          <a:xfrm>
            <a:off x="2396859" y="2243327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F8378C3-A15F-4B7D-AA37-FF752B7CA77A}"/>
              </a:ext>
            </a:extLst>
          </p:cNvPr>
          <p:cNvSpPr/>
          <p:nvPr/>
        </p:nvSpPr>
        <p:spPr>
          <a:xfrm>
            <a:off x="2670639" y="2434183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6399208-A36D-4E55-9673-CC493C84A070}"/>
              </a:ext>
            </a:extLst>
          </p:cNvPr>
          <p:cNvSpPr/>
          <p:nvPr/>
        </p:nvSpPr>
        <p:spPr>
          <a:xfrm>
            <a:off x="1702294" y="2849264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17DC7BB-6D2C-4471-BE96-DAF93CC10536}"/>
              </a:ext>
            </a:extLst>
          </p:cNvPr>
          <p:cNvSpPr/>
          <p:nvPr/>
        </p:nvSpPr>
        <p:spPr>
          <a:xfrm>
            <a:off x="1976074" y="2471363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0CFB0D0-4791-4F1E-85B7-173B3B8FB1D1}"/>
              </a:ext>
            </a:extLst>
          </p:cNvPr>
          <p:cNvSpPr/>
          <p:nvPr/>
        </p:nvSpPr>
        <p:spPr>
          <a:xfrm>
            <a:off x="2217719" y="2849640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589EA54-A39A-42B7-B466-E88CEE6B36BB}"/>
              </a:ext>
            </a:extLst>
          </p:cNvPr>
          <p:cNvSpPr/>
          <p:nvPr/>
        </p:nvSpPr>
        <p:spPr>
          <a:xfrm>
            <a:off x="2549759" y="3219109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266290F-27C3-4BC3-8F70-2ABA25850FA6}"/>
              </a:ext>
            </a:extLst>
          </p:cNvPr>
          <p:cNvSpPr/>
          <p:nvPr/>
        </p:nvSpPr>
        <p:spPr>
          <a:xfrm>
            <a:off x="2733144" y="2795423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553C8F6-4EEE-4DAE-AB11-9B1B6CCA2857}"/>
              </a:ext>
            </a:extLst>
          </p:cNvPr>
          <p:cNvSpPr/>
          <p:nvPr/>
        </p:nvSpPr>
        <p:spPr>
          <a:xfrm>
            <a:off x="2249157" y="3413446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3389AB-CCAC-4D09-B119-B813CA23BD30}"/>
              </a:ext>
            </a:extLst>
          </p:cNvPr>
          <p:cNvSpPr/>
          <p:nvPr/>
        </p:nvSpPr>
        <p:spPr>
          <a:xfrm>
            <a:off x="2553329" y="3686724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9B49F80-DF6A-4FD1-8125-22E504D55533}"/>
              </a:ext>
            </a:extLst>
          </p:cNvPr>
          <p:cNvSpPr/>
          <p:nvPr/>
        </p:nvSpPr>
        <p:spPr>
          <a:xfrm>
            <a:off x="1998378" y="3799119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F2BC887-6E72-4202-A7B1-5F56EA73EC83}"/>
              </a:ext>
            </a:extLst>
          </p:cNvPr>
          <p:cNvSpPr/>
          <p:nvPr/>
        </p:nvSpPr>
        <p:spPr>
          <a:xfrm>
            <a:off x="2300737" y="4144612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CEAFD13-4A55-491F-8052-20E1956FD32B}"/>
              </a:ext>
            </a:extLst>
          </p:cNvPr>
          <p:cNvSpPr/>
          <p:nvPr/>
        </p:nvSpPr>
        <p:spPr>
          <a:xfrm>
            <a:off x="2694782" y="4136041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80780EC-0C0F-42FF-951B-1B0A65AD2E15}"/>
              </a:ext>
            </a:extLst>
          </p:cNvPr>
          <p:cNvSpPr/>
          <p:nvPr/>
        </p:nvSpPr>
        <p:spPr>
          <a:xfrm>
            <a:off x="2095589" y="4456561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36AB393-E2D8-477C-AB1A-869092E1CAF0}"/>
              </a:ext>
            </a:extLst>
          </p:cNvPr>
          <p:cNvSpPr/>
          <p:nvPr/>
        </p:nvSpPr>
        <p:spPr>
          <a:xfrm>
            <a:off x="2476416" y="4497281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07778BB-6DE0-46A5-B2B2-ACDD108D1D88}"/>
              </a:ext>
            </a:extLst>
          </p:cNvPr>
          <p:cNvSpPr/>
          <p:nvPr/>
        </p:nvSpPr>
        <p:spPr>
          <a:xfrm>
            <a:off x="2694781" y="4718288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F21C369-7B79-4A38-AB24-8905B512E189}"/>
              </a:ext>
            </a:extLst>
          </p:cNvPr>
          <p:cNvSpPr/>
          <p:nvPr/>
        </p:nvSpPr>
        <p:spPr>
          <a:xfrm>
            <a:off x="2274694" y="4899489"/>
            <a:ext cx="242761" cy="2417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6352886-2469-4E1B-A83B-8A353B5A880A}"/>
              </a:ext>
            </a:extLst>
          </p:cNvPr>
          <p:cNvGrpSpPr/>
          <p:nvPr/>
        </p:nvGrpSpPr>
        <p:grpSpPr>
          <a:xfrm>
            <a:off x="3269182" y="2046030"/>
            <a:ext cx="388418" cy="249728"/>
            <a:chOff x="2781696" y="5514952"/>
            <a:chExt cx="388418" cy="24972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281911F-3166-4856-B171-C189A34BE379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CFEC12-9D13-4E4C-8516-C382512BD0B1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7030A0"/>
                  </a:solidFill>
                </a:rPr>
                <a:t>P</a:t>
              </a:r>
              <a:r>
                <a:rPr lang="en-US" sz="900" b="1" baseline="-25000" dirty="0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C6F612-E4CD-426D-800C-375DD5883466}"/>
              </a:ext>
            </a:extLst>
          </p:cNvPr>
          <p:cNvGrpSpPr/>
          <p:nvPr/>
        </p:nvGrpSpPr>
        <p:grpSpPr>
          <a:xfrm>
            <a:off x="3197237" y="2948143"/>
            <a:ext cx="388418" cy="249728"/>
            <a:chOff x="2781696" y="5514952"/>
            <a:chExt cx="388418" cy="24972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821FF22-D9F5-47EE-9E45-881AC16C73B5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A546B5D-5D0B-415C-A9E9-9F4C027EE3F3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7030A0"/>
                  </a:solidFill>
                </a:rPr>
                <a:t>P</a:t>
              </a:r>
              <a:r>
                <a:rPr lang="en-US" sz="900" b="1" baseline="-25000" dirty="0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A994AAC-C03B-4D50-9622-0E590E943193}"/>
              </a:ext>
            </a:extLst>
          </p:cNvPr>
          <p:cNvGrpSpPr/>
          <p:nvPr/>
        </p:nvGrpSpPr>
        <p:grpSpPr>
          <a:xfrm>
            <a:off x="3116555" y="3938820"/>
            <a:ext cx="388418" cy="249728"/>
            <a:chOff x="2781696" y="5514952"/>
            <a:chExt cx="388418" cy="24972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6CBA2C9-7F63-4717-B19C-687711B3E2C1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CE1346D-3BCC-489F-9561-A0D7321031BE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rgbClr val="7030A0"/>
                  </a:solidFill>
                </a:rPr>
                <a:t>P</a:t>
              </a:r>
              <a:r>
                <a:rPr lang="en-US" sz="900" b="1" baseline="-25000" dirty="0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1922C3-69DB-4151-BC39-1EEBE1174FA5}"/>
              </a:ext>
            </a:extLst>
          </p:cNvPr>
          <p:cNvGrpSpPr/>
          <p:nvPr/>
        </p:nvGrpSpPr>
        <p:grpSpPr>
          <a:xfrm>
            <a:off x="4776630" y="1888355"/>
            <a:ext cx="388418" cy="249728"/>
            <a:chOff x="2781696" y="5514952"/>
            <a:chExt cx="388418" cy="24972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F9787EC-E274-48B7-86F5-74A99C9B9E08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C925517-D464-49A4-8E1A-1F85301928C5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tx2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1B391CB-B16C-4533-A98F-19A9E4C5F4E8}"/>
              </a:ext>
            </a:extLst>
          </p:cNvPr>
          <p:cNvGrpSpPr/>
          <p:nvPr/>
        </p:nvGrpSpPr>
        <p:grpSpPr>
          <a:xfrm>
            <a:off x="4190102" y="2555061"/>
            <a:ext cx="388418" cy="249728"/>
            <a:chOff x="2781696" y="5514952"/>
            <a:chExt cx="388418" cy="24972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A442CD0-DA48-44ED-A6FC-7105CC99C3BF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842C670-88AD-4C50-9418-E5B15C0B5DF6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FB07D86-8065-40AF-B933-EE84744E7BD1}"/>
              </a:ext>
            </a:extLst>
          </p:cNvPr>
          <p:cNvGrpSpPr/>
          <p:nvPr/>
        </p:nvGrpSpPr>
        <p:grpSpPr>
          <a:xfrm>
            <a:off x="4036894" y="1925281"/>
            <a:ext cx="388418" cy="249728"/>
            <a:chOff x="2781696" y="5514952"/>
            <a:chExt cx="388418" cy="249728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A42103-3336-4857-9805-D9743AFD5AA9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71A7E8-6D06-444E-A65F-4689BB098E84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6B1D82-0967-44DD-9FE4-5C7A80A3D7F9}"/>
              </a:ext>
            </a:extLst>
          </p:cNvPr>
          <p:cNvGrpSpPr/>
          <p:nvPr/>
        </p:nvGrpSpPr>
        <p:grpSpPr>
          <a:xfrm>
            <a:off x="6239212" y="1925281"/>
            <a:ext cx="388418" cy="249728"/>
            <a:chOff x="2781696" y="5514952"/>
            <a:chExt cx="388418" cy="249728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8FFD6B1-D287-458F-A4C0-D5BB19DD7834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BCF2F37-0744-490C-8DBA-FFBAB1224A42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6C8169D-F304-4C66-9074-28027DC8287A}"/>
              </a:ext>
            </a:extLst>
          </p:cNvPr>
          <p:cNvGrpSpPr/>
          <p:nvPr/>
        </p:nvGrpSpPr>
        <p:grpSpPr>
          <a:xfrm>
            <a:off x="4383970" y="3305788"/>
            <a:ext cx="388418" cy="249728"/>
            <a:chOff x="2781696" y="5514952"/>
            <a:chExt cx="388418" cy="24972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8B07F66-1D13-493F-A354-750E54D698EE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B7CD98D-368B-4281-BD6E-3759CACE703C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9AD01F1-A94C-498D-B8BD-7654889EAAB3}"/>
              </a:ext>
            </a:extLst>
          </p:cNvPr>
          <p:cNvGrpSpPr/>
          <p:nvPr/>
        </p:nvGrpSpPr>
        <p:grpSpPr>
          <a:xfrm>
            <a:off x="4578179" y="4136640"/>
            <a:ext cx="388418" cy="249728"/>
            <a:chOff x="2781696" y="5514952"/>
            <a:chExt cx="388418" cy="24972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614AFD2-0FBD-4496-BD52-05916BA37B13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C420EBD-300D-420F-9B16-D5309AC45B18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2F4436A-DF90-4C2A-A5F9-39A09DB9E6A1}"/>
              </a:ext>
            </a:extLst>
          </p:cNvPr>
          <p:cNvGrpSpPr/>
          <p:nvPr/>
        </p:nvGrpSpPr>
        <p:grpSpPr>
          <a:xfrm>
            <a:off x="4651972" y="4863310"/>
            <a:ext cx="388418" cy="249728"/>
            <a:chOff x="2781696" y="5514952"/>
            <a:chExt cx="388418" cy="249728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FCFCDEE-166A-4CD7-A4B9-C6F5B94C3377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7AD6C8C-F8E9-460F-9B75-B9EA36BC514B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73F86D3-990F-4C9B-8638-9800F7C47B6B}"/>
              </a:ext>
            </a:extLst>
          </p:cNvPr>
          <p:cNvGrpSpPr/>
          <p:nvPr/>
        </p:nvGrpSpPr>
        <p:grpSpPr>
          <a:xfrm>
            <a:off x="5379813" y="2211805"/>
            <a:ext cx="388418" cy="249728"/>
            <a:chOff x="2781696" y="5514952"/>
            <a:chExt cx="388418" cy="249728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523D0D0-FCB3-486D-9E15-8624D6C89727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1D3D5E8-A653-489F-B1D5-7A4EE3B6A997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tx2">
                      <a:lumMod val="50000"/>
                    </a:schemeClr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tx2">
                      <a:lumMod val="5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5AD78C4-AF32-474D-93E2-D9AB90A67F9D}"/>
              </a:ext>
            </a:extLst>
          </p:cNvPr>
          <p:cNvGrpSpPr/>
          <p:nvPr/>
        </p:nvGrpSpPr>
        <p:grpSpPr>
          <a:xfrm>
            <a:off x="6962353" y="1925152"/>
            <a:ext cx="388418" cy="249728"/>
            <a:chOff x="2781696" y="5514952"/>
            <a:chExt cx="388418" cy="249728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2D43A0D-BA15-4D6F-8628-D377124C231E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101013D-722B-43FA-A1B7-E4A4203AC12F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86FE92E-6AAD-449F-9672-3C8A112258F2}"/>
              </a:ext>
            </a:extLst>
          </p:cNvPr>
          <p:cNvGrpSpPr/>
          <p:nvPr/>
        </p:nvGrpSpPr>
        <p:grpSpPr>
          <a:xfrm>
            <a:off x="7685494" y="1892341"/>
            <a:ext cx="388418" cy="249728"/>
            <a:chOff x="2781696" y="5514952"/>
            <a:chExt cx="388418" cy="24972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AA4B221-5CA1-46AF-A5B1-404217A17009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34E579E-9C88-4C6A-9F27-004A3CE62895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7A9DFBD-A2D9-4CA0-BEBC-CBC72B2D086A}"/>
              </a:ext>
            </a:extLst>
          </p:cNvPr>
          <p:cNvGrpSpPr/>
          <p:nvPr/>
        </p:nvGrpSpPr>
        <p:grpSpPr>
          <a:xfrm>
            <a:off x="8441469" y="2295758"/>
            <a:ext cx="388418" cy="249728"/>
            <a:chOff x="2781696" y="5514952"/>
            <a:chExt cx="388418" cy="249728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920D74C-A3A6-48FC-9B5F-22018D80C1EA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6F8AA6F-A50A-4C95-8FB4-62BCEEC78A06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EC1AB5B-A32D-408D-8DD5-2040938EFA99}"/>
              </a:ext>
            </a:extLst>
          </p:cNvPr>
          <p:cNvGrpSpPr/>
          <p:nvPr/>
        </p:nvGrpSpPr>
        <p:grpSpPr>
          <a:xfrm>
            <a:off x="7079648" y="2527628"/>
            <a:ext cx="388418" cy="249728"/>
            <a:chOff x="2781696" y="5514952"/>
            <a:chExt cx="388418" cy="249728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9439C84-4C5C-451A-83DD-DD455C58BAB0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8ED134B-142D-4287-BD1E-428ED1189FF1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09F45A7-ADD4-47F7-9CF8-F76127681D03}"/>
              </a:ext>
            </a:extLst>
          </p:cNvPr>
          <p:cNvGrpSpPr/>
          <p:nvPr/>
        </p:nvGrpSpPr>
        <p:grpSpPr>
          <a:xfrm>
            <a:off x="7250022" y="3110903"/>
            <a:ext cx="388418" cy="249728"/>
            <a:chOff x="2781696" y="5514952"/>
            <a:chExt cx="388418" cy="249728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E3D7B6C-817E-4501-A042-02ECC166B746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495B1BF-86CF-4E48-8B81-F171643A0294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F07D5DF-8D44-491F-B7A6-C38FF626583F}"/>
              </a:ext>
            </a:extLst>
          </p:cNvPr>
          <p:cNvGrpSpPr/>
          <p:nvPr/>
        </p:nvGrpSpPr>
        <p:grpSpPr>
          <a:xfrm>
            <a:off x="7402422" y="3723252"/>
            <a:ext cx="388418" cy="249728"/>
            <a:chOff x="2781696" y="5514952"/>
            <a:chExt cx="388418" cy="24972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0782FD5-6F39-4CDB-80A7-E20408D9147E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03EB7E2-678C-46D0-9A8A-803F577A18C6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2B941CC-5D46-4286-A95C-A67318AB9A72}"/>
              </a:ext>
            </a:extLst>
          </p:cNvPr>
          <p:cNvGrpSpPr/>
          <p:nvPr/>
        </p:nvGrpSpPr>
        <p:grpSpPr>
          <a:xfrm>
            <a:off x="7547021" y="4483471"/>
            <a:ext cx="388418" cy="249728"/>
            <a:chOff x="2781696" y="5514952"/>
            <a:chExt cx="388418" cy="249728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BF89441-5422-4859-9A83-48335B74ADD4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4E3305A-7999-4D93-95C9-1F44086CF6FE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1C777FF-8097-4301-893E-9EDD7C439675}"/>
              </a:ext>
            </a:extLst>
          </p:cNvPr>
          <p:cNvGrpSpPr/>
          <p:nvPr/>
        </p:nvGrpSpPr>
        <p:grpSpPr>
          <a:xfrm>
            <a:off x="6126919" y="2717257"/>
            <a:ext cx="388418" cy="249728"/>
            <a:chOff x="2781696" y="5514952"/>
            <a:chExt cx="388418" cy="249728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269E6ED-B733-44DB-8E4F-D87696F31408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78B4AFD-F953-4A28-8D91-DA74C63133AB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BCC0C34-405F-426B-BC26-6185DA048394}"/>
              </a:ext>
            </a:extLst>
          </p:cNvPr>
          <p:cNvGrpSpPr/>
          <p:nvPr/>
        </p:nvGrpSpPr>
        <p:grpSpPr>
          <a:xfrm>
            <a:off x="6133543" y="3928480"/>
            <a:ext cx="388418" cy="249728"/>
            <a:chOff x="2781696" y="5514952"/>
            <a:chExt cx="388418" cy="249728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FCBA406-A2BA-4855-976F-86521AD0AFCD}"/>
                </a:ext>
              </a:extLst>
            </p:cNvPr>
            <p:cNvSpPr/>
            <p:nvPr/>
          </p:nvSpPr>
          <p:spPr>
            <a:xfrm>
              <a:off x="2792019" y="5522924"/>
              <a:ext cx="242761" cy="2417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BB338E7-E6DD-4BF0-9B83-E72F284DDDF8}"/>
                </a:ext>
              </a:extLst>
            </p:cNvPr>
            <p:cNvSpPr txBox="1"/>
            <p:nvPr/>
          </p:nvSpPr>
          <p:spPr>
            <a:xfrm>
              <a:off x="2781696" y="5514952"/>
              <a:ext cx="3884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accent2"/>
                  </a:solidFill>
                </a:rPr>
                <a:t>P</a:t>
              </a:r>
              <a:r>
                <a:rPr lang="en-US" sz="900" b="1" baseline="-25000" dirty="0">
                  <a:solidFill>
                    <a:schemeClr val="accent2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598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2B3B78-9796-4212-AD7D-0A6A91A68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4" t="3095" r="4452" b="4081"/>
          <a:stretch/>
        </p:blipFill>
        <p:spPr>
          <a:xfrm>
            <a:off x="1861164" y="1140977"/>
            <a:ext cx="3390564" cy="46118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D56D23-75DD-4C99-9035-D16EE604B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8" t="6135" r="8314" b="12918"/>
          <a:stretch/>
        </p:blipFill>
        <p:spPr>
          <a:xfrm>
            <a:off x="5243636" y="1140977"/>
            <a:ext cx="3684009" cy="46118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1B809DF-F3A6-4918-BD04-0FF0B3D59347}"/>
              </a:ext>
            </a:extLst>
          </p:cNvPr>
          <p:cNvSpPr/>
          <p:nvPr/>
        </p:nvSpPr>
        <p:spPr>
          <a:xfrm>
            <a:off x="1861164" y="4013650"/>
            <a:ext cx="461248" cy="1861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F04237-F125-42A9-BDFE-A861436BC008}"/>
              </a:ext>
            </a:extLst>
          </p:cNvPr>
          <p:cNvSpPr/>
          <p:nvPr/>
        </p:nvSpPr>
        <p:spPr>
          <a:xfrm>
            <a:off x="1812612" y="4659664"/>
            <a:ext cx="461248" cy="1861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7EE842-0EF3-4C6B-BCE0-8DDAEB6BC0AB}"/>
              </a:ext>
            </a:extLst>
          </p:cNvPr>
          <p:cNvSpPr/>
          <p:nvPr/>
        </p:nvSpPr>
        <p:spPr>
          <a:xfrm>
            <a:off x="3528124" y="1898932"/>
            <a:ext cx="679732" cy="1861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15CAFE-F266-4729-831D-C657FBFF67DB}"/>
              </a:ext>
            </a:extLst>
          </p:cNvPr>
          <p:cNvSpPr/>
          <p:nvPr/>
        </p:nvSpPr>
        <p:spPr>
          <a:xfrm>
            <a:off x="3544307" y="3507898"/>
            <a:ext cx="938677" cy="1861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FEBEA0-AF8A-4A5D-8AEC-531530C7DC02}"/>
              </a:ext>
            </a:extLst>
          </p:cNvPr>
          <p:cNvSpPr/>
          <p:nvPr/>
        </p:nvSpPr>
        <p:spPr>
          <a:xfrm>
            <a:off x="3455295" y="4342726"/>
            <a:ext cx="1650777" cy="30075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B66977-C751-4155-B362-98220AF919C5}"/>
              </a:ext>
            </a:extLst>
          </p:cNvPr>
          <p:cNvSpPr/>
          <p:nvPr/>
        </p:nvSpPr>
        <p:spPr>
          <a:xfrm>
            <a:off x="5177551" y="2358829"/>
            <a:ext cx="679732" cy="1861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A448A1-66F5-480B-885E-257A4842A828}"/>
              </a:ext>
            </a:extLst>
          </p:cNvPr>
          <p:cNvSpPr/>
          <p:nvPr/>
        </p:nvSpPr>
        <p:spPr>
          <a:xfrm>
            <a:off x="5177550" y="4955023"/>
            <a:ext cx="980485" cy="1861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F6AEF2-6645-4C2D-9B7D-7BE72DFC9D25}"/>
              </a:ext>
            </a:extLst>
          </p:cNvPr>
          <p:cNvSpPr/>
          <p:nvPr/>
        </p:nvSpPr>
        <p:spPr>
          <a:xfrm>
            <a:off x="5177549" y="5527598"/>
            <a:ext cx="980485" cy="1861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D404C3-F211-4A13-8B56-369A99474AC5}"/>
              </a:ext>
            </a:extLst>
          </p:cNvPr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b="1" dirty="0">
                <a:solidFill>
                  <a:schemeClr val="bg1"/>
                </a:solidFill>
                <a:latin typeface="Verdana"/>
                <a:cs typeface="Verdana"/>
              </a:rPr>
              <a:t>Cultivar (Variety): Characteristics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8B45F-A88F-412C-8D20-E579F9D26FB8}"/>
              </a:ext>
            </a:extLst>
          </p:cNvPr>
          <p:cNvSpPr txBox="1"/>
          <p:nvPr/>
        </p:nvSpPr>
        <p:spPr>
          <a:xfrm>
            <a:off x="0" y="1076241"/>
            <a:ext cx="186116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Varietal Descriptors:</a:t>
            </a:r>
          </a:p>
          <a:p>
            <a:endParaRPr lang="en-US" sz="1400" dirty="0"/>
          </a:p>
          <a:p>
            <a:r>
              <a:rPr lang="en-US" sz="1400" dirty="0"/>
              <a:t>Plant Description (1)</a:t>
            </a:r>
          </a:p>
          <a:p>
            <a:endParaRPr lang="en-US" sz="1400" dirty="0"/>
          </a:p>
          <a:p>
            <a:r>
              <a:rPr lang="en-US" sz="1400" dirty="0"/>
              <a:t>Source (2)</a:t>
            </a:r>
          </a:p>
          <a:p>
            <a:endParaRPr lang="en-US" sz="1400" dirty="0"/>
          </a:p>
          <a:p>
            <a:r>
              <a:rPr lang="en-US" sz="1400" dirty="0"/>
              <a:t>Conservation Uses (3)</a:t>
            </a:r>
          </a:p>
          <a:p>
            <a:endParaRPr lang="en-US" sz="1400" dirty="0"/>
          </a:p>
          <a:p>
            <a:r>
              <a:rPr lang="en-US" sz="1400" dirty="0"/>
              <a:t>Area of Adaptation (4)</a:t>
            </a:r>
          </a:p>
          <a:p>
            <a:endParaRPr lang="en-US" sz="1400" dirty="0"/>
          </a:p>
          <a:p>
            <a:r>
              <a:rPr lang="en-US" sz="1400" dirty="0"/>
              <a:t>Establishment (5)</a:t>
            </a:r>
          </a:p>
          <a:p>
            <a:endParaRPr lang="en-US" sz="1400" dirty="0"/>
          </a:p>
          <a:p>
            <a:r>
              <a:rPr lang="en-US" sz="1400" dirty="0"/>
              <a:t>Management (6)</a:t>
            </a:r>
          </a:p>
          <a:p>
            <a:endParaRPr lang="en-US" sz="1400" dirty="0"/>
          </a:p>
          <a:p>
            <a:r>
              <a:rPr lang="en-US" sz="1400" dirty="0"/>
              <a:t>Ecological Considerations (7)</a:t>
            </a:r>
          </a:p>
          <a:p>
            <a:endParaRPr lang="en-US" sz="1400" dirty="0"/>
          </a:p>
          <a:p>
            <a:r>
              <a:rPr lang="en-US" sz="1400" dirty="0"/>
              <a:t>Seed Production (8)</a:t>
            </a:r>
          </a:p>
          <a:p>
            <a:endParaRPr lang="en-US" sz="1400" dirty="0"/>
          </a:p>
          <a:p>
            <a:r>
              <a:rPr lang="en-US" sz="1400" dirty="0"/>
              <a:t>Availability (9)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63C23E-C283-48C8-AB44-8B6344F9F2BA}"/>
              </a:ext>
            </a:extLst>
          </p:cNvPr>
          <p:cNvSpPr txBox="1"/>
          <p:nvPr/>
        </p:nvSpPr>
        <p:spPr>
          <a:xfrm>
            <a:off x="2257675" y="3953545"/>
            <a:ext cx="202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87F8BC-FF9C-4DF3-8272-C67553082A2F}"/>
              </a:ext>
            </a:extLst>
          </p:cNvPr>
          <p:cNvSpPr txBox="1"/>
          <p:nvPr/>
        </p:nvSpPr>
        <p:spPr>
          <a:xfrm>
            <a:off x="2213166" y="4606964"/>
            <a:ext cx="202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CAAB7-3D78-4DD6-934C-6D958D1C4834}"/>
              </a:ext>
            </a:extLst>
          </p:cNvPr>
          <p:cNvSpPr txBox="1"/>
          <p:nvPr/>
        </p:nvSpPr>
        <p:spPr>
          <a:xfrm>
            <a:off x="4155257" y="1835758"/>
            <a:ext cx="202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49919D-B6A5-410F-A835-04B423463BE2}"/>
              </a:ext>
            </a:extLst>
          </p:cNvPr>
          <p:cNvSpPr txBox="1"/>
          <p:nvPr/>
        </p:nvSpPr>
        <p:spPr>
          <a:xfrm>
            <a:off x="4430385" y="3444724"/>
            <a:ext cx="202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E0CD8-85E8-4A0B-8864-DA31DB621B0D}"/>
              </a:ext>
            </a:extLst>
          </p:cNvPr>
          <p:cNvSpPr txBox="1"/>
          <p:nvPr/>
        </p:nvSpPr>
        <p:spPr>
          <a:xfrm>
            <a:off x="5041335" y="4303614"/>
            <a:ext cx="202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5C843B-6EB6-4664-AAF8-4ADABF73E47E}"/>
              </a:ext>
            </a:extLst>
          </p:cNvPr>
          <p:cNvSpPr txBox="1"/>
          <p:nvPr/>
        </p:nvSpPr>
        <p:spPr>
          <a:xfrm>
            <a:off x="5804680" y="2290632"/>
            <a:ext cx="202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FC8B60-1AC0-4307-8316-51F61AFDF38E}"/>
              </a:ext>
            </a:extLst>
          </p:cNvPr>
          <p:cNvSpPr txBox="1"/>
          <p:nvPr/>
        </p:nvSpPr>
        <p:spPr>
          <a:xfrm>
            <a:off x="6122969" y="4889543"/>
            <a:ext cx="202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A1D569-51DD-4C06-87B0-0C98E7474461}"/>
              </a:ext>
            </a:extLst>
          </p:cNvPr>
          <p:cNvSpPr txBox="1"/>
          <p:nvPr/>
        </p:nvSpPr>
        <p:spPr>
          <a:xfrm>
            <a:off x="6122968" y="5470991"/>
            <a:ext cx="202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91C91A3-7D7D-4B22-B871-8C075D9A94C8}"/>
              </a:ext>
            </a:extLst>
          </p:cNvPr>
          <p:cNvSpPr/>
          <p:nvPr/>
        </p:nvSpPr>
        <p:spPr>
          <a:xfrm>
            <a:off x="7045461" y="2712181"/>
            <a:ext cx="763353" cy="186116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9BF422-8237-43E8-9C75-A8CF848512FC}"/>
              </a:ext>
            </a:extLst>
          </p:cNvPr>
          <p:cNvSpPr txBox="1"/>
          <p:nvPr/>
        </p:nvSpPr>
        <p:spPr>
          <a:xfrm>
            <a:off x="7773748" y="2652076"/>
            <a:ext cx="2023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93190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D7EE0A-522C-45BB-B57F-034D333F63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579511"/>
              </p:ext>
            </p:extLst>
          </p:nvPr>
        </p:nvGraphicFramePr>
        <p:xfrm>
          <a:off x="457200" y="1734465"/>
          <a:ext cx="4406113" cy="3145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D32433F2-B7D7-4FDB-889A-74F5AD4059F4}"/>
              </a:ext>
            </a:extLst>
          </p:cNvPr>
          <p:cNvSpPr txBox="1">
            <a:spLocks/>
          </p:cNvSpPr>
          <p:nvPr/>
        </p:nvSpPr>
        <p:spPr>
          <a:xfrm>
            <a:off x="249969" y="340847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Verdana"/>
                <a:cs typeface="Verdana"/>
              </a:rPr>
              <a:t>Finding Common Ground…Two Paradigms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F8715-691A-4CD7-A7C1-07710101F09C}"/>
              </a:ext>
            </a:extLst>
          </p:cNvPr>
          <p:cNvSpPr txBox="1"/>
          <p:nvPr/>
        </p:nvSpPr>
        <p:spPr>
          <a:xfrm>
            <a:off x="2055377" y="3122316"/>
            <a:ext cx="136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9A35"/>
                </a:solidFill>
                <a:latin typeface="Calisto MT" panose="02040603050505030304" pitchFamily="18" charset="0"/>
              </a:rPr>
              <a:t>Cultivated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37066A2-A9B8-40FE-B250-AB23DC752E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110994"/>
              </p:ext>
            </p:extLst>
          </p:nvPr>
        </p:nvGraphicFramePr>
        <p:xfrm>
          <a:off x="4340028" y="1734465"/>
          <a:ext cx="4406113" cy="3145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B4B0C85-568A-4205-8A7F-A12790E17AD1}"/>
              </a:ext>
            </a:extLst>
          </p:cNvPr>
          <p:cNvSpPr txBox="1"/>
          <p:nvPr/>
        </p:nvSpPr>
        <p:spPr>
          <a:xfrm>
            <a:off x="6040703" y="3122316"/>
            <a:ext cx="100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Calisto MT" panose="02040603050505030304" pitchFamily="18" charset="0"/>
              </a:rPr>
              <a:t>Natural</a:t>
            </a: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B933C8FD-3946-4875-90B5-44159401FC07}"/>
              </a:ext>
            </a:extLst>
          </p:cNvPr>
          <p:cNvSpPr/>
          <p:nvPr/>
        </p:nvSpPr>
        <p:spPr>
          <a:xfrm rot="5400000">
            <a:off x="4297101" y="-314432"/>
            <a:ext cx="460786" cy="3403977"/>
          </a:xfrm>
          <a:prstGeom prst="curvedRightArrow">
            <a:avLst>
              <a:gd name="adj1" fmla="val 16164"/>
              <a:gd name="adj2" fmla="val 69306"/>
              <a:gd name="adj3" fmla="val 2673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C4E686AF-89C2-4FDC-819D-5D665629876C}"/>
              </a:ext>
            </a:extLst>
          </p:cNvPr>
          <p:cNvSpPr/>
          <p:nvPr/>
        </p:nvSpPr>
        <p:spPr>
          <a:xfrm rot="16200000">
            <a:off x="4449502" y="3524419"/>
            <a:ext cx="460786" cy="3403977"/>
          </a:xfrm>
          <a:prstGeom prst="curvedRightArrow">
            <a:avLst>
              <a:gd name="adj1" fmla="val 16164"/>
              <a:gd name="adj2" fmla="val 69306"/>
              <a:gd name="adj3" fmla="val 2673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94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F9ED5D-2CD3-4A51-8ABD-16D39F974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Linking </a:t>
            </a:r>
            <a:r>
              <a:rPr lang="en-US" u="sng" dirty="0"/>
              <a:t>Pre-Varietal Germplasm </a:t>
            </a:r>
            <a:r>
              <a:rPr lang="en-US" dirty="0"/>
              <a:t>to Controlled </a:t>
            </a:r>
            <a:r>
              <a:rPr lang="en-US" u="sng" dirty="0"/>
              <a:t>Crop Production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EB988A-0A17-4FEB-97F4-B0EDF628E433}"/>
              </a:ext>
            </a:extLst>
          </p:cNvPr>
          <p:cNvSpPr txBox="1">
            <a:spLocks/>
          </p:cNvSpPr>
          <p:nvPr/>
        </p:nvSpPr>
        <p:spPr>
          <a:xfrm>
            <a:off x="-8976" y="340847"/>
            <a:ext cx="9322909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latin typeface="Verdana"/>
                <a:cs typeface="Verdana"/>
              </a:rPr>
              <a:t>Nevada’s Industry – The Need for Seed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0B9D4-0360-4806-A0BF-25328CF0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289" y="2591863"/>
            <a:ext cx="6459789" cy="29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87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98F2B38-AEEF-4405-8D13-E41F791FAFB1}"/>
              </a:ext>
            </a:extLst>
          </p:cNvPr>
          <p:cNvSpPr txBox="1">
            <a:spLocks/>
          </p:cNvSpPr>
          <p:nvPr/>
        </p:nvSpPr>
        <p:spPr>
          <a:xfrm>
            <a:off x="249969" y="340847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  <a:latin typeface="Verdana"/>
                <a:cs typeface="Verdana"/>
              </a:rPr>
              <a:t>Identifying Problems…Devising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78219-F9AA-41C6-9966-A86511C66BCD}"/>
              </a:ext>
            </a:extLst>
          </p:cNvPr>
          <p:cNvSpPr txBox="1"/>
          <p:nvPr/>
        </p:nvSpPr>
        <p:spPr>
          <a:xfrm>
            <a:off x="249969" y="1189529"/>
            <a:ext cx="389315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</a:rPr>
              <a:t>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Lack of Nevada-Sourced Seed within the Market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Impending threat of invasive species, </a:t>
            </a:r>
            <a:r>
              <a:rPr lang="en-US" sz="2000" dirty="0" err="1"/>
              <a:t>ie</a:t>
            </a:r>
            <a:r>
              <a:rPr lang="en-US" sz="2000" dirty="0"/>
              <a:t>. Fuel for fire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Deficit of high quality species for restoration/revegetation efforts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Market uncertainty – Supply/Demand instability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Insufficiency of native seed production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A1030-ABAE-4790-A68F-6B8FD2CBE834}"/>
              </a:ext>
            </a:extLst>
          </p:cNvPr>
          <p:cNvSpPr txBox="1"/>
          <p:nvPr/>
        </p:nvSpPr>
        <p:spPr>
          <a:xfrm>
            <a:off x="4537399" y="1189528"/>
            <a:ext cx="389315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070C0"/>
                </a:solidFill>
              </a:rPr>
              <a:t>Solutions: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Encourage collection and source-identification of Nevada native species by offering incentives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Circumvent invasive issues by upgrading restoration efforts by making native seed more available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Identify superior species with higher degrees of establishment through resources such as Federal/state/local agencies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Install market stabilizers that will stimulate an equilibrium between supply/demand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Develop higher quality cultivars that will assist in production ease and desire.</a:t>
            </a:r>
          </a:p>
        </p:txBody>
      </p:sp>
    </p:spTree>
    <p:extLst>
      <p:ext uri="{BB962C8B-B14F-4D97-AF65-F5344CB8AC3E}">
        <p14:creationId xmlns:p14="http://schemas.microsoft.com/office/powerpoint/2010/main" val="297164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prstClr val="white"/>
                </a:solidFill>
                <a:latin typeface="Verdana"/>
                <a:cs typeface="Verdana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473E6-7E1C-4E47-B21E-81B7366D3831}"/>
              </a:ext>
            </a:extLst>
          </p:cNvPr>
          <p:cNvSpPr txBox="1"/>
          <p:nvPr/>
        </p:nvSpPr>
        <p:spPr>
          <a:xfrm>
            <a:off x="137123" y="3673784"/>
            <a:ext cx="4588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Calisto MT" panose="02040603050505030304" pitchFamily="18" charset="0"/>
              </a:rPr>
              <a:t>Russell Wilhelm</a:t>
            </a:r>
          </a:p>
          <a:p>
            <a:endParaRPr lang="en-US" sz="2400" dirty="0">
              <a:latin typeface="Calisto MT" panose="02040603050505030304" pitchFamily="18" charset="0"/>
            </a:endParaRPr>
          </a:p>
          <a:p>
            <a:r>
              <a:rPr lang="en-US" sz="2400" dirty="0">
                <a:latin typeface="Calisto MT" panose="02040603050505030304" pitchFamily="18" charset="0"/>
              </a:rPr>
              <a:t>Email: </a:t>
            </a:r>
            <a:r>
              <a:rPr lang="en-US" sz="2400" dirty="0">
                <a:latin typeface="Calisto MT" panose="02040603050505030304" pitchFamily="18" charset="0"/>
                <a:hlinkClick r:id="rId2"/>
              </a:rPr>
              <a:t>rwilhelm@agri.nv.gov</a:t>
            </a:r>
            <a:endParaRPr lang="en-US" sz="2400" dirty="0">
              <a:latin typeface="Calisto MT" panose="02040603050505030304" pitchFamily="18" charset="0"/>
            </a:endParaRPr>
          </a:p>
          <a:p>
            <a:r>
              <a:rPr lang="en-US" sz="2400" dirty="0">
                <a:latin typeface="Calisto MT" panose="02040603050505030304" pitchFamily="18" charset="0"/>
              </a:rPr>
              <a:t>Office: (775) 353-3711</a:t>
            </a:r>
          </a:p>
          <a:p>
            <a:r>
              <a:rPr lang="en-US" sz="2400" dirty="0">
                <a:latin typeface="Calisto MT" panose="02040603050505030304" pitchFamily="18" charset="0"/>
              </a:rPr>
              <a:t>Mobile: (775) 750-5910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66A4A-A6AB-4509-934A-9C9B98D0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351" y="1307542"/>
            <a:ext cx="3447206" cy="4323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C10EF-0D9D-4427-8F3E-35E24DF76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23" y="1307542"/>
            <a:ext cx="4603011" cy="23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4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1300" y="169334"/>
            <a:ext cx="6718300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Department of Agriculture’s Role</a:t>
            </a:r>
          </a:p>
          <a:p>
            <a:pPr lvl="1"/>
            <a:r>
              <a:rPr lang="en-US" dirty="0"/>
              <a:t>Official </a:t>
            </a:r>
            <a:r>
              <a:rPr lang="en-US" b="1" dirty="0"/>
              <a:t>Seed Certifying Agency </a:t>
            </a:r>
            <a:r>
              <a:rPr lang="en-US" dirty="0"/>
              <a:t>for State of Nevada.</a:t>
            </a:r>
          </a:p>
          <a:p>
            <a:pPr lvl="1"/>
            <a:r>
              <a:rPr lang="en-US" dirty="0"/>
              <a:t>Authorized through state statute to conduct quality assurance services related to seed commerce.</a:t>
            </a:r>
          </a:p>
          <a:p>
            <a:pPr lvl="2"/>
            <a:r>
              <a:rPr lang="en-US" dirty="0"/>
              <a:t>Nevada Revised Statute (NRS) 587</a:t>
            </a:r>
          </a:p>
          <a:p>
            <a:pPr lvl="2"/>
            <a:r>
              <a:rPr lang="en-US" dirty="0"/>
              <a:t>Nevada Administrative Code (NAC) 587</a:t>
            </a:r>
          </a:p>
          <a:p>
            <a:pPr lvl="1"/>
            <a:r>
              <a:rPr lang="en-US" dirty="0"/>
              <a:t>Association of Official Seed Certifying Agencies (AOSCA) Accredited</a:t>
            </a:r>
          </a:p>
          <a:p>
            <a:pPr lvl="2"/>
            <a:r>
              <a:rPr lang="en-US" dirty="0"/>
              <a:t>“Yellow Book”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Verdana"/>
                <a:cs typeface="Verdana"/>
              </a:rPr>
              <a:t>Seed Certification: NDA Overview</a:t>
            </a:r>
          </a:p>
        </p:txBody>
      </p:sp>
    </p:spTree>
    <p:extLst>
      <p:ext uri="{BB962C8B-B14F-4D97-AF65-F5344CB8AC3E}">
        <p14:creationId xmlns:p14="http://schemas.microsoft.com/office/powerpoint/2010/main" val="1815698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Certified Seed: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49263" y="1277938"/>
            <a:ext cx="8288337" cy="42408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Officially recognized seed that has been determined to possess stable characteristics relating to:</a:t>
            </a:r>
          </a:p>
          <a:p>
            <a:pPr lvl="1"/>
            <a:r>
              <a:rPr lang="en-US" dirty="0"/>
              <a:t>Purity</a:t>
            </a:r>
          </a:p>
          <a:p>
            <a:pPr lvl="2"/>
            <a:r>
              <a:rPr lang="en-US" sz="1800" dirty="0"/>
              <a:t>The ability for a seed crop to possess little to no contaminants</a:t>
            </a:r>
          </a:p>
          <a:p>
            <a:pPr lvl="3"/>
            <a:r>
              <a:rPr lang="en-US" sz="1400" dirty="0"/>
              <a:t>Examples: Weeds, off-types, other crops, etc.</a:t>
            </a:r>
          </a:p>
          <a:p>
            <a:pPr lvl="1"/>
            <a:r>
              <a:rPr lang="en-US" dirty="0"/>
              <a:t>Identity</a:t>
            </a:r>
          </a:p>
          <a:p>
            <a:pPr lvl="2"/>
            <a:r>
              <a:rPr lang="en-US" sz="1800" dirty="0"/>
              <a:t>The ability for a seed crop to maintain its varietal features from one generation to the next.</a:t>
            </a:r>
          </a:p>
          <a:p>
            <a:pPr lvl="3"/>
            <a:r>
              <a:rPr lang="en-US" sz="1400" dirty="0"/>
              <a:t>Examples: Physiology, resistance, vigor, viability, adaptability, etc. </a:t>
            </a:r>
          </a:p>
        </p:txBody>
      </p:sp>
    </p:spTree>
    <p:extLst>
      <p:ext uri="{BB962C8B-B14F-4D97-AF65-F5344CB8AC3E}">
        <p14:creationId xmlns:p14="http://schemas.microsoft.com/office/powerpoint/2010/main" val="1154786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Pathway to Certification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u="sng" dirty="0"/>
              <a:t>Natural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Source ID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Selected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Tested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Cultivar*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u="sng" dirty="0"/>
              <a:t>Cultivated</a:t>
            </a:r>
          </a:p>
          <a:p>
            <a:pPr lvl="1"/>
            <a:r>
              <a:rPr lang="en-US" dirty="0"/>
              <a:t>Breeder*</a:t>
            </a:r>
          </a:p>
          <a:p>
            <a:pPr lvl="1"/>
            <a:r>
              <a:rPr lang="en-US" dirty="0"/>
              <a:t>Foundation</a:t>
            </a:r>
          </a:p>
          <a:p>
            <a:pPr lvl="1"/>
            <a:r>
              <a:rPr lang="en-US" dirty="0"/>
              <a:t>Registered</a:t>
            </a:r>
          </a:p>
          <a:p>
            <a:pPr lvl="1"/>
            <a:r>
              <a:rPr lang="en-US" dirty="0"/>
              <a:t>Certified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C8CA2-D753-4E05-A61E-D3852A137000}"/>
              </a:ext>
            </a:extLst>
          </p:cNvPr>
          <p:cNvCxnSpPr>
            <a:cxnSpLocks/>
          </p:cNvCxnSpPr>
          <p:nvPr/>
        </p:nvCxnSpPr>
        <p:spPr>
          <a:xfrm>
            <a:off x="6675929" y="3965097"/>
            <a:ext cx="0" cy="15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586907-09DE-44EE-B57F-996133B9E1DB}"/>
              </a:ext>
            </a:extLst>
          </p:cNvPr>
          <p:cNvCxnSpPr>
            <a:cxnSpLocks/>
          </p:cNvCxnSpPr>
          <p:nvPr/>
        </p:nvCxnSpPr>
        <p:spPr>
          <a:xfrm flipH="1">
            <a:off x="323683" y="4118846"/>
            <a:ext cx="63522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0A3F05-E513-4EF8-B172-CB3D84328462}"/>
              </a:ext>
            </a:extLst>
          </p:cNvPr>
          <p:cNvCxnSpPr>
            <a:cxnSpLocks/>
          </p:cNvCxnSpPr>
          <p:nvPr/>
        </p:nvCxnSpPr>
        <p:spPr>
          <a:xfrm flipV="1">
            <a:off x="323683" y="2338599"/>
            <a:ext cx="0" cy="17802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F25629-0E62-4CC0-BEFC-F6C0DF5FBECF}"/>
              </a:ext>
            </a:extLst>
          </p:cNvPr>
          <p:cNvCxnSpPr/>
          <p:nvPr/>
        </p:nvCxnSpPr>
        <p:spPr>
          <a:xfrm flipV="1">
            <a:off x="323683" y="1885444"/>
            <a:ext cx="542165" cy="453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38EF26E-B330-4DDF-AE12-FBB39FEB6D75}"/>
              </a:ext>
            </a:extLst>
          </p:cNvPr>
          <p:cNvSpPr txBox="1"/>
          <p:nvPr/>
        </p:nvSpPr>
        <p:spPr>
          <a:xfrm>
            <a:off x="962952" y="4442527"/>
            <a:ext cx="7169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*Breeder seed is the original source of all classes of certified seed. It is controlled by the original plant breeder, or institution, to ensure maintenance for genetic purity and identity.</a:t>
            </a:r>
          </a:p>
          <a:p>
            <a:pPr algn="ctr"/>
            <a:endParaRPr lang="en-US" sz="1200" i="1" dirty="0"/>
          </a:p>
          <a:p>
            <a:pPr algn="ctr"/>
            <a:r>
              <a:rPr lang="en-US" sz="1200" i="1" dirty="0"/>
              <a:t>*Cultivars are developed after stringent rounds of testing to determine the species is genetically stable and pure. Cultivars should consistently exhibit secure characteristics from one generation to the next.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F88B81-8260-42B0-9BB5-7DFC0048C455}"/>
              </a:ext>
            </a:extLst>
          </p:cNvPr>
          <p:cNvCxnSpPr/>
          <p:nvPr/>
        </p:nvCxnSpPr>
        <p:spPr>
          <a:xfrm>
            <a:off x="1108609" y="4904192"/>
            <a:ext cx="70238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49E12AD-6E05-46D6-8AD7-BD6A3E068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996" y="2065710"/>
            <a:ext cx="1215214" cy="18228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A208FA-944E-41AA-9E9A-8D15B8292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" t="2239" r="53327" b="2026"/>
          <a:stretch/>
        </p:blipFill>
        <p:spPr>
          <a:xfrm>
            <a:off x="3246745" y="2019600"/>
            <a:ext cx="1110251" cy="187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8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C5066D-33E0-4F22-BB76-06D61D02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5" y="1135745"/>
            <a:ext cx="2202486" cy="325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82E89-D279-4D80-B91B-81271DA85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733" y="1261117"/>
            <a:ext cx="2125835" cy="2678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E2F66E-5DED-41A3-A0ED-29FEC4FC0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19" y="4241841"/>
            <a:ext cx="1018335" cy="1524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27D0B0-E7B1-4DFD-8F97-E2C604B3F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650" y="3916544"/>
            <a:ext cx="1071999" cy="1724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B5BF15-EDAE-4FFB-9590-A14ACF7B64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41"/>
          <a:stretch/>
        </p:blipFill>
        <p:spPr>
          <a:xfrm>
            <a:off x="2643888" y="1135745"/>
            <a:ext cx="3676528" cy="4630204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36F48D82-96C5-4874-A093-E1B96287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Track Distinction and Relations</a:t>
            </a:r>
          </a:p>
        </p:txBody>
      </p:sp>
    </p:spTree>
    <p:extLst>
      <p:ext uri="{BB962C8B-B14F-4D97-AF65-F5344CB8AC3E}">
        <p14:creationId xmlns:p14="http://schemas.microsoft.com/office/powerpoint/2010/main" val="4016295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1300" y="169334"/>
            <a:ext cx="6718300" cy="89225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Cultivated (Manipulated) Track</a:t>
            </a:r>
          </a:p>
          <a:p>
            <a:pPr lvl="1"/>
            <a:r>
              <a:rPr lang="en-US" dirty="0"/>
              <a:t>Traditionally reserved for agricultural commodities</a:t>
            </a:r>
          </a:p>
          <a:p>
            <a:pPr lvl="2"/>
            <a:r>
              <a:rPr lang="en-US" dirty="0"/>
              <a:t>Alfalfa, small grains, corn, potatoes, etc.</a:t>
            </a:r>
          </a:p>
          <a:p>
            <a:pPr lvl="1"/>
            <a:r>
              <a:rPr lang="en-US" dirty="0"/>
              <a:t>Begins with the </a:t>
            </a:r>
            <a:r>
              <a:rPr lang="en-US" u="sng" dirty="0"/>
              <a:t>BREEDER</a:t>
            </a:r>
          </a:p>
          <a:p>
            <a:pPr lvl="2"/>
            <a:r>
              <a:rPr lang="en-US" dirty="0"/>
              <a:t>After intensive rounds of breeding and trait selection, varieties are selected and admitted to a Varietal Review Board (VRB)</a:t>
            </a:r>
          </a:p>
          <a:p>
            <a:pPr lvl="2"/>
            <a:r>
              <a:rPr lang="en-US" dirty="0"/>
              <a:t>If designated as an officially recognized breeder seed, the track to certification can begin.</a:t>
            </a:r>
          </a:p>
          <a:p>
            <a:pPr lvl="2"/>
            <a:r>
              <a:rPr lang="en-US" dirty="0"/>
              <a:t>Breeder </a:t>
            </a:r>
            <a:r>
              <a:rPr lang="en-US" dirty="0">
                <a:sym typeface="Wingdings" panose="05000000000000000000" pitchFamily="2" charset="2"/>
              </a:rPr>
              <a:t> Foundation  Registered  Certified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Verdana"/>
                <a:cs typeface="Verdana"/>
              </a:rPr>
              <a:t>Cultivated Certification: Track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2268E-D4F9-4B2E-9EC3-2CE34E5DC223}"/>
              </a:ext>
            </a:extLst>
          </p:cNvPr>
          <p:cNvSpPr/>
          <p:nvPr/>
        </p:nvSpPr>
        <p:spPr>
          <a:xfrm>
            <a:off x="5672517" y="1068005"/>
            <a:ext cx="3471483" cy="4750341"/>
          </a:xfrm>
          <a:prstGeom prst="rect">
            <a:avLst/>
          </a:prstGeom>
          <a:blipFill dpi="0"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F97F49-EC5B-4DEF-BFE1-27F90D66A2E8}"/>
              </a:ext>
            </a:extLst>
          </p:cNvPr>
          <p:cNvSpPr/>
          <p:nvPr/>
        </p:nvSpPr>
        <p:spPr>
          <a:xfrm>
            <a:off x="0" y="1068005"/>
            <a:ext cx="5672517" cy="4750341"/>
          </a:xfrm>
          <a:prstGeom prst="rect">
            <a:avLst/>
          </a:prstGeom>
          <a:blipFill dpi="0" rotWithShape="1"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2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5500C3-2A76-4281-9403-E21DE6A06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Association of Official Seed Certifying Agencies</a:t>
            </a:r>
          </a:p>
          <a:p>
            <a:pPr lvl="1"/>
            <a:r>
              <a:rPr lang="en-US" dirty="0"/>
              <a:t>“Yellow Book”</a:t>
            </a:r>
          </a:p>
          <a:p>
            <a:pPr lvl="2"/>
            <a:r>
              <a:rPr lang="en-US" dirty="0"/>
              <a:t>Develops standards pursuant to each “crop” type and designation.</a:t>
            </a:r>
          </a:p>
          <a:p>
            <a:pPr lvl="3"/>
            <a:r>
              <a:rPr lang="en-US" dirty="0"/>
              <a:t>Standards relate to overall crop quality:</a:t>
            </a:r>
          </a:p>
          <a:p>
            <a:pPr lvl="4"/>
            <a:r>
              <a:rPr lang="en-US" dirty="0"/>
              <a:t>Off-type presence</a:t>
            </a:r>
          </a:p>
          <a:p>
            <a:pPr lvl="4"/>
            <a:r>
              <a:rPr lang="en-US" dirty="0"/>
              <a:t>Weed presence</a:t>
            </a:r>
          </a:p>
          <a:p>
            <a:pPr lvl="4"/>
            <a:r>
              <a:rPr lang="en-US" dirty="0"/>
              <a:t>Pathogenic infection</a:t>
            </a:r>
          </a:p>
          <a:p>
            <a:pPr lvl="4"/>
            <a:r>
              <a:rPr lang="en-US" dirty="0"/>
              <a:t>Lot purity/viability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AF1D8A-D234-4756-B8C9-7EFED437397D}"/>
              </a:ext>
            </a:extLst>
          </p:cNvPr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Verdana"/>
                <a:cs typeface="Verdana"/>
              </a:rPr>
              <a:t>Certified Seed Standards: AOSCA</a:t>
            </a:r>
          </a:p>
        </p:txBody>
      </p:sp>
      <p:pic>
        <p:nvPicPr>
          <p:cNvPr id="1026" name="Picture 2" descr="Image result for aosca">
            <a:extLst>
              <a:ext uri="{FF2B5EF4-FFF2-40B4-BE49-F238E27FC236}">
                <a16:creationId xmlns:a16="http://schemas.microsoft.com/office/drawing/2014/main" id="{FA99C3C6-90BE-4ED6-922A-0B9B0987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40" y="4238140"/>
            <a:ext cx="2852247" cy="14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2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3F626CE-FDFA-4375-81E2-179F7C69F033}"/>
              </a:ext>
            </a:extLst>
          </p:cNvPr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  <a:latin typeface="Verdana"/>
                <a:cs typeface="Verdana"/>
              </a:rPr>
              <a:t>Field/Lot Standards: Crop Example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6504D10-298B-489B-AACF-A5A05A10C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05555"/>
              </p:ext>
            </p:extLst>
          </p:nvPr>
        </p:nvGraphicFramePr>
        <p:xfrm>
          <a:off x="228834" y="2545755"/>
          <a:ext cx="4181326" cy="1688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893">
                  <a:extLst>
                    <a:ext uri="{9D8B030D-6E8A-4147-A177-3AD203B41FA5}">
                      <a16:colId xmlns:a16="http://schemas.microsoft.com/office/drawing/2014/main" val="2056779165"/>
                    </a:ext>
                  </a:extLst>
                </a:gridCol>
                <a:gridCol w="1006955">
                  <a:extLst>
                    <a:ext uri="{9D8B030D-6E8A-4147-A177-3AD203B41FA5}">
                      <a16:colId xmlns:a16="http://schemas.microsoft.com/office/drawing/2014/main" val="3717230044"/>
                    </a:ext>
                  </a:extLst>
                </a:gridCol>
                <a:gridCol w="958933">
                  <a:extLst>
                    <a:ext uri="{9D8B030D-6E8A-4147-A177-3AD203B41FA5}">
                      <a16:colId xmlns:a16="http://schemas.microsoft.com/office/drawing/2014/main" val="1904857759"/>
                    </a:ext>
                  </a:extLst>
                </a:gridCol>
                <a:gridCol w="822545">
                  <a:extLst>
                    <a:ext uri="{9D8B030D-6E8A-4147-A177-3AD203B41FA5}">
                      <a16:colId xmlns:a16="http://schemas.microsoft.com/office/drawing/2014/main" val="1298910234"/>
                    </a:ext>
                  </a:extLst>
                </a:gridCol>
              </a:tblGrid>
              <a:tr h="245795">
                <a:tc gridSpan="4">
                  <a:txBody>
                    <a:bodyPr/>
                    <a:lstStyle/>
                    <a:p>
                      <a:pPr algn="r"/>
                      <a:r>
                        <a:rPr lang="en-US" sz="1050" dirty="0"/>
                        <a:t>Maximum Permitted in Each Class of Small Grain: Field </a:t>
                      </a:r>
                    </a:p>
                    <a:p>
                      <a:pPr algn="r"/>
                      <a:r>
                        <a:rPr lang="en-US" sz="1050" dirty="0"/>
                        <a:t>(Ratio Of Plants)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19856"/>
                  </a:ext>
                </a:extLst>
              </a:tr>
              <a:tr h="268251">
                <a:tc>
                  <a:txBody>
                    <a:bodyPr/>
                    <a:lstStyle/>
                    <a:p>
                      <a:r>
                        <a:rPr lang="en-US" sz="1050" b="1" u="sng" dirty="0"/>
                        <a:t>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Foundation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Registered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Certified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346440"/>
                  </a:ext>
                </a:extLst>
              </a:tr>
              <a:tr h="231737">
                <a:tc>
                  <a:txBody>
                    <a:bodyPr/>
                    <a:lstStyle/>
                    <a:p>
                      <a:r>
                        <a:rPr lang="en-US" sz="1050" dirty="0"/>
                        <a:t>Other Varieties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1:5,000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1:2,000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139919"/>
                  </a:ext>
                </a:extLst>
              </a:tr>
              <a:tr h="246809">
                <a:tc>
                  <a:txBody>
                    <a:bodyPr/>
                    <a:lstStyle/>
                    <a:p>
                      <a:r>
                        <a:rPr lang="en-US" sz="1050" dirty="0"/>
                        <a:t>Other Small Grains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1:10,000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1:3,000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070724"/>
                  </a:ext>
                </a:extLst>
              </a:tr>
              <a:tr h="254294">
                <a:tc>
                  <a:txBody>
                    <a:bodyPr/>
                    <a:lstStyle/>
                    <a:p>
                      <a:r>
                        <a:rPr lang="en-US" sz="1050" dirty="0"/>
                        <a:t>Wild Oats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1:10,000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1:3,000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642701"/>
                  </a:ext>
                </a:extLst>
              </a:tr>
              <a:tr h="234669">
                <a:tc>
                  <a:txBody>
                    <a:bodyPr/>
                    <a:lstStyle/>
                    <a:p>
                      <a:r>
                        <a:rPr lang="en-US" sz="1050" dirty="0"/>
                        <a:t>Smut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1:10,000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1:10,000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1:1,000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468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95C3BB-D341-4602-80E2-19264C8E2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057094"/>
              </p:ext>
            </p:extLst>
          </p:nvPr>
        </p:nvGraphicFramePr>
        <p:xfrm>
          <a:off x="4500079" y="1455218"/>
          <a:ext cx="4400063" cy="27789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1630">
                  <a:extLst>
                    <a:ext uri="{9D8B030D-6E8A-4147-A177-3AD203B41FA5}">
                      <a16:colId xmlns:a16="http://schemas.microsoft.com/office/drawing/2014/main" val="2056779165"/>
                    </a:ext>
                  </a:extLst>
                </a:gridCol>
                <a:gridCol w="1006955">
                  <a:extLst>
                    <a:ext uri="{9D8B030D-6E8A-4147-A177-3AD203B41FA5}">
                      <a16:colId xmlns:a16="http://schemas.microsoft.com/office/drawing/2014/main" val="3717230044"/>
                    </a:ext>
                  </a:extLst>
                </a:gridCol>
                <a:gridCol w="958933">
                  <a:extLst>
                    <a:ext uri="{9D8B030D-6E8A-4147-A177-3AD203B41FA5}">
                      <a16:colId xmlns:a16="http://schemas.microsoft.com/office/drawing/2014/main" val="1904857759"/>
                    </a:ext>
                  </a:extLst>
                </a:gridCol>
                <a:gridCol w="822545">
                  <a:extLst>
                    <a:ext uri="{9D8B030D-6E8A-4147-A177-3AD203B41FA5}">
                      <a16:colId xmlns:a16="http://schemas.microsoft.com/office/drawing/2014/main" val="1298910234"/>
                    </a:ext>
                  </a:extLst>
                </a:gridCol>
              </a:tblGrid>
              <a:tr h="245795">
                <a:tc gridSpan="4">
                  <a:txBody>
                    <a:bodyPr/>
                    <a:lstStyle/>
                    <a:p>
                      <a:pPr algn="r"/>
                      <a:r>
                        <a:rPr lang="en-US" sz="1050" dirty="0"/>
                        <a:t>Standards for Classes of Small Grains: Lot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19856"/>
                  </a:ext>
                </a:extLst>
              </a:tr>
              <a:tr h="261508">
                <a:tc>
                  <a:txBody>
                    <a:bodyPr/>
                    <a:lstStyle/>
                    <a:p>
                      <a:r>
                        <a:rPr lang="en-US" sz="1050" u="sng" dirty="0"/>
                        <a:t>Factor</a:t>
                      </a:r>
                      <a:endParaRPr lang="en-US" sz="105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u="sng" dirty="0"/>
                        <a:t>Foundation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u="sng" dirty="0"/>
                        <a:t>Registered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u="sng" dirty="0"/>
                        <a:t>Certified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346440"/>
                  </a:ext>
                </a:extLst>
              </a:tr>
              <a:tr h="231737">
                <a:tc>
                  <a:txBody>
                    <a:bodyPr/>
                    <a:lstStyle/>
                    <a:p>
                      <a:r>
                        <a:rPr lang="en-US" sz="1050" dirty="0"/>
                        <a:t>Pure Seed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98.00%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98.00%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98.00%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139919"/>
                  </a:ext>
                </a:extLst>
              </a:tr>
              <a:tr h="246809">
                <a:tc>
                  <a:txBody>
                    <a:bodyPr/>
                    <a:lstStyle/>
                    <a:p>
                      <a:r>
                        <a:rPr lang="en-US" sz="1050" dirty="0"/>
                        <a:t>Other Crop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0.03%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0.05%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070724"/>
                  </a:ext>
                </a:extLst>
              </a:tr>
              <a:tr h="254294">
                <a:tc>
                  <a:txBody>
                    <a:bodyPr/>
                    <a:lstStyle/>
                    <a:p>
                      <a:r>
                        <a:rPr lang="en-US" sz="1050" dirty="0"/>
                        <a:t>Other Small Grain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2/lb.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2/lb.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642701"/>
                  </a:ext>
                </a:extLst>
              </a:tr>
              <a:tr h="234669">
                <a:tc>
                  <a:txBody>
                    <a:bodyPr/>
                    <a:lstStyle/>
                    <a:p>
                      <a:r>
                        <a:rPr lang="en-US" sz="1050" dirty="0"/>
                        <a:t>Weed Seed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64683"/>
                  </a:ext>
                </a:extLst>
              </a:tr>
              <a:tr h="234669">
                <a:tc>
                  <a:txBody>
                    <a:bodyPr/>
                    <a:lstStyle/>
                    <a:p>
                      <a:r>
                        <a:rPr lang="en-US" sz="1050" dirty="0"/>
                        <a:t>Noxious Seed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630736"/>
                  </a:ext>
                </a:extLst>
              </a:tr>
              <a:tr h="234669">
                <a:tc>
                  <a:txBody>
                    <a:bodyPr/>
                    <a:lstStyle/>
                    <a:p>
                      <a:r>
                        <a:rPr lang="en-US" sz="1050" dirty="0"/>
                        <a:t>Objectionable Seed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306217"/>
                  </a:ext>
                </a:extLst>
              </a:tr>
              <a:tr h="234669">
                <a:tc>
                  <a:txBody>
                    <a:bodyPr/>
                    <a:lstStyle/>
                    <a:p>
                      <a:r>
                        <a:rPr lang="en-US" sz="1050" dirty="0"/>
                        <a:t>Inert Matter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988887"/>
                  </a:ext>
                </a:extLst>
              </a:tr>
              <a:tr h="234669">
                <a:tc>
                  <a:txBody>
                    <a:bodyPr/>
                    <a:lstStyle/>
                    <a:p>
                      <a:r>
                        <a:rPr lang="en-US" sz="1050" dirty="0"/>
                        <a:t>Ergot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0.05%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198651"/>
                  </a:ext>
                </a:extLst>
              </a:tr>
              <a:tr h="234669">
                <a:tc>
                  <a:txBody>
                    <a:bodyPr/>
                    <a:lstStyle/>
                    <a:p>
                      <a:r>
                        <a:rPr lang="en-US" sz="1050" dirty="0"/>
                        <a:t>Germination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85.00%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85.00%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85.00%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6469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F29C2A-0207-4303-A172-921C92AF8810}"/>
              </a:ext>
            </a:extLst>
          </p:cNvPr>
          <p:cNvSpPr txBox="1"/>
          <p:nvPr/>
        </p:nvSpPr>
        <p:spPr>
          <a:xfrm>
            <a:off x="762909" y="1345426"/>
            <a:ext cx="2999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Small grain standards pursuant to class designation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2FC23-D09D-44F4-885F-A8FFAA78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87" y="4290553"/>
            <a:ext cx="2519532" cy="1461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A87EFA-FA00-4B03-A6ED-1673F9375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10" y="4352329"/>
            <a:ext cx="3276600" cy="1400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40E75A-2EFC-41D5-BAC7-AAFEAE493B9D}"/>
              </a:ext>
            </a:extLst>
          </p:cNvPr>
          <p:cNvSpPr txBox="1"/>
          <p:nvPr/>
        </p:nvSpPr>
        <p:spPr>
          <a:xfrm>
            <a:off x="204233" y="2537914"/>
            <a:ext cx="8308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NAC 587.286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94FAE-02C1-4B25-8BBB-0CA478ED23CC}"/>
              </a:ext>
            </a:extLst>
          </p:cNvPr>
          <p:cNvSpPr txBox="1"/>
          <p:nvPr/>
        </p:nvSpPr>
        <p:spPr>
          <a:xfrm>
            <a:off x="4474896" y="1455218"/>
            <a:ext cx="1100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NAC 587.288</a:t>
            </a:r>
          </a:p>
        </p:txBody>
      </p:sp>
    </p:spTree>
    <p:extLst>
      <p:ext uri="{BB962C8B-B14F-4D97-AF65-F5344CB8AC3E}">
        <p14:creationId xmlns:p14="http://schemas.microsoft.com/office/powerpoint/2010/main" val="350459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C486E1-9C10-4188-9F31-5A9DD83F8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Track Certification</a:t>
            </a:r>
          </a:p>
          <a:p>
            <a:pPr lvl="1"/>
            <a:r>
              <a:rPr lang="en-US" dirty="0"/>
              <a:t>Traditionally reserved for wildland collected, restoration species</a:t>
            </a:r>
          </a:p>
          <a:p>
            <a:pPr lvl="1"/>
            <a:r>
              <a:rPr lang="en-US" dirty="0"/>
              <a:t>Begins with </a:t>
            </a:r>
            <a:r>
              <a:rPr lang="en-US" u="sng" dirty="0"/>
              <a:t>SOURCE IDENTIFIED</a:t>
            </a:r>
            <a:r>
              <a:rPr lang="en-US" dirty="0"/>
              <a:t> designation</a:t>
            </a:r>
          </a:p>
          <a:p>
            <a:pPr lvl="2"/>
            <a:r>
              <a:rPr lang="en-US" dirty="0"/>
              <a:t>Source Identification (ID): </a:t>
            </a:r>
          </a:p>
          <a:p>
            <a:pPr lvl="3"/>
            <a:r>
              <a:rPr lang="en-US" i="1" dirty="0">
                <a:solidFill>
                  <a:prstClr val="black"/>
                </a:solidFill>
              </a:rPr>
              <a:t>Class of propagating materials collected from natural stands, seed production areas, seed fields, or orchards where no selection or testing of the parent population has been conducted.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14183C-5A5A-4934-8A52-C6E617B666E2}"/>
              </a:ext>
            </a:extLst>
          </p:cNvPr>
          <p:cNvSpPr txBox="1">
            <a:spLocks/>
          </p:cNvSpPr>
          <p:nvPr/>
        </p:nvSpPr>
        <p:spPr>
          <a:xfrm>
            <a:off x="306614" y="268019"/>
            <a:ext cx="8837386" cy="6930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Verdana"/>
                <a:cs typeface="Verdana"/>
              </a:rPr>
              <a:t>Natural Certification: Track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0A9B4E-2A3A-4E96-9EE5-3B723976AC6F}"/>
              </a:ext>
            </a:extLst>
          </p:cNvPr>
          <p:cNvSpPr/>
          <p:nvPr/>
        </p:nvSpPr>
        <p:spPr>
          <a:xfrm>
            <a:off x="0" y="1060057"/>
            <a:ext cx="9144000" cy="4758116"/>
          </a:xfrm>
          <a:prstGeom prst="rect">
            <a:avLst/>
          </a:prstGeom>
          <a:blipFill dpi="0" rotWithShape="1"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634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1216</Words>
  <Application>Microsoft Office PowerPoint</Application>
  <PresentationFormat>On-screen Show (4:3)</PresentationFormat>
  <Paragraphs>248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Calisto MT</vt:lpstr>
      <vt:lpstr>Verdana</vt:lpstr>
      <vt:lpstr>Wingdings</vt:lpstr>
      <vt:lpstr>Office Theme</vt:lpstr>
      <vt:lpstr>Path to Native Seed Certification: Developing Quality Cultivars</vt:lpstr>
      <vt:lpstr>PowerPoint Presentation</vt:lpstr>
      <vt:lpstr>Certified Seed: Defined</vt:lpstr>
      <vt:lpstr>Pathway to Certification</vt:lpstr>
      <vt:lpstr>Track Distinction and Relations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 Identification - 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Agriculture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Allured</dc:creator>
  <cp:lastModifiedBy>Russell Wilhelm</cp:lastModifiedBy>
  <cp:revision>51</cp:revision>
  <dcterms:created xsi:type="dcterms:W3CDTF">2016-05-31T20:48:23Z</dcterms:created>
  <dcterms:modified xsi:type="dcterms:W3CDTF">2018-05-18T22:18:14Z</dcterms:modified>
</cp:coreProperties>
</file>