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691" r:id="rId3"/>
    <p:sldId id="692" r:id="rId4"/>
    <p:sldId id="295" r:id="rId5"/>
    <p:sldId id="733" r:id="rId6"/>
    <p:sldId id="695" r:id="rId7"/>
    <p:sldId id="623" r:id="rId8"/>
    <p:sldId id="706" r:id="rId9"/>
    <p:sldId id="708" r:id="rId10"/>
    <p:sldId id="705" r:id="rId11"/>
    <p:sldId id="710" r:id="rId12"/>
    <p:sldId id="712" r:id="rId13"/>
    <p:sldId id="739" r:id="rId14"/>
    <p:sldId id="716" r:id="rId15"/>
    <p:sldId id="718" r:id="rId16"/>
    <p:sldId id="724" r:id="rId17"/>
    <p:sldId id="725" r:id="rId18"/>
    <p:sldId id="745" r:id="rId19"/>
    <p:sldId id="726" r:id="rId20"/>
    <p:sldId id="738" r:id="rId21"/>
    <p:sldId id="737" r:id="rId22"/>
    <p:sldId id="719" r:id="rId23"/>
    <p:sldId id="727" r:id="rId24"/>
    <p:sldId id="720" r:id="rId25"/>
    <p:sldId id="723" r:id="rId26"/>
    <p:sldId id="731" r:id="rId27"/>
    <p:sldId id="744" r:id="rId28"/>
    <p:sldId id="675" r:id="rId29"/>
    <p:sldId id="741" r:id="rId30"/>
    <p:sldId id="743" r:id="rId31"/>
    <p:sldId id="676" r:id="rId32"/>
    <p:sldId id="677" r:id="rId33"/>
    <p:sldId id="678" r:id="rId3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ang, Mayble - FNS (Intern)" initials="JM-F(" lastIdx="1" clrIdx="0">
    <p:extLst>
      <p:ext uri="{19B8F6BF-5375-455C-9EA6-DF929625EA0E}">
        <p15:presenceInfo xmlns:p15="http://schemas.microsoft.com/office/powerpoint/2012/main" userId="S-1-5-21-2443529608-3098792306-3041422421-9140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8E"/>
    <a:srgbClr val="C5D92F"/>
    <a:srgbClr val="F14D60"/>
    <a:srgbClr val="D2DEEF"/>
    <a:srgbClr val="EAEFF7"/>
    <a:srgbClr val="9F1E63"/>
    <a:srgbClr val="FBAE22"/>
    <a:srgbClr val="FFFFFF"/>
    <a:srgbClr val="99344D"/>
    <a:srgbClr val="8C22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6771" autoAdjust="0"/>
    <p:restoredTop sz="27492" autoAdjust="0"/>
  </p:normalViewPr>
  <p:slideViewPr>
    <p:cSldViewPr snapToGrid="0" snapToObjects="1">
      <p:cViewPr varScale="1">
        <p:scale>
          <a:sx n="19" d="100"/>
          <a:sy n="19" d="100"/>
        </p:scale>
        <p:origin x="2040" y="4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4C501-260F-4466-93C5-3339DAB86AD6}" type="doc">
      <dgm:prSet loTypeId="urn:microsoft.com/office/officeart/2005/8/layout/cycle1" loCatId="cycle" qsTypeId="urn:microsoft.com/office/officeart/2005/8/quickstyle/simple2" qsCatId="simple" csTypeId="urn:microsoft.com/office/officeart/2005/8/colors/colorful4" csCatId="colorful" phldr="1"/>
      <dgm:spPr/>
    </dgm:pt>
    <dgm:pt modelId="{5DFCA05D-7792-4CA8-9AD7-BCF6080C56B2}">
      <dgm:prSet phldrT="[Text]" custT="1"/>
      <dgm:spPr/>
      <dgm:t>
        <a:bodyPr/>
        <a:lstStyle/>
        <a:p>
          <a:r>
            <a:rPr lang="en-US" sz="3200" b="1" dirty="0" smtClean="0">
              <a:solidFill>
                <a:schemeClr val="bg1"/>
              </a:solidFill>
              <a:effectLst/>
            </a:rPr>
            <a:t>Community</a:t>
          </a:r>
          <a:endParaRPr lang="en-US" sz="3200" b="1" dirty="0">
            <a:solidFill>
              <a:schemeClr val="bg1"/>
            </a:solidFill>
            <a:effectLst/>
          </a:endParaRPr>
        </a:p>
      </dgm:t>
    </dgm:pt>
    <dgm:pt modelId="{B48F3CF2-B866-497B-B4CC-B377E7A49541}" type="parTrans" cxnId="{30A955EE-CA6A-4CAB-A226-1800E0E60E19}">
      <dgm:prSet/>
      <dgm:spPr/>
      <dgm:t>
        <a:bodyPr/>
        <a:lstStyle/>
        <a:p>
          <a:endParaRPr lang="en-US"/>
        </a:p>
      </dgm:t>
    </dgm:pt>
    <dgm:pt modelId="{A777ACD6-A1A7-4284-A142-B3ADF5C9F4E7}" type="sibTrans" cxnId="{30A955EE-CA6A-4CAB-A226-1800E0E60E19}">
      <dgm:prSet/>
      <dgm:spPr/>
      <dgm:t>
        <a:bodyPr/>
        <a:lstStyle/>
        <a:p>
          <a:endParaRPr lang="en-US"/>
        </a:p>
      </dgm:t>
    </dgm:pt>
    <dgm:pt modelId="{DBFEE20D-AAFB-4902-813E-45A1FDE052F7}">
      <dgm:prSet phldrT="[Text]" custT="1"/>
      <dgm:spPr/>
      <dgm:t>
        <a:bodyPr/>
        <a:lstStyle/>
        <a:p>
          <a:r>
            <a:rPr lang="en-US" sz="3200" b="1" dirty="0" smtClean="0">
              <a:solidFill>
                <a:schemeClr val="bg1"/>
              </a:solidFill>
              <a:effectLst/>
            </a:rPr>
            <a:t>Classroom</a:t>
          </a:r>
          <a:endParaRPr lang="en-US" sz="3600" b="1" dirty="0">
            <a:solidFill>
              <a:schemeClr val="bg1"/>
            </a:solidFill>
            <a:effectLst/>
          </a:endParaRPr>
        </a:p>
      </dgm:t>
    </dgm:pt>
    <dgm:pt modelId="{DCD589F9-5214-451C-B6DD-6F0D4F1D7A32}" type="parTrans" cxnId="{CBE1CC52-726A-49A4-A2A2-86FFD802A193}">
      <dgm:prSet/>
      <dgm:spPr/>
      <dgm:t>
        <a:bodyPr/>
        <a:lstStyle/>
        <a:p>
          <a:endParaRPr lang="en-US"/>
        </a:p>
      </dgm:t>
    </dgm:pt>
    <dgm:pt modelId="{BB7EC6A4-28A4-4B39-9B1A-5A5EC9C44075}" type="sibTrans" cxnId="{CBE1CC52-726A-49A4-A2A2-86FFD802A193}">
      <dgm:prSet/>
      <dgm:spPr/>
      <dgm:t>
        <a:bodyPr/>
        <a:lstStyle/>
        <a:p>
          <a:endParaRPr lang="en-US"/>
        </a:p>
      </dgm:t>
    </dgm:pt>
    <dgm:pt modelId="{23450B8F-4315-4BF8-827E-BC08A6D9B3B8}">
      <dgm:prSet phldrT="[Text]" custT="1"/>
      <dgm:spPr/>
      <dgm:t>
        <a:bodyPr/>
        <a:lstStyle/>
        <a:p>
          <a:pPr algn="r"/>
          <a:r>
            <a:rPr lang="en-US" sz="3200" b="1" dirty="0" smtClean="0">
              <a:solidFill>
                <a:schemeClr val="bg1"/>
              </a:solidFill>
              <a:effectLst/>
            </a:rPr>
            <a:t>Cafeteria</a:t>
          </a:r>
          <a:endParaRPr lang="en-US" sz="3200" b="1" dirty="0">
            <a:solidFill>
              <a:schemeClr val="bg1"/>
            </a:solidFill>
            <a:effectLst/>
          </a:endParaRPr>
        </a:p>
      </dgm:t>
    </dgm:pt>
    <dgm:pt modelId="{BA2F14A9-47C4-42E3-87D6-E8D592AE4697}" type="sibTrans" cxnId="{CBE4FA72-F784-4298-B7A6-9EB9F6571B78}">
      <dgm:prSet/>
      <dgm:spPr/>
      <dgm:t>
        <a:bodyPr/>
        <a:lstStyle/>
        <a:p>
          <a:endParaRPr lang="en-US"/>
        </a:p>
      </dgm:t>
    </dgm:pt>
    <dgm:pt modelId="{4B53D5B9-EA6F-4E19-9927-AC4F425548E7}" type="parTrans" cxnId="{CBE4FA72-F784-4298-B7A6-9EB9F6571B78}">
      <dgm:prSet/>
      <dgm:spPr/>
      <dgm:t>
        <a:bodyPr/>
        <a:lstStyle/>
        <a:p>
          <a:endParaRPr lang="en-US"/>
        </a:p>
      </dgm:t>
    </dgm:pt>
    <dgm:pt modelId="{D25A79A4-8343-415E-984E-751F46C9C215}" type="pres">
      <dgm:prSet presAssocID="{2EE4C501-260F-4466-93C5-3339DAB86AD6}" presName="cycle" presStyleCnt="0">
        <dgm:presLayoutVars>
          <dgm:dir/>
          <dgm:resizeHandles val="exact"/>
        </dgm:presLayoutVars>
      </dgm:prSet>
      <dgm:spPr/>
    </dgm:pt>
    <dgm:pt modelId="{5CECF34B-7DF8-44C0-B718-4C28974E2418}" type="pres">
      <dgm:prSet presAssocID="{5DFCA05D-7792-4CA8-9AD7-BCF6080C56B2}" presName="dummy" presStyleCnt="0"/>
      <dgm:spPr/>
    </dgm:pt>
    <dgm:pt modelId="{4C6C32BD-8A80-4CAE-A004-ED54879864F0}" type="pres">
      <dgm:prSet presAssocID="{5DFCA05D-7792-4CA8-9AD7-BCF6080C56B2}" presName="node" presStyleLbl="revTx" presStyleIdx="0" presStyleCnt="3" custScaleX="329333" custScaleY="74398" custRadScaleRad="242359" custRadScaleInc="59521">
        <dgm:presLayoutVars>
          <dgm:bulletEnabled val="1"/>
        </dgm:presLayoutVars>
      </dgm:prSet>
      <dgm:spPr/>
      <dgm:t>
        <a:bodyPr/>
        <a:lstStyle/>
        <a:p>
          <a:endParaRPr lang="en-US"/>
        </a:p>
      </dgm:t>
    </dgm:pt>
    <dgm:pt modelId="{C460973E-F2AD-4C02-B765-BED54FABB4DD}" type="pres">
      <dgm:prSet presAssocID="{A777ACD6-A1A7-4284-A142-B3ADF5C9F4E7}" presName="sibTrans" presStyleLbl="node1" presStyleIdx="0" presStyleCnt="3" custLinFactNeighborX="-16216" custLinFactNeighborY="-12925"/>
      <dgm:spPr/>
      <dgm:t>
        <a:bodyPr/>
        <a:lstStyle/>
        <a:p>
          <a:endParaRPr lang="en-US"/>
        </a:p>
      </dgm:t>
    </dgm:pt>
    <dgm:pt modelId="{7B528582-5EBA-4A0F-B8DC-6D7172B04D1A}" type="pres">
      <dgm:prSet presAssocID="{23450B8F-4315-4BF8-827E-BC08A6D9B3B8}" presName="dummy" presStyleCnt="0"/>
      <dgm:spPr/>
    </dgm:pt>
    <dgm:pt modelId="{9E209FBD-BC8E-4238-9A07-3A658E148A4B}" type="pres">
      <dgm:prSet presAssocID="{23450B8F-4315-4BF8-827E-BC08A6D9B3B8}" presName="node" presStyleLbl="revTx" presStyleIdx="1" presStyleCnt="3" custScaleX="186448" custScaleY="80393" custRadScaleRad="138986" custRadScaleInc="-1112">
        <dgm:presLayoutVars>
          <dgm:bulletEnabled val="1"/>
        </dgm:presLayoutVars>
      </dgm:prSet>
      <dgm:spPr/>
      <dgm:t>
        <a:bodyPr/>
        <a:lstStyle/>
        <a:p>
          <a:endParaRPr lang="en-US"/>
        </a:p>
      </dgm:t>
    </dgm:pt>
    <dgm:pt modelId="{974D8644-D3BA-4CF5-B09D-FCFF31ED299C}" type="pres">
      <dgm:prSet presAssocID="{BA2F14A9-47C4-42E3-87D6-E8D592AE4697}" presName="sibTrans" presStyleLbl="node1" presStyleIdx="1" presStyleCnt="3" custScaleX="65032" custLinFactNeighborX="21410" custLinFactNeighborY="-13678"/>
      <dgm:spPr/>
      <dgm:t>
        <a:bodyPr/>
        <a:lstStyle/>
        <a:p>
          <a:endParaRPr lang="en-US"/>
        </a:p>
      </dgm:t>
    </dgm:pt>
    <dgm:pt modelId="{A57D2F58-670F-46D4-AFE7-4603E3D43C22}" type="pres">
      <dgm:prSet presAssocID="{DBFEE20D-AAFB-4902-813E-45A1FDE052F7}" presName="dummy" presStyleCnt="0"/>
      <dgm:spPr/>
    </dgm:pt>
    <dgm:pt modelId="{4B08032A-9721-492D-85BA-EAC0CD477741}" type="pres">
      <dgm:prSet presAssocID="{DBFEE20D-AAFB-4902-813E-45A1FDE052F7}" presName="node" presStyleLbl="revTx" presStyleIdx="2" presStyleCnt="3" custScaleX="191559" custScaleY="76052" custRadScaleRad="181779" custRadScaleInc="-58350">
        <dgm:presLayoutVars>
          <dgm:bulletEnabled val="1"/>
        </dgm:presLayoutVars>
      </dgm:prSet>
      <dgm:spPr/>
      <dgm:t>
        <a:bodyPr/>
        <a:lstStyle/>
        <a:p>
          <a:endParaRPr lang="en-US"/>
        </a:p>
      </dgm:t>
    </dgm:pt>
    <dgm:pt modelId="{A944B580-5FF6-4B2C-9BCE-48A8622E2F39}" type="pres">
      <dgm:prSet presAssocID="{BB7EC6A4-28A4-4B39-9B1A-5A5EC9C44075}" presName="sibTrans" presStyleLbl="node1" presStyleIdx="2" presStyleCnt="3" custFlipVert="1" custScaleX="45170" custScaleY="39914" custLinFactNeighborX="3014" custLinFactNeighborY="2826"/>
      <dgm:spPr/>
      <dgm:t>
        <a:bodyPr/>
        <a:lstStyle/>
        <a:p>
          <a:endParaRPr lang="en-US"/>
        </a:p>
      </dgm:t>
    </dgm:pt>
  </dgm:ptLst>
  <dgm:cxnLst>
    <dgm:cxn modelId="{6A1E9176-77BE-4C25-855B-49708E2C9CDB}" type="presOf" srcId="{A777ACD6-A1A7-4284-A142-B3ADF5C9F4E7}" destId="{C460973E-F2AD-4C02-B765-BED54FABB4DD}" srcOrd="0" destOrd="0" presId="urn:microsoft.com/office/officeart/2005/8/layout/cycle1"/>
    <dgm:cxn modelId="{EE1C1717-7821-416A-B864-B75182ECF450}" type="presOf" srcId="{5DFCA05D-7792-4CA8-9AD7-BCF6080C56B2}" destId="{4C6C32BD-8A80-4CAE-A004-ED54879864F0}" srcOrd="0" destOrd="0" presId="urn:microsoft.com/office/officeart/2005/8/layout/cycle1"/>
    <dgm:cxn modelId="{30A955EE-CA6A-4CAB-A226-1800E0E60E19}" srcId="{2EE4C501-260F-4466-93C5-3339DAB86AD6}" destId="{5DFCA05D-7792-4CA8-9AD7-BCF6080C56B2}" srcOrd="0" destOrd="0" parTransId="{B48F3CF2-B866-497B-B4CC-B377E7A49541}" sibTransId="{A777ACD6-A1A7-4284-A142-B3ADF5C9F4E7}"/>
    <dgm:cxn modelId="{CBE4FA72-F784-4298-B7A6-9EB9F6571B78}" srcId="{2EE4C501-260F-4466-93C5-3339DAB86AD6}" destId="{23450B8F-4315-4BF8-827E-BC08A6D9B3B8}" srcOrd="1" destOrd="0" parTransId="{4B53D5B9-EA6F-4E19-9927-AC4F425548E7}" sibTransId="{BA2F14A9-47C4-42E3-87D6-E8D592AE4697}"/>
    <dgm:cxn modelId="{CBE1CC52-726A-49A4-A2A2-86FFD802A193}" srcId="{2EE4C501-260F-4466-93C5-3339DAB86AD6}" destId="{DBFEE20D-AAFB-4902-813E-45A1FDE052F7}" srcOrd="2" destOrd="0" parTransId="{DCD589F9-5214-451C-B6DD-6F0D4F1D7A32}" sibTransId="{BB7EC6A4-28A4-4B39-9B1A-5A5EC9C44075}"/>
    <dgm:cxn modelId="{52C4ABC2-B633-4A5A-817B-5740CD014AC9}" type="presOf" srcId="{2EE4C501-260F-4466-93C5-3339DAB86AD6}" destId="{D25A79A4-8343-415E-984E-751F46C9C215}" srcOrd="0" destOrd="0" presId="urn:microsoft.com/office/officeart/2005/8/layout/cycle1"/>
    <dgm:cxn modelId="{65C14276-1F5C-4031-8740-9AD20C1425FA}" type="presOf" srcId="{BB7EC6A4-28A4-4B39-9B1A-5A5EC9C44075}" destId="{A944B580-5FF6-4B2C-9BCE-48A8622E2F39}" srcOrd="0" destOrd="0" presId="urn:microsoft.com/office/officeart/2005/8/layout/cycle1"/>
    <dgm:cxn modelId="{65413870-26F5-4770-B674-135147D14911}" type="presOf" srcId="{BA2F14A9-47C4-42E3-87D6-E8D592AE4697}" destId="{974D8644-D3BA-4CF5-B09D-FCFF31ED299C}" srcOrd="0" destOrd="0" presId="urn:microsoft.com/office/officeart/2005/8/layout/cycle1"/>
    <dgm:cxn modelId="{69A360BF-6A0E-46FA-9D25-A77730749BA4}" type="presOf" srcId="{DBFEE20D-AAFB-4902-813E-45A1FDE052F7}" destId="{4B08032A-9721-492D-85BA-EAC0CD477741}" srcOrd="0" destOrd="0" presId="urn:microsoft.com/office/officeart/2005/8/layout/cycle1"/>
    <dgm:cxn modelId="{656459F5-063B-4715-AE75-F1AC349363ED}" type="presOf" srcId="{23450B8F-4315-4BF8-827E-BC08A6D9B3B8}" destId="{9E209FBD-BC8E-4238-9A07-3A658E148A4B}" srcOrd="0" destOrd="0" presId="urn:microsoft.com/office/officeart/2005/8/layout/cycle1"/>
    <dgm:cxn modelId="{1ACB7403-6A74-4F42-B5F7-67B849174C38}" type="presParOf" srcId="{D25A79A4-8343-415E-984E-751F46C9C215}" destId="{5CECF34B-7DF8-44C0-B718-4C28974E2418}" srcOrd="0" destOrd="0" presId="urn:microsoft.com/office/officeart/2005/8/layout/cycle1"/>
    <dgm:cxn modelId="{FEFBE902-D401-46A8-A958-B4252009D76B}" type="presParOf" srcId="{D25A79A4-8343-415E-984E-751F46C9C215}" destId="{4C6C32BD-8A80-4CAE-A004-ED54879864F0}" srcOrd="1" destOrd="0" presId="urn:microsoft.com/office/officeart/2005/8/layout/cycle1"/>
    <dgm:cxn modelId="{C5DCED1B-E3A4-4318-94EB-F67AD8903E4F}" type="presParOf" srcId="{D25A79A4-8343-415E-984E-751F46C9C215}" destId="{C460973E-F2AD-4C02-B765-BED54FABB4DD}" srcOrd="2" destOrd="0" presId="urn:microsoft.com/office/officeart/2005/8/layout/cycle1"/>
    <dgm:cxn modelId="{E2A611C4-948A-4EB0-B9D1-BC98CF644AB7}" type="presParOf" srcId="{D25A79A4-8343-415E-984E-751F46C9C215}" destId="{7B528582-5EBA-4A0F-B8DC-6D7172B04D1A}" srcOrd="3" destOrd="0" presId="urn:microsoft.com/office/officeart/2005/8/layout/cycle1"/>
    <dgm:cxn modelId="{EF34F215-C64F-4C99-B071-C81FEFDF2448}" type="presParOf" srcId="{D25A79A4-8343-415E-984E-751F46C9C215}" destId="{9E209FBD-BC8E-4238-9A07-3A658E148A4B}" srcOrd="4" destOrd="0" presId="urn:microsoft.com/office/officeart/2005/8/layout/cycle1"/>
    <dgm:cxn modelId="{B5504FF9-BF90-44FC-A529-AEB101B5F95A}" type="presParOf" srcId="{D25A79A4-8343-415E-984E-751F46C9C215}" destId="{974D8644-D3BA-4CF5-B09D-FCFF31ED299C}" srcOrd="5" destOrd="0" presId="urn:microsoft.com/office/officeart/2005/8/layout/cycle1"/>
    <dgm:cxn modelId="{C4769C1A-A62E-4634-B466-8B22CAFC9384}" type="presParOf" srcId="{D25A79A4-8343-415E-984E-751F46C9C215}" destId="{A57D2F58-670F-46D4-AFE7-4603E3D43C22}" srcOrd="6" destOrd="0" presId="urn:microsoft.com/office/officeart/2005/8/layout/cycle1"/>
    <dgm:cxn modelId="{C6D071D1-B6E0-4E82-A17C-DEA808B08337}" type="presParOf" srcId="{D25A79A4-8343-415E-984E-751F46C9C215}" destId="{4B08032A-9721-492D-85BA-EAC0CD477741}" srcOrd="7" destOrd="0" presId="urn:microsoft.com/office/officeart/2005/8/layout/cycle1"/>
    <dgm:cxn modelId="{5CBC0E6D-255C-4D60-B7EC-53A58002CD0E}" type="presParOf" srcId="{D25A79A4-8343-415E-984E-751F46C9C215}" destId="{A944B580-5FF6-4B2C-9BCE-48A8622E2F39}" srcOrd="8"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8A9A1-9968-4FCC-8322-7362E7D9EE76}"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BAC5AEE6-AC8F-4F37-BF84-15A62660029D}">
      <dgm:prSet phldrT="[Text]" custT="1"/>
      <dgm:spPr/>
      <dgm:t>
        <a:bodyPr/>
        <a:lstStyle/>
        <a:p>
          <a:r>
            <a:rPr lang="en-US" sz="3200" b="1" dirty="0" smtClean="0"/>
            <a:t>Direct</a:t>
          </a:r>
          <a:endParaRPr lang="en-US" sz="4000" b="1" dirty="0"/>
        </a:p>
      </dgm:t>
    </dgm:pt>
    <dgm:pt modelId="{D1BC87A1-CCC5-4E64-9595-954D7FB68AA4}" type="parTrans" cxnId="{232AFEC7-6E03-46EA-9DF6-9B65F8DEE7EB}">
      <dgm:prSet/>
      <dgm:spPr/>
      <dgm:t>
        <a:bodyPr/>
        <a:lstStyle/>
        <a:p>
          <a:endParaRPr lang="en-US"/>
        </a:p>
      </dgm:t>
    </dgm:pt>
    <dgm:pt modelId="{6EC88A85-A3DD-436A-A93D-0D76AAFF62A0}" type="sibTrans" cxnId="{232AFEC7-6E03-46EA-9DF6-9B65F8DEE7EB}">
      <dgm:prSet/>
      <dgm:spPr/>
      <dgm:t>
        <a:bodyPr/>
        <a:lstStyle/>
        <a:p>
          <a:endParaRPr lang="en-US"/>
        </a:p>
      </dgm:t>
    </dgm:pt>
    <dgm:pt modelId="{30EE995C-40AC-4BCE-9C2A-398C7DB6F9C9}">
      <dgm:prSet phldrT="[Text]" custT="1"/>
      <dgm:spPr/>
      <dgm:t>
        <a:bodyPr/>
        <a:lstStyle/>
        <a:p>
          <a:r>
            <a:rPr lang="en-US" sz="3200" b="1" dirty="0" smtClean="0"/>
            <a:t>Indirect</a:t>
          </a:r>
          <a:endParaRPr lang="en-US" sz="3600" b="1" dirty="0"/>
        </a:p>
      </dgm:t>
    </dgm:pt>
    <dgm:pt modelId="{CC710FFA-94C6-44A9-B47F-CFD8C5D502B6}" type="parTrans" cxnId="{7E3FA27A-9FC5-4740-AD04-5CDCC7E10F8C}">
      <dgm:prSet/>
      <dgm:spPr/>
      <dgm:t>
        <a:bodyPr/>
        <a:lstStyle/>
        <a:p>
          <a:endParaRPr lang="en-US"/>
        </a:p>
      </dgm:t>
    </dgm:pt>
    <dgm:pt modelId="{A41AC582-1232-4A3E-85D0-5AD73D8EB362}" type="sibTrans" cxnId="{7E3FA27A-9FC5-4740-AD04-5CDCC7E10F8C}">
      <dgm:prSet/>
      <dgm:spPr/>
      <dgm:t>
        <a:bodyPr/>
        <a:lstStyle/>
        <a:p>
          <a:endParaRPr lang="en-US"/>
        </a:p>
      </dgm:t>
    </dgm:pt>
    <dgm:pt modelId="{67ED3700-5C7C-43B5-AF31-3859521B4A40}">
      <dgm:prSet phldrT="[Text]" custT="1"/>
      <dgm:spPr/>
      <dgm:t>
        <a:bodyPr lIns="182880" anchor="ctr" anchorCtr="0"/>
        <a:lstStyle/>
        <a:p>
          <a:r>
            <a:rPr lang="en-US" sz="2000" dirty="0" smtClean="0"/>
            <a:t> Farmer Cooperative or Hub</a:t>
          </a:r>
          <a:endParaRPr lang="en-US" sz="2000" dirty="0"/>
        </a:p>
      </dgm:t>
    </dgm:pt>
    <dgm:pt modelId="{164A35B3-A022-4482-AC9C-A3057B8A2AA2}" type="parTrans" cxnId="{E83654D8-A0D6-450F-A8C6-D0EEA3F03EFB}">
      <dgm:prSet/>
      <dgm:spPr/>
      <dgm:t>
        <a:bodyPr/>
        <a:lstStyle/>
        <a:p>
          <a:endParaRPr lang="en-US"/>
        </a:p>
      </dgm:t>
    </dgm:pt>
    <dgm:pt modelId="{9C84E4D3-1F90-4A1D-AD1F-1062A0556F5A}" type="sibTrans" cxnId="{E83654D8-A0D6-450F-A8C6-D0EEA3F03EFB}">
      <dgm:prSet/>
      <dgm:spPr/>
      <dgm:t>
        <a:bodyPr/>
        <a:lstStyle/>
        <a:p>
          <a:endParaRPr lang="en-US"/>
        </a:p>
      </dgm:t>
    </dgm:pt>
    <dgm:pt modelId="{A6F80184-15A6-49AE-8F02-43704380DA22}">
      <dgm:prSet phldrT="[Text]" custT="1"/>
      <dgm:spPr/>
      <dgm:t>
        <a:bodyPr lIns="182880" anchor="ctr" anchorCtr="0"/>
        <a:lstStyle/>
        <a:p>
          <a:r>
            <a:rPr lang="en-US" sz="2000" dirty="0" smtClean="0"/>
            <a:t> USDA Foods or DOD Fresh</a:t>
          </a:r>
          <a:endParaRPr lang="en-US" sz="2000" dirty="0"/>
        </a:p>
      </dgm:t>
    </dgm:pt>
    <dgm:pt modelId="{7E01FF84-A589-4861-9AE3-1B88803A09D3}" type="parTrans" cxnId="{9B5CDE8F-F1ED-44C9-871B-F3D80856C8B5}">
      <dgm:prSet/>
      <dgm:spPr/>
      <dgm:t>
        <a:bodyPr/>
        <a:lstStyle/>
        <a:p>
          <a:endParaRPr lang="en-US"/>
        </a:p>
      </dgm:t>
    </dgm:pt>
    <dgm:pt modelId="{D7758EE2-957E-4298-B088-377D2CB83301}" type="sibTrans" cxnId="{9B5CDE8F-F1ED-44C9-871B-F3D80856C8B5}">
      <dgm:prSet/>
      <dgm:spPr/>
      <dgm:t>
        <a:bodyPr/>
        <a:lstStyle/>
        <a:p>
          <a:endParaRPr lang="en-US"/>
        </a:p>
      </dgm:t>
    </dgm:pt>
    <dgm:pt modelId="{0AD87626-56AC-4B86-97A5-52AD924617B5}">
      <dgm:prSet phldrT="[Text]" custT="1"/>
      <dgm:spPr/>
      <dgm:t>
        <a:bodyPr lIns="182880" anchor="ctr" anchorCtr="0"/>
        <a:lstStyle/>
        <a:p>
          <a:r>
            <a:rPr lang="en-US" sz="2000" dirty="0" smtClean="0"/>
            <a:t> Distributor</a:t>
          </a:r>
          <a:endParaRPr lang="en-US" sz="2000" dirty="0"/>
        </a:p>
      </dgm:t>
    </dgm:pt>
    <dgm:pt modelId="{53DFEA69-0DD6-4041-83A6-C89A37679B28}" type="parTrans" cxnId="{F9D175B1-821F-4ACE-A79E-D6ABE592F889}">
      <dgm:prSet/>
      <dgm:spPr/>
      <dgm:t>
        <a:bodyPr/>
        <a:lstStyle/>
        <a:p>
          <a:endParaRPr lang="en-US"/>
        </a:p>
      </dgm:t>
    </dgm:pt>
    <dgm:pt modelId="{590BACEE-CF04-4DD8-9619-7003297A05B5}" type="sibTrans" cxnId="{F9D175B1-821F-4ACE-A79E-D6ABE592F889}">
      <dgm:prSet/>
      <dgm:spPr/>
      <dgm:t>
        <a:bodyPr/>
        <a:lstStyle/>
        <a:p>
          <a:endParaRPr lang="en-US"/>
        </a:p>
      </dgm:t>
    </dgm:pt>
    <dgm:pt modelId="{669AC810-FCED-41EC-ABFF-AAE93F15D2D5}">
      <dgm:prSet phldrT="[Text]" custT="1"/>
      <dgm:spPr/>
      <dgm:t>
        <a:bodyPr lIns="182880" anchor="ctr" anchorCtr="0"/>
        <a:lstStyle/>
        <a:p>
          <a:r>
            <a:rPr lang="en-US" sz="2000" b="1" dirty="0" smtClean="0"/>
            <a:t> School Garden/Farm</a:t>
          </a:r>
          <a:endParaRPr lang="en-US" sz="2000" b="1" dirty="0"/>
        </a:p>
      </dgm:t>
    </dgm:pt>
    <dgm:pt modelId="{96862633-B794-43C0-90C9-1BFB1FAB6BC1}" type="parTrans" cxnId="{4191825F-491F-47D5-9919-62724056B8A0}">
      <dgm:prSet/>
      <dgm:spPr/>
      <dgm:t>
        <a:bodyPr/>
        <a:lstStyle/>
        <a:p>
          <a:endParaRPr lang="en-US"/>
        </a:p>
      </dgm:t>
    </dgm:pt>
    <dgm:pt modelId="{2F2498E2-F17B-4352-AF39-B6A51C52D5D7}" type="sibTrans" cxnId="{4191825F-491F-47D5-9919-62724056B8A0}">
      <dgm:prSet/>
      <dgm:spPr/>
      <dgm:t>
        <a:bodyPr/>
        <a:lstStyle/>
        <a:p>
          <a:endParaRPr lang="en-US"/>
        </a:p>
      </dgm:t>
    </dgm:pt>
    <dgm:pt modelId="{E7FE731B-2ACD-4A38-BA93-F322A81D7831}">
      <dgm:prSet phldrT="[Text]" custT="1"/>
      <dgm:spPr/>
      <dgm:t>
        <a:bodyPr lIns="182880" anchor="ctr" anchorCtr="0"/>
        <a:lstStyle/>
        <a:p>
          <a:r>
            <a:rPr lang="en-US" sz="2000" b="1" dirty="0" smtClean="0"/>
            <a:t> Farmer</a:t>
          </a:r>
          <a:endParaRPr lang="en-US" sz="2000" b="1" dirty="0"/>
        </a:p>
      </dgm:t>
    </dgm:pt>
    <dgm:pt modelId="{18580A88-D4DC-438B-8F03-609E90AC9E9F}" type="parTrans" cxnId="{9263A549-5932-46FD-92ED-D5C5C776073A}">
      <dgm:prSet/>
      <dgm:spPr/>
      <dgm:t>
        <a:bodyPr/>
        <a:lstStyle/>
        <a:p>
          <a:endParaRPr lang="en-US"/>
        </a:p>
      </dgm:t>
    </dgm:pt>
    <dgm:pt modelId="{50081FEE-56E5-4069-B340-FBF497116C38}" type="sibTrans" cxnId="{9263A549-5932-46FD-92ED-D5C5C776073A}">
      <dgm:prSet/>
      <dgm:spPr/>
      <dgm:t>
        <a:bodyPr/>
        <a:lstStyle/>
        <a:p>
          <a:endParaRPr lang="en-US"/>
        </a:p>
      </dgm:t>
    </dgm:pt>
    <dgm:pt modelId="{ABFBC2F1-9BD1-414A-B814-19F1D90A7519}" type="pres">
      <dgm:prSet presAssocID="{3598A9A1-9968-4FCC-8322-7362E7D9EE76}" presName="Name0" presStyleCnt="0">
        <dgm:presLayoutVars>
          <dgm:dir/>
          <dgm:animLvl val="lvl"/>
          <dgm:resizeHandles/>
        </dgm:presLayoutVars>
      </dgm:prSet>
      <dgm:spPr/>
      <dgm:t>
        <a:bodyPr/>
        <a:lstStyle/>
        <a:p>
          <a:endParaRPr lang="en-US"/>
        </a:p>
      </dgm:t>
    </dgm:pt>
    <dgm:pt modelId="{C57C2339-A3A5-49C5-81AC-57DC98FA50CF}" type="pres">
      <dgm:prSet presAssocID="{BAC5AEE6-AC8F-4F37-BF84-15A62660029D}" presName="linNode" presStyleCnt="0"/>
      <dgm:spPr/>
    </dgm:pt>
    <dgm:pt modelId="{619E3ECF-D3B7-4F7C-8177-08CA013716A2}" type="pres">
      <dgm:prSet presAssocID="{BAC5AEE6-AC8F-4F37-BF84-15A62660029D}" presName="parentShp" presStyleLbl="node1" presStyleIdx="0" presStyleCnt="2" custScaleX="77632" custLinFactNeighborX="-8100" custLinFactNeighborY="8596">
        <dgm:presLayoutVars>
          <dgm:bulletEnabled val="1"/>
        </dgm:presLayoutVars>
      </dgm:prSet>
      <dgm:spPr/>
      <dgm:t>
        <a:bodyPr/>
        <a:lstStyle/>
        <a:p>
          <a:endParaRPr lang="en-US"/>
        </a:p>
      </dgm:t>
    </dgm:pt>
    <dgm:pt modelId="{3018CCAC-B336-47C7-A0FD-7043B497EE8C}" type="pres">
      <dgm:prSet presAssocID="{BAC5AEE6-AC8F-4F37-BF84-15A62660029D}" presName="childShp" presStyleLbl="bgAccFollowNode1" presStyleIdx="0" presStyleCnt="2" custScaleX="101754" custLinFactNeighborX="-12151" custLinFactNeighborY="8596">
        <dgm:presLayoutVars>
          <dgm:bulletEnabled val="1"/>
        </dgm:presLayoutVars>
      </dgm:prSet>
      <dgm:spPr/>
      <dgm:t>
        <a:bodyPr/>
        <a:lstStyle/>
        <a:p>
          <a:endParaRPr lang="en-US"/>
        </a:p>
      </dgm:t>
    </dgm:pt>
    <dgm:pt modelId="{CC843C8D-FAC3-49CF-8372-AD6CA1EAEDDE}" type="pres">
      <dgm:prSet presAssocID="{6EC88A85-A3DD-436A-A93D-0D76AAFF62A0}" presName="spacing" presStyleCnt="0"/>
      <dgm:spPr/>
    </dgm:pt>
    <dgm:pt modelId="{A27A5AC4-0B13-431C-A837-4B6227D6254E}" type="pres">
      <dgm:prSet presAssocID="{30EE995C-40AC-4BCE-9C2A-398C7DB6F9C9}" presName="linNode" presStyleCnt="0"/>
      <dgm:spPr/>
    </dgm:pt>
    <dgm:pt modelId="{63349AF3-BFE5-4DA3-8EE7-841274C6B459}" type="pres">
      <dgm:prSet presAssocID="{30EE995C-40AC-4BCE-9C2A-398C7DB6F9C9}" presName="parentShp" presStyleLbl="node1" presStyleIdx="1" presStyleCnt="2" custScaleX="77632" custLinFactNeighborX="-8100" custLinFactNeighborY="8596">
        <dgm:presLayoutVars>
          <dgm:bulletEnabled val="1"/>
        </dgm:presLayoutVars>
      </dgm:prSet>
      <dgm:spPr/>
      <dgm:t>
        <a:bodyPr/>
        <a:lstStyle/>
        <a:p>
          <a:endParaRPr lang="en-US"/>
        </a:p>
      </dgm:t>
    </dgm:pt>
    <dgm:pt modelId="{D78B0F1B-7B98-4264-BEB2-3AE2E11C6123}" type="pres">
      <dgm:prSet presAssocID="{30EE995C-40AC-4BCE-9C2A-398C7DB6F9C9}" presName="childShp" presStyleLbl="bgAccFollowNode1" presStyleIdx="1" presStyleCnt="2" custLinFactNeighborX="-12151" custLinFactNeighborY="7203">
        <dgm:presLayoutVars>
          <dgm:bulletEnabled val="1"/>
        </dgm:presLayoutVars>
      </dgm:prSet>
      <dgm:spPr/>
      <dgm:t>
        <a:bodyPr/>
        <a:lstStyle/>
        <a:p>
          <a:endParaRPr lang="en-US"/>
        </a:p>
      </dgm:t>
    </dgm:pt>
  </dgm:ptLst>
  <dgm:cxnLst>
    <dgm:cxn modelId="{9263A549-5932-46FD-92ED-D5C5C776073A}" srcId="{BAC5AEE6-AC8F-4F37-BF84-15A62660029D}" destId="{E7FE731B-2ACD-4A38-BA93-F322A81D7831}" srcOrd="1" destOrd="0" parTransId="{18580A88-D4DC-438B-8F03-609E90AC9E9F}" sibTransId="{50081FEE-56E5-4069-B340-FBF497116C38}"/>
    <dgm:cxn modelId="{1F24E5B6-97B9-430E-828E-CD4F1F455E4A}" type="presOf" srcId="{A6F80184-15A6-49AE-8F02-43704380DA22}" destId="{D78B0F1B-7B98-4264-BEB2-3AE2E11C6123}" srcOrd="0" destOrd="1" presId="urn:microsoft.com/office/officeart/2005/8/layout/vList6"/>
    <dgm:cxn modelId="{232AFEC7-6E03-46EA-9DF6-9B65F8DEE7EB}" srcId="{3598A9A1-9968-4FCC-8322-7362E7D9EE76}" destId="{BAC5AEE6-AC8F-4F37-BF84-15A62660029D}" srcOrd="0" destOrd="0" parTransId="{D1BC87A1-CCC5-4E64-9595-954D7FB68AA4}" sibTransId="{6EC88A85-A3DD-436A-A93D-0D76AAFF62A0}"/>
    <dgm:cxn modelId="{7F8073E7-0E9B-47A6-A5BD-0D1F6D00492F}" type="presOf" srcId="{0AD87626-56AC-4B86-97A5-52AD924617B5}" destId="{D78B0F1B-7B98-4264-BEB2-3AE2E11C6123}" srcOrd="0" destOrd="2" presId="urn:microsoft.com/office/officeart/2005/8/layout/vList6"/>
    <dgm:cxn modelId="{22FBA2A4-6DBC-4C4B-B1CA-A4344000ADFD}" type="presOf" srcId="{67ED3700-5C7C-43B5-AF31-3859521B4A40}" destId="{D78B0F1B-7B98-4264-BEB2-3AE2E11C6123}" srcOrd="0" destOrd="0" presId="urn:microsoft.com/office/officeart/2005/8/layout/vList6"/>
    <dgm:cxn modelId="{6EC17B45-4EC1-43B8-8F11-C018B96F8A85}" type="presOf" srcId="{669AC810-FCED-41EC-ABFF-AAE93F15D2D5}" destId="{3018CCAC-B336-47C7-A0FD-7043B497EE8C}" srcOrd="0" destOrd="0" presId="urn:microsoft.com/office/officeart/2005/8/layout/vList6"/>
    <dgm:cxn modelId="{4191825F-491F-47D5-9919-62724056B8A0}" srcId="{BAC5AEE6-AC8F-4F37-BF84-15A62660029D}" destId="{669AC810-FCED-41EC-ABFF-AAE93F15D2D5}" srcOrd="0" destOrd="0" parTransId="{96862633-B794-43C0-90C9-1BFB1FAB6BC1}" sibTransId="{2F2498E2-F17B-4352-AF39-B6A51C52D5D7}"/>
    <dgm:cxn modelId="{2D52D83C-7053-4357-9FB0-7424EDB61F97}" type="presOf" srcId="{BAC5AEE6-AC8F-4F37-BF84-15A62660029D}" destId="{619E3ECF-D3B7-4F7C-8177-08CA013716A2}" srcOrd="0" destOrd="0" presId="urn:microsoft.com/office/officeart/2005/8/layout/vList6"/>
    <dgm:cxn modelId="{98F1CD2C-81CD-49BC-B1B4-CB4E0937226B}" type="presOf" srcId="{30EE995C-40AC-4BCE-9C2A-398C7DB6F9C9}" destId="{63349AF3-BFE5-4DA3-8EE7-841274C6B459}" srcOrd="0" destOrd="0" presId="urn:microsoft.com/office/officeart/2005/8/layout/vList6"/>
    <dgm:cxn modelId="{7E3FA27A-9FC5-4740-AD04-5CDCC7E10F8C}" srcId="{3598A9A1-9968-4FCC-8322-7362E7D9EE76}" destId="{30EE995C-40AC-4BCE-9C2A-398C7DB6F9C9}" srcOrd="1" destOrd="0" parTransId="{CC710FFA-94C6-44A9-B47F-CFD8C5D502B6}" sibTransId="{A41AC582-1232-4A3E-85D0-5AD73D8EB362}"/>
    <dgm:cxn modelId="{9B5CDE8F-F1ED-44C9-871B-F3D80856C8B5}" srcId="{30EE995C-40AC-4BCE-9C2A-398C7DB6F9C9}" destId="{A6F80184-15A6-49AE-8F02-43704380DA22}" srcOrd="1" destOrd="0" parTransId="{7E01FF84-A589-4861-9AE3-1B88803A09D3}" sibTransId="{D7758EE2-957E-4298-B088-377D2CB83301}"/>
    <dgm:cxn modelId="{F9D175B1-821F-4ACE-A79E-D6ABE592F889}" srcId="{30EE995C-40AC-4BCE-9C2A-398C7DB6F9C9}" destId="{0AD87626-56AC-4B86-97A5-52AD924617B5}" srcOrd="2" destOrd="0" parTransId="{53DFEA69-0DD6-4041-83A6-C89A37679B28}" sibTransId="{590BACEE-CF04-4DD8-9619-7003297A05B5}"/>
    <dgm:cxn modelId="{8CBD7DB3-CAFF-43EB-8FCE-24415161227C}" type="presOf" srcId="{E7FE731B-2ACD-4A38-BA93-F322A81D7831}" destId="{3018CCAC-B336-47C7-A0FD-7043B497EE8C}" srcOrd="0" destOrd="1" presId="urn:microsoft.com/office/officeart/2005/8/layout/vList6"/>
    <dgm:cxn modelId="{E7F0B2FA-D2BB-4B2B-B272-A50037AE7956}" type="presOf" srcId="{3598A9A1-9968-4FCC-8322-7362E7D9EE76}" destId="{ABFBC2F1-9BD1-414A-B814-19F1D90A7519}" srcOrd="0" destOrd="0" presId="urn:microsoft.com/office/officeart/2005/8/layout/vList6"/>
    <dgm:cxn modelId="{E83654D8-A0D6-450F-A8C6-D0EEA3F03EFB}" srcId="{30EE995C-40AC-4BCE-9C2A-398C7DB6F9C9}" destId="{67ED3700-5C7C-43B5-AF31-3859521B4A40}" srcOrd="0" destOrd="0" parTransId="{164A35B3-A022-4482-AC9C-A3057B8A2AA2}" sibTransId="{9C84E4D3-1F90-4A1D-AD1F-1062A0556F5A}"/>
    <dgm:cxn modelId="{A38BBEAE-7340-47D9-8CFB-86464C8B2C58}" type="presParOf" srcId="{ABFBC2F1-9BD1-414A-B814-19F1D90A7519}" destId="{C57C2339-A3A5-49C5-81AC-57DC98FA50CF}" srcOrd="0" destOrd="0" presId="urn:microsoft.com/office/officeart/2005/8/layout/vList6"/>
    <dgm:cxn modelId="{06DDB1BE-E96A-4A4C-9DCA-4B857767A061}" type="presParOf" srcId="{C57C2339-A3A5-49C5-81AC-57DC98FA50CF}" destId="{619E3ECF-D3B7-4F7C-8177-08CA013716A2}" srcOrd="0" destOrd="0" presId="urn:microsoft.com/office/officeart/2005/8/layout/vList6"/>
    <dgm:cxn modelId="{C603AE72-9764-4E76-88B6-B9370B7F1E5E}" type="presParOf" srcId="{C57C2339-A3A5-49C5-81AC-57DC98FA50CF}" destId="{3018CCAC-B336-47C7-A0FD-7043B497EE8C}" srcOrd="1" destOrd="0" presId="urn:microsoft.com/office/officeart/2005/8/layout/vList6"/>
    <dgm:cxn modelId="{6136D7F8-AB7A-44A3-8549-471BF1A178FC}" type="presParOf" srcId="{ABFBC2F1-9BD1-414A-B814-19F1D90A7519}" destId="{CC843C8D-FAC3-49CF-8372-AD6CA1EAEDDE}" srcOrd="1" destOrd="0" presId="urn:microsoft.com/office/officeart/2005/8/layout/vList6"/>
    <dgm:cxn modelId="{E289C546-5F74-40CB-A05A-647CBEA0B935}" type="presParOf" srcId="{ABFBC2F1-9BD1-414A-B814-19F1D90A7519}" destId="{A27A5AC4-0B13-431C-A837-4B6227D6254E}" srcOrd="2" destOrd="0" presId="urn:microsoft.com/office/officeart/2005/8/layout/vList6"/>
    <dgm:cxn modelId="{EED61166-BDA6-42DC-82EA-854F46F68224}" type="presParOf" srcId="{A27A5AC4-0B13-431C-A837-4B6227D6254E}" destId="{63349AF3-BFE5-4DA3-8EE7-841274C6B459}" srcOrd="0" destOrd="0" presId="urn:microsoft.com/office/officeart/2005/8/layout/vList6"/>
    <dgm:cxn modelId="{E43B895D-74B2-4CFC-82FE-7F668F25D175}" type="presParOf" srcId="{A27A5AC4-0B13-431C-A837-4B6227D6254E}" destId="{D78B0F1B-7B98-4264-BEB2-3AE2E11C612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C32BD-8A80-4CAE-A004-ED54879864F0}">
      <dsp:nvSpPr>
        <dsp:cNvPr id="0" name=""/>
        <dsp:cNvSpPr/>
      </dsp:nvSpPr>
      <dsp:spPr>
        <a:xfrm>
          <a:off x="5158088" y="902532"/>
          <a:ext cx="4917279" cy="111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effectLst/>
            </a:rPr>
            <a:t>Community</a:t>
          </a:r>
          <a:endParaRPr lang="en-US" sz="3200" b="1" kern="1200" dirty="0">
            <a:solidFill>
              <a:schemeClr val="bg1"/>
            </a:solidFill>
            <a:effectLst/>
          </a:endParaRPr>
        </a:p>
      </dsp:txBody>
      <dsp:txXfrm>
        <a:off x="5158088" y="902532"/>
        <a:ext cx="4917279" cy="1110838"/>
      </dsp:txXfrm>
    </dsp:sp>
    <dsp:sp modelId="{C460973E-F2AD-4C02-B765-BED54FABB4DD}">
      <dsp:nvSpPr>
        <dsp:cNvPr id="0" name=""/>
        <dsp:cNvSpPr/>
      </dsp:nvSpPr>
      <dsp:spPr>
        <a:xfrm>
          <a:off x="3113710" y="-908286"/>
          <a:ext cx="3528499" cy="3528499"/>
        </a:xfrm>
        <a:prstGeom prst="circularArrow">
          <a:avLst>
            <a:gd name="adj1" fmla="val 8252"/>
            <a:gd name="adj2" fmla="val 576378"/>
            <a:gd name="adj3" fmla="val 4680862"/>
            <a:gd name="adj4" fmla="val 1737127"/>
            <a:gd name="adj5" fmla="val 9627"/>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E209FBD-BC8E-4238-9A07-3A658E148A4B}">
      <dsp:nvSpPr>
        <dsp:cNvPr id="0" name=""/>
        <dsp:cNvSpPr/>
      </dsp:nvSpPr>
      <dsp:spPr>
        <a:xfrm>
          <a:off x="3147109" y="2759605"/>
          <a:ext cx="2783859" cy="1200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r" defTabSz="1422400">
            <a:lnSpc>
              <a:spcPct val="90000"/>
            </a:lnSpc>
            <a:spcBef>
              <a:spcPct val="0"/>
            </a:spcBef>
            <a:spcAft>
              <a:spcPct val="35000"/>
            </a:spcAft>
          </a:pPr>
          <a:r>
            <a:rPr lang="en-US" sz="3200" b="1" kern="1200" dirty="0" smtClean="0">
              <a:solidFill>
                <a:schemeClr val="bg1"/>
              </a:solidFill>
              <a:effectLst/>
            </a:rPr>
            <a:t>Cafeteria</a:t>
          </a:r>
          <a:endParaRPr lang="en-US" sz="3200" b="1" kern="1200" dirty="0">
            <a:solidFill>
              <a:schemeClr val="bg1"/>
            </a:solidFill>
            <a:effectLst/>
          </a:endParaRPr>
        </a:p>
      </dsp:txBody>
      <dsp:txXfrm>
        <a:off x="3147109" y="2759605"/>
        <a:ext cx="2783859" cy="1200349"/>
      </dsp:txXfrm>
    </dsp:sp>
    <dsp:sp modelId="{974D8644-D3BA-4CF5-B09D-FCFF31ED299C}">
      <dsp:nvSpPr>
        <dsp:cNvPr id="0" name=""/>
        <dsp:cNvSpPr/>
      </dsp:nvSpPr>
      <dsp:spPr>
        <a:xfrm>
          <a:off x="3565973" y="-908289"/>
          <a:ext cx="2294654" cy="3528499"/>
        </a:xfrm>
        <a:prstGeom prst="circularArrow">
          <a:avLst>
            <a:gd name="adj1" fmla="val 8252"/>
            <a:gd name="adj2" fmla="val 576378"/>
            <a:gd name="adj3" fmla="val 8324193"/>
            <a:gd name="adj4" fmla="val 6074720"/>
            <a:gd name="adj5" fmla="val 9627"/>
          </a:avLst>
        </a:prstGeom>
        <a:solidFill>
          <a:schemeClr val="accent4">
            <a:hueOff val="5197846"/>
            <a:satOff val="-23984"/>
            <a:lumOff val="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B08032A-9721-492D-85BA-EAC0CD477741}">
      <dsp:nvSpPr>
        <dsp:cNvPr id="0" name=""/>
        <dsp:cNvSpPr/>
      </dsp:nvSpPr>
      <dsp:spPr>
        <a:xfrm>
          <a:off x="477421" y="963452"/>
          <a:ext cx="2860172" cy="113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effectLst/>
            </a:rPr>
            <a:t>Classroom</a:t>
          </a:r>
          <a:endParaRPr lang="en-US" sz="3600" b="1" kern="1200" dirty="0">
            <a:solidFill>
              <a:schemeClr val="bg1"/>
            </a:solidFill>
            <a:effectLst/>
          </a:endParaRPr>
        </a:p>
      </dsp:txBody>
      <dsp:txXfrm>
        <a:off x="477421" y="963452"/>
        <a:ext cx="2860172" cy="1135534"/>
      </dsp:txXfrm>
    </dsp:sp>
    <dsp:sp modelId="{A944B580-5FF6-4B2C-9BCE-48A8622E2F39}">
      <dsp:nvSpPr>
        <dsp:cNvPr id="0" name=""/>
        <dsp:cNvSpPr/>
      </dsp:nvSpPr>
      <dsp:spPr>
        <a:xfrm flipV="1">
          <a:off x="3575941" y="-110113"/>
          <a:ext cx="2750399" cy="2430362"/>
        </a:xfrm>
        <a:prstGeom prst="leftCircularArrow">
          <a:avLst>
            <a:gd name="adj1" fmla="val 4782"/>
            <a:gd name="adj2" fmla="val 305734"/>
            <a:gd name="adj3" fmla="val 21255896"/>
            <a:gd name="adj4" fmla="val 10761629"/>
            <a:gd name="adj5" fmla="val 5579"/>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8CCAC-B336-47C7-A0FD-7043B497EE8C}">
      <dsp:nvSpPr>
        <dsp:cNvPr id="0" name=""/>
        <dsp:cNvSpPr/>
      </dsp:nvSpPr>
      <dsp:spPr>
        <a:xfrm>
          <a:off x="2021054" y="165375"/>
          <a:ext cx="4093929" cy="1918138"/>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 School Garden/Farm</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 Farmer</a:t>
          </a:r>
          <a:endParaRPr lang="en-US" sz="2000" b="1" kern="1200" dirty="0"/>
        </a:p>
      </dsp:txBody>
      <dsp:txXfrm>
        <a:off x="2021054" y="405142"/>
        <a:ext cx="3374627" cy="1438604"/>
      </dsp:txXfrm>
    </dsp:sp>
    <dsp:sp modelId="{619E3ECF-D3B7-4F7C-8177-08CA013716A2}">
      <dsp:nvSpPr>
        <dsp:cNvPr id="0" name=""/>
        <dsp:cNvSpPr/>
      </dsp:nvSpPr>
      <dsp:spPr>
        <a:xfrm>
          <a:off x="0" y="165375"/>
          <a:ext cx="2082276" cy="19181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Direct</a:t>
          </a:r>
          <a:endParaRPr lang="en-US" sz="4000" b="1" kern="1200" dirty="0"/>
        </a:p>
      </dsp:txBody>
      <dsp:txXfrm>
        <a:off x="93636" y="259011"/>
        <a:ext cx="1895004" cy="1730866"/>
      </dsp:txXfrm>
    </dsp:sp>
    <dsp:sp modelId="{D78B0F1B-7B98-4264-BEB2-3AE2E11C6123}">
      <dsp:nvSpPr>
        <dsp:cNvPr id="0" name=""/>
        <dsp:cNvSpPr/>
      </dsp:nvSpPr>
      <dsp:spPr>
        <a:xfrm>
          <a:off x="2056339" y="2110936"/>
          <a:ext cx="4023360" cy="1918138"/>
        </a:xfrm>
        <a:prstGeom prst="rightArrow">
          <a:avLst>
            <a:gd name="adj1" fmla="val 75000"/>
            <a:gd name="adj2" fmla="val 50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 Farmer Cooperative or Hub</a:t>
          </a:r>
          <a:endParaRPr lang="en-US" sz="2000" kern="1200" dirty="0"/>
        </a:p>
        <a:p>
          <a:pPr marL="228600" lvl="1" indent="-228600" algn="l" defTabSz="889000">
            <a:lnSpc>
              <a:spcPct val="90000"/>
            </a:lnSpc>
            <a:spcBef>
              <a:spcPct val="0"/>
            </a:spcBef>
            <a:spcAft>
              <a:spcPct val="15000"/>
            </a:spcAft>
            <a:buChar char="••"/>
          </a:pPr>
          <a:r>
            <a:rPr lang="en-US" sz="2000" kern="1200" dirty="0" smtClean="0"/>
            <a:t> USDA Foods or DOD Fresh</a:t>
          </a:r>
          <a:endParaRPr lang="en-US" sz="2000" kern="1200" dirty="0"/>
        </a:p>
        <a:p>
          <a:pPr marL="228600" lvl="1" indent="-228600" algn="l" defTabSz="889000">
            <a:lnSpc>
              <a:spcPct val="90000"/>
            </a:lnSpc>
            <a:spcBef>
              <a:spcPct val="0"/>
            </a:spcBef>
            <a:spcAft>
              <a:spcPct val="15000"/>
            </a:spcAft>
            <a:buChar char="••"/>
          </a:pPr>
          <a:r>
            <a:rPr lang="en-US" sz="2000" kern="1200" dirty="0" smtClean="0"/>
            <a:t> Distributor</a:t>
          </a:r>
          <a:endParaRPr lang="en-US" sz="2000" kern="1200" dirty="0"/>
        </a:p>
      </dsp:txBody>
      <dsp:txXfrm>
        <a:off x="2056339" y="2350703"/>
        <a:ext cx="3304058" cy="1438604"/>
      </dsp:txXfrm>
    </dsp:sp>
    <dsp:sp modelId="{63349AF3-BFE5-4DA3-8EE7-841274C6B459}">
      <dsp:nvSpPr>
        <dsp:cNvPr id="0" name=""/>
        <dsp:cNvSpPr/>
      </dsp:nvSpPr>
      <dsp:spPr>
        <a:xfrm>
          <a:off x="0" y="2110936"/>
          <a:ext cx="2082276" cy="1918138"/>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Indirect</a:t>
          </a:r>
          <a:endParaRPr lang="en-US" sz="3600" b="1" kern="1200" dirty="0"/>
        </a:p>
      </dsp:txBody>
      <dsp:txXfrm>
        <a:off x="93636" y="2204572"/>
        <a:ext cx="1895004" cy="173086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2446" tIns="46223" rIns="92446" bIns="46223" rtlCol="0"/>
          <a:lstStyle>
            <a:lvl1pPr algn="r">
              <a:defRPr sz="1200"/>
            </a:lvl1pPr>
          </a:lstStyle>
          <a:p>
            <a:fld id="{2E2E7BFB-AB69-469B-94A1-7F08A603450C}" type="datetimeFigureOut">
              <a:rPr lang="en-US" smtClean="0"/>
              <a:t>4/22/2019</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9"/>
            <a:ext cx="2982119" cy="466433"/>
          </a:xfrm>
          <a:prstGeom prst="rect">
            <a:avLst/>
          </a:prstGeom>
        </p:spPr>
        <p:txBody>
          <a:bodyPr vert="horz" lIns="92446" tIns="46223" rIns="92446" bIns="46223" rtlCol="0" anchor="b"/>
          <a:lstStyle>
            <a:lvl1pPr algn="r">
              <a:defRPr sz="1200"/>
            </a:lvl1pPr>
          </a:lstStyle>
          <a:p>
            <a:fld id="{D69FD66C-D722-4EE9-9B2B-109E2A8A24CD}" type="slidenum">
              <a:rPr lang="en-US" smtClean="0"/>
              <a:t>‹#›</a:t>
            </a:fld>
            <a:endParaRPr lang="en-US"/>
          </a:p>
        </p:txBody>
      </p:sp>
    </p:spTree>
    <p:extLst>
      <p:ext uri="{BB962C8B-B14F-4D97-AF65-F5344CB8AC3E}">
        <p14:creationId xmlns:p14="http://schemas.microsoft.com/office/powerpoint/2010/main" val="149271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olidFill>
                <a:srgbClr val="FF0000"/>
              </a:solidFill>
            </a:endParaRPr>
          </a:p>
        </p:txBody>
      </p:sp>
      <p:sp>
        <p:nvSpPr>
          <p:cNvPr id="4" name="Slide Number Placeholder 3"/>
          <p:cNvSpPr>
            <a:spLocks noGrp="1"/>
          </p:cNvSpPr>
          <p:nvPr>
            <p:ph type="sldNum" sz="quarter" idx="10"/>
          </p:nvPr>
        </p:nvSpPr>
        <p:spPr/>
        <p:txBody>
          <a:bodyPr/>
          <a:lstStyle/>
          <a:p>
            <a:fld id="{D69FD66C-D722-4EE9-9B2B-109E2A8A24CD}" type="slidenum">
              <a:rPr lang="en-US" smtClean="0"/>
              <a:t>1</a:t>
            </a:fld>
            <a:endParaRPr lang="en-US"/>
          </a:p>
        </p:txBody>
      </p:sp>
    </p:spTree>
    <p:extLst>
      <p:ext uri="{BB962C8B-B14F-4D97-AF65-F5344CB8AC3E}">
        <p14:creationId xmlns:p14="http://schemas.microsoft.com/office/powerpoint/2010/main" val="265492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64908"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four USDA procurement </a:t>
            </a:r>
            <a:r>
              <a:rPr lang="en-US" dirty="0" smtClean="0"/>
              <a:t>principles guide the procurement </a:t>
            </a:r>
            <a:r>
              <a:rPr lang="en-US" b="1" dirty="0" smtClean="0"/>
              <a:t>process and ensure that taxpayer money is only used to procure the best products or services at the lowest possible prices.</a:t>
            </a:r>
          </a:p>
          <a:p>
            <a:pPr marL="0" marR="0" indent="0" algn="l" defTabSz="864908"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most important principle of a sound procurement is competition. </a:t>
            </a:r>
            <a:r>
              <a:rPr lang="en-US" b="1" dirty="0" smtClean="0"/>
              <a:t>Competition</a:t>
            </a:r>
            <a:r>
              <a:rPr lang="en-US" dirty="0" smtClean="0"/>
              <a:t> helps ensure that taxpayer dollars are used efficiently and effectively.</a:t>
            </a:r>
          </a:p>
          <a:p>
            <a:endParaRPr lang="en-US" dirty="0" smtClean="0"/>
          </a:p>
          <a:p>
            <a:r>
              <a:rPr lang="en-US" dirty="0" smtClean="0"/>
              <a:t>The regulations use the term “full and open competition,” which essentially means that all potential suppliers be on a level playing field. For more information, see 2 CFR 200.319.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The </a:t>
            </a:r>
            <a:r>
              <a:rPr lang="en-US" b="1" dirty="0" smtClean="0"/>
              <a:t>Buy American Provision </a:t>
            </a:r>
            <a:r>
              <a:rPr lang="en-US" b="0" dirty="0" smtClean="0"/>
              <a:t>requires schools to purchase domestically grown and processed foods “to the maximum extent practicable.” For processed products, 51% of ingredients must be domestically grown and the product must be processed in the U.S. </a:t>
            </a:r>
            <a:r>
              <a:rPr lang="en-US" dirty="0" smtClean="0"/>
              <a:t>Reference: </a:t>
            </a:r>
            <a:r>
              <a:rPr lang="en-US" dirty="0" smtClean="0">
                <a:latin typeface="Arial" panose="020B0604020202020204" pitchFamily="34" charset="0"/>
                <a:cs typeface="Arial" panose="020B0604020202020204" pitchFamily="34" charset="0"/>
              </a:rPr>
              <a:t>§7 CFR 210.21(d), </a:t>
            </a:r>
            <a:r>
              <a:rPr lang="en-US" dirty="0" smtClean="0"/>
              <a:t>Memo SP 38-2017</a:t>
            </a:r>
          </a:p>
          <a:p>
            <a:endParaRPr lang="en-US" dirty="0" smtClean="0"/>
          </a:p>
          <a:p>
            <a:pPr marL="0" marR="0" indent="0" algn="l" defTabSz="864908" rtl="0" eaLnBrk="1" fontAlgn="auto" latinLnBrk="0" hangingPunct="1">
              <a:lnSpc>
                <a:spcPct val="100000"/>
              </a:lnSpc>
              <a:spcBef>
                <a:spcPts val="0"/>
              </a:spcBef>
              <a:spcAft>
                <a:spcPts val="0"/>
              </a:spcAft>
              <a:buClrTx/>
              <a:buSzTx/>
              <a:buFontTx/>
              <a:buNone/>
              <a:tabLst/>
              <a:defRPr/>
            </a:pPr>
            <a:r>
              <a:rPr lang="en-US" b="0" dirty="0" smtClean="0"/>
              <a:t>School</a:t>
            </a:r>
            <a:r>
              <a:rPr lang="en-US" b="0" baseline="0" dirty="0" smtClean="0"/>
              <a:t> Food Authorities also follow basic steps in sourcing foods: </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Plan your procurement</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Draft specifications/solicitation </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Notify sources of the solicitation</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Document the responses. </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Award/Document a purchase/contract</a:t>
            </a:r>
          </a:p>
          <a:p>
            <a:pPr marL="171450" marR="0" indent="-171450" algn="l" defTabSz="8649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Manage the purchase/contract</a:t>
            </a:r>
          </a:p>
          <a:p>
            <a:pPr marL="0" marR="0" indent="0" algn="l" defTabSz="864908" rtl="0" eaLnBrk="1" fontAlgn="auto" latinLnBrk="0" hangingPunct="1">
              <a:lnSpc>
                <a:spcPct val="100000"/>
              </a:lnSpc>
              <a:spcBef>
                <a:spcPts val="0"/>
              </a:spcBef>
              <a:spcAft>
                <a:spcPts val="0"/>
              </a:spcAft>
              <a:buClrTx/>
              <a:buSzTx/>
              <a:buFontTx/>
              <a:buNone/>
              <a:tabLst/>
              <a:defRPr/>
            </a:pPr>
            <a:endParaRPr lang="en-US" b="0" dirty="0" smtClean="0"/>
          </a:p>
          <a:p>
            <a:endParaRPr lang="en-US" b="0" dirty="0"/>
          </a:p>
        </p:txBody>
      </p:sp>
      <p:sp>
        <p:nvSpPr>
          <p:cNvPr id="4" name="Slide Number Placeholder 3"/>
          <p:cNvSpPr>
            <a:spLocks noGrp="1"/>
          </p:cNvSpPr>
          <p:nvPr>
            <p:ph type="sldNum" sz="quarter" idx="10"/>
          </p:nvPr>
        </p:nvSpPr>
        <p:spPr/>
        <p:txBody>
          <a:bodyPr/>
          <a:lstStyle/>
          <a:p>
            <a:fld id="{D69FD66C-D722-4EE9-9B2B-109E2A8A24CD}" type="slidenum">
              <a:rPr lang="en-US" smtClean="0"/>
              <a:t>10</a:t>
            </a:fld>
            <a:endParaRPr lang="en-US"/>
          </a:p>
        </p:txBody>
      </p:sp>
    </p:spTree>
    <p:extLst>
      <p:ext uri="{BB962C8B-B14F-4D97-AF65-F5344CB8AC3E}">
        <p14:creationId xmlns:p14="http://schemas.microsoft.com/office/powerpoint/2010/main" val="94505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1774">
              <a:buFontTx/>
              <a:buChar char="-"/>
              <a:defRPr/>
            </a:pPr>
            <a:r>
              <a:rPr lang="en-US" baseline="0" dirty="0" smtClean="0"/>
              <a:t>While there are many ways to procure local, today, I’m going to focus on direct procurement. </a:t>
            </a:r>
          </a:p>
          <a:p>
            <a:pPr marL="171450" indent="-171450" defTabSz="931774">
              <a:buFontTx/>
              <a:buChar char="-"/>
              <a:defRPr/>
            </a:pPr>
            <a:r>
              <a:rPr lang="en-US" baseline="0" dirty="0" smtClean="0"/>
              <a:t>Since I’m addressing primarily gardeners, I want to talk about how you can partner with school food services to incorporate school garden/farm product into the cafeteria.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DEDC3BB-1757-4454-9AAA-2C36147139AB}" type="slidenum">
              <a:rPr lang="en-US" smtClean="0"/>
              <a:t>11</a:t>
            </a:fld>
            <a:endParaRPr lang="en-US"/>
          </a:p>
        </p:txBody>
      </p:sp>
    </p:spTree>
    <p:extLst>
      <p:ext uri="{BB962C8B-B14F-4D97-AF65-F5344CB8AC3E}">
        <p14:creationId xmlns:p14="http://schemas.microsoft.com/office/powerpoint/2010/main" val="408220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There are </a:t>
            </a:r>
            <a:r>
              <a:rPr lang="en-US" b="1" dirty="0" smtClean="0"/>
              <a:t>no</a:t>
            </a:r>
            <a:r>
              <a:rPr lang="en-US" dirty="0" smtClean="0"/>
              <a:t> federal requirements around the food safety practices of school nutrition program vendors (other than that vendors must follow all applicable laws surrounding their businesses).</a:t>
            </a:r>
          </a:p>
          <a:p>
            <a:pPr defTabSz="948507">
              <a:defRPr/>
            </a:pPr>
            <a:endParaRPr lang="en-US" dirty="0" smtClean="0"/>
          </a:p>
          <a:p>
            <a:pPr defTabSz="948507">
              <a:defRPr/>
            </a:pPr>
            <a:r>
              <a:rPr lang="en-US" dirty="0" smtClean="0"/>
              <a:t>There are </a:t>
            </a:r>
            <a:r>
              <a:rPr lang="en-US" b="1" dirty="0" smtClean="0"/>
              <a:t>no </a:t>
            </a:r>
            <a:r>
              <a:rPr lang="en-US" dirty="0" smtClean="0"/>
              <a:t>federal regulations, neither procurement nor food safety ones, that prohibit schools from using garden produce in the school meal programs. Districts are encouraged to connect with their local health departments to ensure the garden meets any local food safety regulations.</a:t>
            </a:r>
          </a:p>
          <a:p>
            <a:pPr defTabSz="948507">
              <a:defRPr/>
            </a:pPr>
            <a:endParaRPr lang="en-US" dirty="0" smtClean="0"/>
          </a:p>
          <a:p>
            <a:pPr defTabSz="948507">
              <a:defRPr/>
            </a:pPr>
            <a:r>
              <a:rPr lang="en-US" b="1" dirty="0" smtClean="0"/>
              <a:t>Schools may choose their own food safety protocols and rules, and establish their own vendor requirements, in accordance with state and local regulations. This means that school gardens and farms may be approved sources for school meal programs, and we encourage them as such!</a:t>
            </a:r>
          </a:p>
          <a:p>
            <a:pPr defTabSz="948507">
              <a:defRPr/>
            </a:pPr>
            <a:endParaRPr lang="en-US" dirty="0" smtClean="0"/>
          </a:p>
          <a:p>
            <a:pPr defTabSz="94850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12</a:t>
            </a:fld>
            <a:endParaRPr lang="en-US"/>
          </a:p>
        </p:txBody>
      </p:sp>
    </p:spTree>
    <p:extLst>
      <p:ext uri="{BB962C8B-B14F-4D97-AF65-F5344CB8AC3E}">
        <p14:creationId xmlns:p14="http://schemas.microsoft.com/office/powerpoint/2010/main" val="194337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USDA has published two policy memos specifically addressing questions around</a:t>
            </a:r>
            <a:r>
              <a:rPr lang="en-US" baseline="0" dirty="0" smtClean="0"/>
              <a:t> the use of school garden grown and local foods in the school meal program AND </a:t>
            </a:r>
            <a:r>
              <a:rPr lang="en-US" dirty="0" smtClean="0"/>
              <a:t>how school meal operators</a:t>
            </a:r>
            <a:r>
              <a:rPr lang="en-US" baseline="0" dirty="0" smtClean="0"/>
              <a:t> can use program funds to </a:t>
            </a:r>
            <a:r>
              <a:rPr lang="en-US" dirty="0" smtClean="0"/>
              <a:t>support farm to school and school garden as long as it benefits the school meal program. </a:t>
            </a:r>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13</a:t>
            </a:fld>
            <a:endParaRPr lang="en-US"/>
          </a:p>
        </p:txBody>
      </p:sp>
    </p:spTree>
    <p:extLst>
      <p:ext uri="{BB962C8B-B14F-4D97-AF65-F5344CB8AC3E}">
        <p14:creationId xmlns:p14="http://schemas.microsoft.com/office/powerpoint/2010/main" val="361245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main ways that schools can account for using</a:t>
            </a:r>
            <a:r>
              <a:rPr lang="en-US" baseline="0" dirty="0" smtClean="0"/>
              <a:t> garden produce in their cafeteria. </a:t>
            </a:r>
          </a:p>
          <a:p>
            <a:endParaRPr lang="en-US" baseline="0" dirty="0" smtClean="0"/>
          </a:p>
          <a:p>
            <a:r>
              <a:rPr lang="en-US" baseline="0" dirty="0" smtClean="0"/>
              <a:t>While school gardens do not usually produce enough food to make up a significant portion of a school meal, on-site products such as fruit, vegetables, eggs and others can supplement salad bars, be served as snacks or offered during a taste testing.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a:t>
            </a:r>
            <a:r>
              <a:rPr lang="en-US" dirty="0" smtClean="0"/>
              <a:t>produce from the garden may be donated to the school meal program.</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Second, the food service program can procure and pay for school garden produce, just like they would any other produce.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want to stress that you</a:t>
            </a:r>
            <a:r>
              <a:rPr lang="en-US" dirty="0" smtClean="0"/>
              <a:t> may use funds from their Nonprofit Food Service Account to purchase school garden supplies such as seeds, tools, irrigation equipment and other such items as long as the garden is being used to provide food in the classroom or school nutrition program.</a:t>
            </a:r>
            <a:r>
              <a:rPr lang="en-US" baseline="0" dirty="0" smtClean="0"/>
              <a:t> </a:t>
            </a:r>
            <a:r>
              <a:rPr lang="en-US" dirty="0" smtClean="0"/>
              <a:t>Schools may NOT use funds from the Fresh Fruits and Vegetables Program (FFVP) for the purchase of any School Garden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a school sells produce grown on their school garden, such as through a student-run farmers’ market, revenue from all sales must accrue back to the nonprofit school food service account.</a:t>
            </a:r>
          </a:p>
          <a:p>
            <a:endParaRPr lang="en-US" dirty="0" smtClean="0"/>
          </a:p>
          <a:p>
            <a:r>
              <a:rPr lang="en-US" dirty="0" smtClean="0"/>
              <a:t>Third,</a:t>
            </a:r>
            <a:r>
              <a:rPr lang="en-US" baseline="0" dirty="0" smtClean="0"/>
              <a:t> funds may be transferred from the food service department to the department that grew the garden produce (let’s say, FFA or the science department)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9E5498-7533-4A3B-A73A-730C27879A40}" type="slidenum">
              <a:rPr lang="en-US" smtClean="0"/>
              <a:t>14</a:t>
            </a:fld>
            <a:endParaRPr lang="en-US"/>
          </a:p>
        </p:txBody>
      </p:sp>
    </p:spTree>
    <p:extLst>
      <p:ext uri="{BB962C8B-B14F-4D97-AF65-F5344CB8AC3E}">
        <p14:creationId xmlns:p14="http://schemas.microsoft.com/office/powerpoint/2010/main" val="4217104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This is often the first</a:t>
            </a:r>
            <a:r>
              <a:rPr lang="en-US" baseline="0" dirty="0" smtClean="0">
                <a:solidFill>
                  <a:schemeClr val="tx1"/>
                </a:solidFill>
              </a:rPr>
              <a:t> phase in school garden to cafeteria.</a:t>
            </a:r>
          </a:p>
          <a:p>
            <a:endParaRPr lang="en-US" dirty="0" smtClean="0">
              <a:solidFill>
                <a:schemeClr val="tx1"/>
              </a:solidFill>
            </a:endParaRPr>
          </a:p>
          <a:p>
            <a:r>
              <a:rPr lang="en-US" dirty="0" smtClean="0">
                <a:solidFill>
                  <a:schemeClr val="tx1"/>
                </a:solidFill>
              </a:rPr>
              <a:t>Schools may receive donated foods from a variety of places.</a:t>
            </a:r>
            <a:r>
              <a:rPr lang="en-US" b="1" dirty="0" smtClean="0">
                <a:solidFill>
                  <a:schemeClr val="tx1"/>
                </a:solidFill>
              </a:rPr>
              <a:t> </a:t>
            </a:r>
          </a:p>
          <a:p>
            <a:endParaRPr lang="en-US" dirty="0" smtClean="0">
              <a:solidFill>
                <a:schemeClr val="tx1"/>
              </a:solidFill>
            </a:endParaRPr>
          </a:p>
          <a:p>
            <a:r>
              <a:rPr lang="en-US" dirty="0" smtClean="0">
                <a:solidFill>
                  <a:schemeClr val="tx1"/>
                </a:solidFill>
              </a:rPr>
              <a:t>Suppliers may donate extra produce at the end of a harvest, or the SFA may partner with a company that donates food on a specific day. </a:t>
            </a:r>
            <a:r>
              <a:rPr lang="en-US" b="1" dirty="0" smtClean="0">
                <a:solidFill>
                  <a:schemeClr val="tx1"/>
                </a:solidFill>
              </a:rPr>
              <a:t>Donated foods must conform to the same food safety standards as purchased products</a:t>
            </a:r>
            <a:r>
              <a:rPr lang="en-US" dirty="0" smtClean="0">
                <a:solidFill>
                  <a:schemeClr val="tx1"/>
                </a:solidFill>
              </a:rPr>
              <a:t>. Remember to inquire about the freshness, shelf life and refrigeration before accepting the product. The SFA should also be sure to record the amount of donated food in your accounts to ensure transparency and avoid any possible accusations of impropriety.</a:t>
            </a:r>
          </a:p>
          <a:p>
            <a:endParaRPr lang="en-US" dirty="0" smtClean="0">
              <a:solidFill>
                <a:schemeClr val="tx1"/>
              </a:solidFill>
            </a:endParaRPr>
          </a:p>
          <a:p>
            <a:r>
              <a:rPr lang="en-US" dirty="0" smtClean="0">
                <a:solidFill>
                  <a:schemeClr val="tx1"/>
                </a:solidFill>
              </a:rPr>
              <a:t>[The same principles apply to gleaned products. Some producers collect leftover crops after the fields have been harvested; this process is referred to as gleaning. Schools can use acceptable gleaned products at their discretion. It is recommended that schools review and document food safety practices, such as Good Agricultural Practices of producers, before accepting gleaned products. ]</a:t>
            </a:r>
          </a:p>
          <a:p>
            <a:endParaRPr lang="en-US" dirty="0" smtClean="0"/>
          </a:p>
        </p:txBody>
      </p:sp>
      <p:sp>
        <p:nvSpPr>
          <p:cNvPr id="4" name="Slide Number Placeholder 3"/>
          <p:cNvSpPr>
            <a:spLocks noGrp="1"/>
          </p:cNvSpPr>
          <p:nvPr>
            <p:ph type="sldNum" sz="quarter" idx="10"/>
          </p:nvPr>
        </p:nvSpPr>
        <p:spPr/>
        <p:txBody>
          <a:bodyPr/>
          <a:lstStyle/>
          <a:p>
            <a:fld id="{765D77C2-B894-44D0-BA47-2251F78965E4}" type="slidenum">
              <a:rPr lang="en-US" smtClean="0"/>
              <a:t>15</a:t>
            </a:fld>
            <a:endParaRPr lang="en-US"/>
          </a:p>
        </p:txBody>
      </p:sp>
    </p:spTree>
    <p:extLst>
      <p:ext uri="{BB962C8B-B14F-4D97-AF65-F5344CB8AC3E}">
        <p14:creationId xmlns:p14="http://schemas.microsoft.com/office/powerpoint/2010/main" val="662490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latin typeface="+mn-lt"/>
              </a:rPr>
              <a:t>Healthy Communities Coalition received a $100K USDA</a:t>
            </a:r>
            <a:r>
              <a:rPr lang="en-US" sz="1100" baseline="0" dirty="0" smtClean="0">
                <a:latin typeface="+mn-lt"/>
              </a:rPr>
              <a:t> Farm to School Grant to partner with Lyon County School District </a:t>
            </a:r>
            <a:r>
              <a:rPr lang="en-US" sz="1100" dirty="0" smtClean="0">
                <a:latin typeface="+mn-lt"/>
              </a:rPr>
              <a:t>to increase access to locally grown and minimally processed foods for the children and teens of Lyon County. The goal was to work with local producers, cooperatives, and gardeners to increase the availability of local food in the school lunch program, increase school garden production, and encourage the utilization of school garden produce in student snacks</a:t>
            </a:r>
          </a:p>
          <a:p>
            <a:pPr marL="171450" indent="-171450">
              <a:buFont typeface="Arial" panose="020B0604020202020204" pitchFamily="34" charset="0"/>
              <a:buChar char="•"/>
            </a:pPr>
            <a:endParaRPr lang="en-US" sz="1100" dirty="0" smtClean="0">
              <a:latin typeface="+mn-lt"/>
            </a:endParaRPr>
          </a:p>
          <a:p>
            <a:pPr marL="171450" indent="-171450">
              <a:buFont typeface="Arial" panose="020B0604020202020204" pitchFamily="34" charset="0"/>
              <a:buChar char="•"/>
            </a:pPr>
            <a:r>
              <a:rPr lang="en-US" sz="1100" dirty="0" smtClean="0">
                <a:latin typeface="+mn-lt"/>
              </a:rPr>
              <a:t>Today, there</a:t>
            </a:r>
            <a:r>
              <a:rPr lang="en-US" sz="1100" baseline="0" dirty="0" smtClean="0">
                <a:latin typeface="+mn-lt"/>
              </a:rPr>
              <a:t> are 8 schools gardens and hoop houses in the district. Salad bars are now located throughout the district. Foods from the gardens are used within the salad bars.</a:t>
            </a:r>
          </a:p>
          <a:p>
            <a:pPr marL="171450" indent="-171450">
              <a:buFont typeface="Arial" panose="020B0604020202020204" pitchFamily="34" charset="0"/>
              <a:buChar char="•"/>
            </a:pPr>
            <a:endParaRPr lang="en-US" sz="1100" baseline="0" dirty="0" smtClean="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latin typeface="+mn-lt"/>
              </a:rPr>
              <a:t>Food Service attended Edible SY training with gardeners and have gone on garden walks with garden coordinators. The more food service engagement with the garden the stronger the program. </a:t>
            </a:r>
          </a:p>
          <a:p>
            <a:pPr marL="0" indent="0">
              <a:buFont typeface="Arial" panose="020B0604020202020204" pitchFamily="34" charset="0"/>
              <a:buNone/>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latin typeface="+mn-lt"/>
              </a:rPr>
              <a:t>At Silver Stage Middle School, garden to café is complimented by the site’s new family style dining program with handmade table cloths, flower centerpieces, and teachers sitting with students and initiating conversations at each table (enhancing social/emotional learning).</a:t>
            </a:r>
          </a:p>
          <a:p>
            <a:endParaRPr lang="en-US" sz="1100" dirty="0" smtClean="0"/>
          </a:p>
        </p:txBody>
      </p:sp>
      <p:sp>
        <p:nvSpPr>
          <p:cNvPr id="4" name="Slide Number Placeholder 3"/>
          <p:cNvSpPr>
            <a:spLocks noGrp="1"/>
          </p:cNvSpPr>
          <p:nvPr>
            <p:ph type="sldNum" sz="quarter" idx="10"/>
          </p:nvPr>
        </p:nvSpPr>
        <p:spPr/>
        <p:txBody>
          <a:bodyPr/>
          <a:lstStyle/>
          <a:p>
            <a:fld id="{765D77C2-B894-44D0-BA47-2251F78965E4}" type="slidenum">
              <a:rPr lang="en-US" smtClean="0"/>
              <a:t>16</a:t>
            </a:fld>
            <a:endParaRPr lang="en-US"/>
          </a:p>
        </p:txBody>
      </p:sp>
    </p:spTree>
    <p:extLst>
      <p:ext uri="{BB962C8B-B14F-4D97-AF65-F5344CB8AC3E}">
        <p14:creationId xmlns:p14="http://schemas.microsoft.com/office/powerpoint/2010/main" val="14635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smtClean="0"/>
              <a:t>Why Garden to Café?</a:t>
            </a:r>
          </a:p>
          <a:p>
            <a:pPr marL="628650" lvl="1" indent="-171450">
              <a:buFont typeface="Arial" panose="020B0604020202020204" pitchFamily="34" charset="0"/>
              <a:buChar char="•"/>
            </a:pPr>
            <a:r>
              <a:rPr lang="en-US" sz="1000" dirty="0" smtClean="0"/>
              <a:t>School garden sustainability is a major challenge; </a:t>
            </a:r>
          </a:p>
          <a:p>
            <a:pPr marL="628650" lvl="1" indent="-171450">
              <a:buFont typeface="Arial" panose="020B0604020202020204" pitchFamily="34" charset="0"/>
              <a:buChar char="•"/>
            </a:pPr>
            <a:r>
              <a:rPr lang="en-US" sz="1000" dirty="0" smtClean="0"/>
              <a:t>Students who grow their own fruits and vegetables consume more produce </a:t>
            </a:r>
          </a:p>
          <a:p>
            <a:pPr marL="628650" lvl="1" indent="-171450">
              <a:buFont typeface="Arial" panose="020B0604020202020204" pitchFamily="34" charset="0"/>
              <a:buChar char="•"/>
            </a:pPr>
            <a:r>
              <a:rPr lang="en-US" sz="1000" dirty="0" smtClean="0"/>
              <a:t>Garden to Café increases school meal participation because students are more excited to take from the school salad bar (also consumption of what they take increases so there is less plate waste)</a:t>
            </a:r>
          </a:p>
          <a:p>
            <a:pPr marL="457200" lvl="1" indent="0">
              <a:buFont typeface="Arial" panose="020B0604020202020204" pitchFamily="34" charset="0"/>
              <a:buNone/>
            </a:pPr>
            <a:endParaRPr lang="en-US" sz="1000" dirty="0" smtClean="0"/>
          </a:p>
          <a:p>
            <a:pPr marL="171450" indent="-171450">
              <a:buFont typeface="Arial" panose="020B0604020202020204" pitchFamily="34" charset="0"/>
              <a:buChar char="•"/>
            </a:pPr>
            <a:r>
              <a:rPr lang="en-US" sz="1000" dirty="0" smtClean="0"/>
              <a:t>Partnerships: Protocol</a:t>
            </a:r>
            <a:r>
              <a:rPr lang="en-US" sz="1000" baseline="0" dirty="0" smtClean="0"/>
              <a:t> developed in conjunction with County Department of Environmental Health, Coalition of NGOs and Garden Organization advisors</a:t>
            </a:r>
          </a:p>
          <a:p>
            <a:pPr marL="0" indent="0">
              <a:buFont typeface="Arial" panose="020B0604020202020204" pitchFamily="34" charset="0"/>
              <a:buNone/>
            </a:pPr>
            <a:endParaRPr lang="en-US" sz="1000" dirty="0" smtClean="0"/>
          </a:p>
          <a:p>
            <a:pPr marL="171450" indent="-171450">
              <a:buFont typeface="Arial" panose="020B0604020202020204" pitchFamily="34" charset="0"/>
              <a:buChar char="•"/>
            </a:pPr>
            <a:r>
              <a:rPr lang="en-US" sz="1000" dirty="0" smtClean="0"/>
              <a:t>Process:</a:t>
            </a:r>
          </a:p>
          <a:p>
            <a:pPr marL="628650" lvl="1" indent="-171450">
              <a:buFont typeface="Arial" panose="020B0604020202020204" pitchFamily="34" charset="0"/>
              <a:buChar char="•"/>
            </a:pPr>
            <a:r>
              <a:rPr lang="en-US" sz="1000" dirty="0" smtClean="0"/>
              <a:t>Program open to active</a:t>
            </a:r>
            <a:r>
              <a:rPr lang="en-US" sz="1000" baseline="0" dirty="0" smtClean="0"/>
              <a:t> gardens with a volunteer or paid coordinator. This is a partnership between food services and the school garden.</a:t>
            </a:r>
          </a:p>
          <a:p>
            <a:pPr marL="628650" lvl="1" indent="-171450">
              <a:buFont typeface="Arial" panose="020B0604020202020204" pitchFamily="34" charset="0"/>
              <a:buChar char="•"/>
            </a:pPr>
            <a:r>
              <a:rPr lang="en-US" sz="1000" baseline="0" dirty="0" smtClean="0"/>
              <a:t>School gardener coordinators attend a Garden to Café training held 2-3 times a year. Learns about Garden to Café protocol, best practices, and resources. </a:t>
            </a:r>
          </a:p>
          <a:p>
            <a:pPr marL="628650" lvl="1" indent="-171450">
              <a:buFont typeface="Arial" panose="020B0604020202020204" pitchFamily="34" charset="0"/>
              <a:buChar char="•"/>
            </a:pPr>
            <a:r>
              <a:rPr lang="en-US" sz="1000" baseline="0" dirty="0" smtClean="0"/>
              <a:t>School garden coordinator schedules a site visit with food service staff to walk through the culinary agreement which includes many food safety measures. </a:t>
            </a:r>
            <a:r>
              <a:rPr lang="en-US" sz="1000" baseline="0" dirty="0" err="1" smtClean="0"/>
              <a:t>Exmp</a:t>
            </a:r>
            <a:r>
              <a:rPr lang="en-US" sz="1000" baseline="0" dirty="0" smtClean="0"/>
              <a:t>.: no animals allowed in the garden, compost must be fully composted, no sick kids in the garden, no pesticides or herbicides may be used in the garden, ensure separate clean tools are used for harvesting product and delivering it to the cafeteria. They also have to have to provide a garden site map and a list of expected product. </a:t>
            </a:r>
          </a:p>
          <a:p>
            <a:pPr marL="457200" lvl="1" indent="0">
              <a:buFont typeface="Arial" panose="020B0604020202020204" pitchFamily="34" charset="0"/>
              <a:buNone/>
            </a:pPr>
            <a:endParaRPr lang="en-US" sz="1000" baseline="0" dirty="0" smtClean="0"/>
          </a:p>
          <a:p>
            <a:pPr marL="171450" lvl="0" indent="-171450">
              <a:buFont typeface="Arial" panose="020B0604020202020204" pitchFamily="34" charset="0"/>
              <a:buChar char="•"/>
            </a:pPr>
            <a:r>
              <a:rPr lang="en-US" sz="1000" dirty="0" smtClean="0"/>
              <a:t>When approved the</a:t>
            </a:r>
            <a:r>
              <a:rPr lang="en-US" sz="1000" baseline="0" dirty="0" smtClean="0"/>
              <a:t> food service, introduces them to their respective site manager. Collaboratively, they develop a schedule for when the garden will deliver them product or set-up a system that works for both the garden and food service team. </a:t>
            </a:r>
          </a:p>
          <a:p>
            <a:pPr marL="0" lvl="0" indent="0">
              <a:buFont typeface="Arial" panose="020B0604020202020204" pitchFamily="34" charset="0"/>
              <a:buNone/>
            </a:pPr>
            <a:endParaRPr lang="en-US" sz="1000" baseline="0" dirty="0" smtClean="0"/>
          </a:p>
          <a:p>
            <a:pPr marL="171450" lvl="0" indent="-171450">
              <a:buFont typeface="Arial" panose="020B0604020202020204" pitchFamily="34" charset="0"/>
              <a:buChar char="•"/>
            </a:pPr>
            <a:r>
              <a:rPr lang="en-US" sz="1000" baseline="0" dirty="0" smtClean="0"/>
              <a:t>On harvest days, the students harvest garden product with clean, garden equipment kept separate from other tools. They also put it into food grade containers. They deliver it to the food service staff with a harvest receipt. They keep a copy for themselves and the school food service keep a copy on hand.</a:t>
            </a:r>
          </a:p>
          <a:p>
            <a:pPr marL="171450" lvl="0" indent="-171450">
              <a:buFont typeface="Arial" panose="020B0604020202020204" pitchFamily="34" charset="0"/>
              <a:buChar char="•"/>
            </a:pPr>
            <a:endParaRPr lang="en-US" sz="1000" baseline="0" dirty="0" smtClean="0"/>
          </a:p>
          <a:p>
            <a:pPr marL="171450" lvl="0" indent="-171450">
              <a:buFont typeface="Arial" panose="020B0604020202020204" pitchFamily="34" charset="0"/>
              <a:buChar char="•"/>
            </a:pPr>
            <a:r>
              <a:rPr lang="en-US" sz="1000" baseline="0" dirty="0" smtClean="0"/>
              <a:t>Food service then cleans and refrigerate product. It is served the </a:t>
            </a:r>
            <a:r>
              <a:rPr lang="en-US" dirty="0" smtClean="0"/>
              <a:t>Garden</a:t>
            </a:r>
            <a:r>
              <a:rPr lang="en-US" baseline="0" dirty="0" smtClean="0"/>
              <a:t> Grown product goes in a flex slot or slot of same product that is regularly scheduled on the salad bar. </a:t>
            </a:r>
          </a:p>
          <a:p>
            <a:pPr marL="171450" lvl="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Today, SDUSD</a:t>
            </a:r>
            <a:r>
              <a:rPr lang="en-US" baseline="0" dirty="0" smtClean="0"/>
              <a:t> has ~20 schools certified within the district. At the sites that have a G2C Program the cafeterias have reported more students eating from their salad bars on the days that G2C produce is served.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Note – produce from the garden can also be cooked in order to create a “kill step” that will reduce the risk of contamination even further.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17</a:t>
            </a:fld>
            <a:endParaRPr lang="en-US"/>
          </a:p>
        </p:txBody>
      </p:sp>
    </p:spTree>
    <p:extLst>
      <p:ext uri="{BB962C8B-B14F-4D97-AF65-F5344CB8AC3E}">
        <p14:creationId xmlns:p14="http://schemas.microsoft.com/office/powerpoint/2010/main" val="3762511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kern="1200" dirty="0" smtClean="0">
                <a:solidFill>
                  <a:schemeClr val="tx1"/>
                </a:solidFill>
                <a:effectLst/>
                <a:latin typeface="+mn-lt"/>
                <a:ea typeface="+mn-ea"/>
                <a:cs typeface="+mn-cs"/>
              </a:rPr>
              <a:t>These notes are borrowed</a:t>
            </a:r>
            <a:r>
              <a:rPr lang="en-US" sz="1200" b="0" kern="1200" baseline="0" dirty="0" smtClean="0">
                <a:solidFill>
                  <a:schemeClr val="tx1"/>
                </a:solidFill>
                <a:effectLst/>
                <a:latin typeface="+mn-lt"/>
                <a:ea typeface="+mn-ea"/>
                <a:cs typeface="+mn-cs"/>
              </a:rPr>
              <a:t> without edits from Ft. Bragg USD’s web site:</a:t>
            </a:r>
          </a:p>
          <a:p>
            <a:pPr rtl="0"/>
            <a:endParaRPr lang="en-US" sz="1200" b="1" kern="1200" dirty="0" smtClean="0">
              <a:solidFill>
                <a:schemeClr val="tx1"/>
              </a:solidFill>
              <a:effectLst/>
              <a:latin typeface="+mn-lt"/>
              <a:ea typeface="+mn-ea"/>
              <a:cs typeface="+mn-cs"/>
            </a:endParaRPr>
          </a:p>
          <a:p>
            <a:pPr lvl="1" rtl="0"/>
            <a:r>
              <a:rPr lang="en-US" sz="1200" b="1" kern="1200" dirty="0" smtClean="0">
                <a:solidFill>
                  <a:schemeClr val="tx1"/>
                </a:solidFill>
                <a:effectLst/>
                <a:latin typeface="+mn-lt"/>
                <a:ea typeface="+mn-ea"/>
                <a:cs typeface="+mn-cs"/>
              </a:rPr>
              <a:t>Redwood Elementary Rainbow Farm </a:t>
            </a:r>
            <a:endParaRPr lang="en-US" sz="1200" kern="1200" dirty="0" smtClean="0">
              <a:solidFill>
                <a:schemeClr val="tx1"/>
              </a:solidFill>
              <a:effectLst/>
              <a:latin typeface="+mn-lt"/>
              <a:ea typeface="+mn-ea"/>
              <a:cs typeface="+mn-cs"/>
            </a:endParaRPr>
          </a:p>
          <a:p>
            <a:pPr lvl="1" rtl="0"/>
            <a:r>
              <a:rPr lang="en-US" sz="1200" kern="1200" dirty="0" smtClean="0">
                <a:solidFill>
                  <a:schemeClr val="tx1"/>
                </a:solidFill>
                <a:effectLst/>
                <a:latin typeface="+mn-lt"/>
                <a:ea typeface="+mn-ea"/>
                <a:cs typeface="+mn-cs"/>
              </a:rPr>
              <a:t>A school garden science and nutrition learning center serving about 500 students ranging from ages 4 – 7 years old: preschool, kindergarten, first, and second graders. Rainbow Farm provides most Redwood Elementary students with their first school gardening experiences. </a:t>
            </a:r>
          </a:p>
          <a:p>
            <a:pPr marL="457200" lvl="1" indent="0">
              <a:buFontTx/>
              <a:buNone/>
            </a:pPr>
            <a:endParaRPr lang="en-US" dirty="0" smtClean="0"/>
          </a:p>
          <a:p>
            <a:pPr lvl="1" rtl="0"/>
            <a:r>
              <a:rPr lang="en-US" sz="1200" b="1" kern="1200" dirty="0" smtClean="0">
                <a:solidFill>
                  <a:schemeClr val="tx1"/>
                </a:solidFill>
                <a:effectLst/>
                <a:latin typeface="+mn-lt"/>
                <a:ea typeface="+mn-ea"/>
                <a:cs typeface="+mn-cs"/>
              </a:rPr>
              <a:t>Grow the Good Garden at Fort Bragg Middle School </a:t>
            </a:r>
            <a:endParaRPr lang="en-US" sz="1200" kern="1200" dirty="0" smtClean="0">
              <a:solidFill>
                <a:schemeClr val="tx1"/>
              </a:solidFill>
              <a:effectLst/>
              <a:latin typeface="+mn-lt"/>
              <a:ea typeface="+mn-ea"/>
              <a:cs typeface="+mn-cs"/>
            </a:endParaRPr>
          </a:p>
          <a:p>
            <a:pPr lvl="1" rtl="0"/>
            <a:r>
              <a:rPr lang="en-US" sz="1200" kern="1200" dirty="0" smtClean="0">
                <a:solidFill>
                  <a:schemeClr val="tx1"/>
                </a:solidFill>
                <a:effectLst/>
                <a:latin typeface="+mn-lt"/>
                <a:ea typeface="+mn-ea"/>
                <a:cs typeface="+mn-cs"/>
              </a:rPr>
              <a:t>The newest addition to Fort Bragg Schools Gardens. An outdoor classroom designed to educate middle school students to make informed choices about eating healthful, local, seasonal foods, and have pride in knowing that they are a part of a food producing community. Produce from the Grow the Good Garden is served in the Middle School cafeteria</a:t>
            </a:r>
          </a:p>
          <a:p>
            <a:pPr marL="457200" lvl="1" indent="0">
              <a:buFontTx/>
              <a:buNone/>
            </a:pPr>
            <a:endParaRPr lang="en-US" dirty="0" smtClean="0"/>
          </a:p>
          <a:p>
            <a:pPr lvl="1" rtl="0"/>
            <a:r>
              <a:rPr lang="en-US" sz="1200" b="1" kern="1200" dirty="0" smtClean="0">
                <a:solidFill>
                  <a:schemeClr val="tx1"/>
                </a:solidFill>
                <a:effectLst/>
                <a:latin typeface="+mn-lt"/>
                <a:ea typeface="+mn-ea"/>
                <a:cs typeface="+mn-cs"/>
              </a:rPr>
              <a:t>The Learning Garden at Fort Bragg High School (a project of </a:t>
            </a:r>
            <a:r>
              <a:rPr lang="en-US" sz="1200" b="1" kern="1200" dirty="0" err="1" smtClean="0">
                <a:solidFill>
                  <a:schemeClr val="tx1"/>
                </a:solidFill>
                <a:effectLst/>
                <a:latin typeface="+mn-lt"/>
                <a:ea typeface="+mn-ea"/>
                <a:cs typeface="+mn-cs"/>
              </a:rPr>
              <a:t>Noyo</a:t>
            </a:r>
            <a:r>
              <a:rPr lang="en-US" sz="1200" b="1" kern="1200" dirty="0" smtClean="0">
                <a:solidFill>
                  <a:schemeClr val="tx1"/>
                </a:solidFill>
                <a:effectLst/>
                <a:latin typeface="+mn-lt"/>
                <a:ea typeface="+mn-ea"/>
                <a:cs typeface="+mn-cs"/>
              </a:rPr>
              <a:t> Food Forest)</a:t>
            </a:r>
            <a:endParaRPr lang="en-US" sz="1200" kern="1200" dirty="0" smtClean="0">
              <a:solidFill>
                <a:schemeClr val="tx1"/>
              </a:solidFill>
              <a:effectLst/>
              <a:latin typeface="+mn-lt"/>
              <a:ea typeface="+mn-ea"/>
              <a:cs typeface="+mn-cs"/>
            </a:endParaRPr>
          </a:p>
          <a:p>
            <a:pPr lvl="1" rtl="0"/>
            <a:r>
              <a:rPr lang="en-US" sz="1200" kern="1200" dirty="0" smtClean="0">
                <a:solidFill>
                  <a:schemeClr val="tx1"/>
                </a:solidFill>
                <a:effectLst/>
                <a:latin typeface="+mn-lt"/>
                <a:ea typeface="+mn-ea"/>
                <a:cs typeface="+mn-cs"/>
              </a:rPr>
              <a:t>An on-site Farm to School Program and center for education in community-based agriculture and nutrition at Fort Bragg High School. Organic food is grown by students, volunteers, and staff, sold to the FBUSD Food Service Program, and served in all school cafeterias. </a:t>
            </a:r>
          </a:p>
          <a:p>
            <a:pPr marL="0" indent="0">
              <a:buFontTx/>
              <a:buNone/>
            </a:pP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18</a:t>
            </a:fld>
            <a:endParaRPr lang="en-US"/>
          </a:p>
        </p:txBody>
      </p:sp>
    </p:spTree>
    <p:extLst>
      <p:ext uri="{BB962C8B-B14F-4D97-AF65-F5344CB8AC3E}">
        <p14:creationId xmlns:p14="http://schemas.microsoft.com/office/powerpoint/2010/main" val="410641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19</a:t>
            </a:fld>
            <a:endParaRPr lang="en-US"/>
          </a:p>
        </p:txBody>
      </p:sp>
    </p:spTree>
    <p:extLst>
      <p:ext uri="{BB962C8B-B14F-4D97-AF65-F5344CB8AC3E}">
        <p14:creationId xmlns:p14="http://schemas.microsoft.com/office/powerpoint/2010/main" val="156769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I’m talking to a number of teachers</a:t>
            </a:r>
            <a:r>
              <a:rPr lang="en-US" baseline="0" dirty="0" smtClean="0"/>
              <a:t> today, I thought that I would start with a little history…</a:t>
            </a: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a:t>
            </a:fld>
            <a:endParaRPr lang="en-US"/>
          </a:p>
        </p:txBody>
      </p:sp>
    </p:spTree>
    <p:extLst>
      <p:ext uri="{BB962C8B-B14F-4D97-AF65-F5344CB8AC3E}">
        <p14:creationId xmlns:p14="http://schemas.microsoft.com/office/powerpoint/2010/main" val="2011549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Denver School Gardens are run by Slow Food Denver, Denver Urban Gardens, the Kitchen Community and a few other non-profits.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For the past five years,  DPS Food and Nutrition Services has used</a:t>
            </a:r>
            <a:r>
              <a:rPr lang="en-US" baseline="0" dirty="0" smtClean="0"/>
              <a:t> </a:t>
            </a:r>
            <a:r>
              <a:rPr lang="en-US" dirty="0" smtClean="0"/>
              <a:t>an informal procurement method to purchase products from the gardens – they compare garden pricing to a handful of other sources in</a:t>
            </a:r>
            <a:r>
              <a:rPr lang="en-US" baseline="0" dirty="0" smtClean="0"/>
              <a:t> order to get the required price quotes</a:t>
            </a:r>
            <a:r>
              <a:rPr lang="en-US" dirty="0" smtClean="0"/>
              <a:t>.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DPS also has</a:t>
            </a:r>
            <a:r>
              <a:rPr lang="en-US" baseline="0" dirty="0" smtClean="0"/>
              <a:t> a handful of large school farms. </a:t>
            </a:r>
            <a:r>
              <a:rPr lang="en-US" dirty="0" smtClean="0"/>
              <a:t>DPS hires a farming services contractor to grow and harvest vegetables through a formal procurement process to abide by local, state and federal regulations.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Schools can also consider</a:t>
            </a:r>
            <a:r>
              <a:rPr lang="en-US" baseline="0" dirty="0" smtClean="0"/>
              <a:t> a garden purchase part of their micro purchase, for purchases under $10,000. This is probably the most likely procurement option!</a:t>
            </a:r>
            <a:endParaRPr lang="en-US" dirty="0" smtClean="0"/>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20</a:t>
            </a:fld>
            <a:endParaRPr lang="en-US"/>
          </a:p>
        </p:txBody>
      </p:sp>
    </p:spTree>
    <p:extLst>
      <p:ext uri="{BB962C8B-B14F-4D97-AF65-F5344CB8AC3E}">
        <p14:creationId xmlns:p14="http://schemas.microsoft.com/office/powerpoint/2010/main" val="3042001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purpose of the nonprofit school food service account is to operate or improve a school meals program that serves nutritious meals meeting the meal pattern requirements</a:t>
            </a:r>
          </a:p>
          <a:p>
            <a:endParaRPr lang="en-US" dirty="0" smtClean="0"/>
          </a:p>
          <a:p>
            <a:r>
              <a:rPr lang="en-US" dirty="0" smtClean="0"/>
              <a:t>School Food Authorities may use nonprofit</a:t>
            </a:r>
            <a:r>
              <a:rPr lang="en-US" baseline="0" dirty="0" smtClean="0"/>
              <a:t> service account, if:</a:t>
            </a:r>
          </a:p>
          <a:p>
            <a:pPr marL="171450" indent="-171450">
              <a:buFontTx/>
              <a:buChar char="-"/>
            </a:pPr>
            <a:r>
              <a:rPr lang="en-US" baseline="0" dirty="0" smtClean="0"/>
              <a:t>Takeaway. If the farm to school activities or garden support (including nutrition education, taste tests, aiding in the procurement process, offering marketing support, supplies (seeds, fertilizer, water cans, rakes, etc.), and equipment)</a:t>
            </a:r>
          </a:p>
          <a:p>
            <a:pPr marL="171450" indent="-171450">
              <a:buFontTx/>
              <a:buChar char="-"/>
            </a:pPr>
            <a:r>
              <a:rPr lang="en-US" baseline="0" dirty="0" smtClean="0"/>
              <a:t>Funds can also cover staff time for garden and farm to school gardeners, but only the portion of their time directly benefiting the school meal program.</a:t>
            </a:r>
          </a:p>
          <a:p>
            <a:pPr marL="171450" indent="-171450">
              <a:buFontTx/>
              <a:buChar char="-"/>
            </a:pPr>
            <a:r>
              <a:rPr lang="en-US" baseline="0" dirty="0" smtClean="0"/>
              <a:t>SFA must also be in compliance with the </a:t>
            </a:r>
            <a:r>
              <a:rPr lang="en-US" dirty="0" smtClean="0"/>
              <a:t>National School Lunch and Breakfast Program rules and regulations and have the available funds. </a:t>
            </a:r>
          </a:p>
          <a:p>
            <a:pPr marL="171450" indent="-171450">
              <a:buFontTx/>
              <a:buChar char="-"/>
            </a:pPr>
            <a:r>
              <a:rPr lang="en-US" dirty="0" smtClean="0"/>
              <a:t>FNS existing policy has been and continues to be to not approve the cost of building</a:t>
            </a:r>
            <a:r>
              <a:rPr lang="en-US" baseline="0" dirty="0" smtClean="0"/>
              <a:t> </a:t>
            </a:r>
            <a:r>
              <a:rPr lang="en-US" dirty="0" smtClean="0"/>
              <a:t>purchases because program funds are made available to help support the costs of nutritional</a:t>
            </a:r>
            <a:r>
              <a:rPr lang="en-US" baseline="0" dirty="0" smtClean="0"/>
              <a:t> </a:t>
            </a:r>
            <a:r>
              <a:rPr lang="en-US" dirty="0" smtClean="0"/>
              <a:t>benefits for children in school settings.</a:t>
            </a:r>
          </a:p>
        </p:txBody>
      </p:sp>
      <p:sp>
        <p:nvSpPr>
          <p:cNvPr id="4" name="Slide Number Placeholder 3"/>
          <p:cNvSpPr>
            <a:spLocks noGrp="1"/>
          </p:cNvSpPr>
          <p:nvPr>
            <p:ph type="sldNum" sz="quarter" idx="10"/>
          </p:nvPr>
        </p:nvSpPr>
        <p:spPr/>
        <p:txBody>
          <a:bodyPr/>
          <a:lstStyle/>
          <a:p>
            <a:fld id="{D69FD66C-D722-4EE9-9B2B-109E2A8A24CD}" type="slidenum">
              <a:rPr lang="en-US" smtClean="0"/>
              <a:t>21</a:t>
            </a:fld>
            <a:endParaRPr lang="en-US"/>
          </a:p>
        </p:txBody>
      </p:sp>
    </p:spTree>
    <p:extLst>
      <p:ext uri="{BB962C8B-B14F-4D97-AF65-F5344CB8AC3E}">
        <p14:creationId xmlns:p14="http://schemas.microsoft.com/office/powerpoint/2010/main" val="3878859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Detroit Unified Public School’s </a:t>
            </a:r>
            <a:r>
              <a:rPr lang="en-US" baseline="0" dirty="0" smtClean="0"/>
              <a:t>Division of Food Services has actively supported 80 of school gardens across the city. </a:t>
            </a:r>
          </a:p>
          <a:p>
            <a:pPr marL="171450" indent="-171450">
              <a:buFont typeface="Arial" panose="020B0604020202020204" pitchFamily="34" charset="0"/>
              <a:buChar char="•"/>
            </a:pPr>
            <a:r>
              <a:rPr lang="en-US" baseline="0" dirty="0" smtClean="0"/>
              <a:t>Food Services grows for food services, paying for the garden inputs directly (rather than the cost of the harvest produce). </a:t>
            </a:r>
          </a:p>
          <a:p>
            <a:pPr marL="171450" indent="-171450">
              <a:buFont typeface="Arial" panose="020B0604020202020204" pitchFamily="34" charset="0"/>
              <a:buChar char="•"/>
            </a:pPr>
            <a:r>
              <a:rPr lang="en-US" baseline="0" dirty="0" smtClean="0"/>
              <a:t>They have lots of partners (Detroit Eastern Market, Michigan State Extension, </a:t>
            </a:r>
            <a:r>
              <a:rPr lang="en-US" baseline="0" dirty="0" err="1" smtClean="0"/>
              <a:t>FoodCorps</a:t>
            </a:r>
            <a:r>
              <a:rPr lang="en-US" baseline="0" dirty="0" smtClean="0"/>
              <a:t>, Junior Master Gardener, 4H) that support the garden development; yet, all of the produce goes to the district as the gardens are on district land and are supported by district staff. </a:t>
            </a:r>
          </a:p>
          <a:p>
            <a:pPr marL="171450" indent="-171450">
              <a:buFont typeface="Arial" panose="020B0604020202020204" pitchFamily="34" charset="0"/>
              <a:buChar char="•"/>
            </a:pPr>
            <a:r>
              <a:rPr lang="en-US" baseline="0" dirty="0" smtClean="0"/>
              <a:t>Some of this produce is sold as school markets- with all profits going back to the NPSFS Account for reinvestment in the program. </a:t>
            </a:r>
          </a:p>
          <a:p>
            <a:pPr marL="171450" indent="-171450">
              <a:buFont typeface="Arial" panose="020B0604020202020204" pitchFamily="34" charset="0"/>
              <a:buChar char="•"/>
            </a:pPr>
            <a:r>
              <a:rPr lang="en-US" baseline="0" dirty="0" smtClean="0"/>
              <a:t>The Division of Food Services also has a School Garden Director who serves as a menu planner for the district. </a:t>
            </a:r>
          </a:p>
          <a:p>
            <a:pPr marL="171450" indent="-171450">
              <a:buFont typeface="Arial" panose="020B0604020202020204" pitchFamily="34" charset="0"/>
              <a:buChar char="•"/>
            </a:pPr>
            <a:r>
              <a:rPr lang="en-US" baseline="0" dirty="0" smtClean="0"/>
              <a:t>Their largest garden, Drew Farms, sits on 2.5 acres. </a:t>
            </a:r>
            <a:r>
              <a:rPr lang="en-US" dirty="0" smtClean="0"/>
              <a:t>Teachers </a:t>
            </a:r>
            <a:r>
              <a:rPr lang="en-US" dirty="0"/>
              <a:t>and farm managers work with students at Drew Transition Center, a school where students with disabilities prepare for adulthood and work together to provide healthy produce to hundreds of Detroit students. </a:t>
            </a:r>
            <a:r>
              <a:rPr lang="en-US" dirty="0" smtClean="0"/>
              <a:t>Drew </a:t>
            </a:r>
            <a:r>
              <a:rPr lang="en-US" dirty="0"/>
              <a:t>Farm provides approximately 20 tons of fresh produce </a:t>
            </a:r>
            <a:r>
              <a:rPr lang="en-US" dirty="0" smtClean="0"/>
              <a:t>(corn, squash, cabbage, muskmelon,</a:t>
            </a:r>
            <a:r>
              <a:rPr lang="en-US" baseline="0" dirty="0" smtClean="0"/>
              <a:t> cherry tomatoes, watermelon) </a:t>
            </a:r>
            <a:r>
              <a:rPr lang="en-US" dirty="0" smtClean="0"/>
              <a:t>to </a:t>
            </a:r>
            <a:r>
              <a:rPr lang="en-US" dirty="0"/>
              <a:t>15 schools in Detroit </a:t>
            </a:r>
            <a:r>
              <a:rPr lang="en-US" dirty="0" smtClean="0"/>
              <a:t>annually while </a:t>
            </a:r>
            <a:r>
              <a:rPr lang="en-US" dirty="0"/>
              <a:t>also facilitating the development of valuable skills to the students at Drew Transition Center</a:t>
            </a:r>
            <a:r>
              <a:rPr lang="en-US" dirty="0" smtClean="0"/>
              <a:t>.</a:t>
            </a:r>
            <a:endParaRPr lang="en-US" dirty="0"/>
          </a:p>
        </p:txBody>
      </p:sp>
      <p:sp>
        <p:nvSpPr>
          <p:cNvPr id="4" name="Slide Number Placeholder 3"/>
          <p:cNvSpPr>
            <a:spLocks noGrp="1"/>
          </p:cNvSpPr>
          <p:nvPr>
            <p:ph type="sldNum" sz="quarter" idx="10"/>
          </p:nvPr>
        </p:nvSpPr>
        <p:spPr/>
        <p:txBody>
          <a:bodyPr/>
          <a:lstStyle/>
          <a:p>
            <a:fld id="{765D77C2-B894-44D0-BA47-2251F78965E4}" type="slidenum">
              <a:rPr lang="en-US" smtClean="0"/>
              <a:t>22</a:t>
            </a:fld>
            <a:endParaRPr lang="en-US"/>
          </a:p>
        </p:txBody>
      </p:sp>
    </p:spTree>
    <p:extLst>
      <p:ext uri="{BB962C8B-B14F-4D97-AF65-F5344CB8AC3E}">
        <p14:creationId xmlns:p14="http://schemas.microsoft.com/office/powerpoint/2010/main" val="3376976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23</a:t>
            </a:fld>
            <a:endParaRPr lang="en-US"/>
          </a:p>
        </p:txBody>
      </p:sp>
    </p:spTree>
    <p:extLst>
      <p:ext uri="{BB962C8B-B14F-4D97-AF65-F5344CB8AC3E}">
        <p14:creationId xmlns:p14="http://schemas.microsoft.com/office/powerpoint/2010/main" val="370446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Serves approximately 10,000 students across eight elementary, three middle, one high, and two special needs schools.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The district cooperatively manages 4 acres of farmland at the historic Penn Farm, where high school students are integrally involved in crop production.</a:t>
            </a:r>
          </a:p>
          <a:p>
            <a:pPr marL="0" indent="0">
              <a:buFont typeface="Arial" panose="020B0604020202020204" pitchFamily="34" charset="0"/>
              <a:buNone/>
            </a:pPr>
            <a:r>
              <a:rPr lang="en-US" dirty="0" smtClean="0"/>
              <a:t> </a:t>
            </a:r>
          </a:p>
          <a:p>
            <a:pPr marL="171450" indent="-171450">
              <a:buFont typeface="Arial" panose="020B0604020202020204" pitchFamily="34" charset="0"/>
              <a:buChar char="•"/>
            </a:pPr>
            <a:r>
              <a:rPr lang="en-US" dirty="0" smtClean="0"/>
              <a:t>An interdepartmental</a:t>
            </a:r>
            <a:r>
              <a:rPr lang="en-US" baseline="0" dirty="0" smtClean="0"/>
              <a:t> a</a:t>
            </a:r>
            <a:r>
              <a:rPr lang="en-US" dirty="0" smtClean="0"/>
              <a:t>greement between division of food services and (FFA) horticulture and vocational-tech department. Nutrition staff coordinated with the high school agriculture teachers, students, and the Penn Farm manager to incorporate food from the farm in their meals as often as possible.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food service program buys directly from the horticulture</a:t>
            </a:r>
            <a:r>
              <a:rPr lang="en-US" baseline="0" dirty="0" smtClean="0"/>
              <a:t> program</a:t>
            </a:r>
            <a:r>
              <a:rPr lang="en-US" dirty="0" smtClean="0"/>
              <a:t>. Cafeteria purchases produce at a fair market price and serves on line. </a:t>
            </a:r>
          </a:p>
          <a:p>
            <a:pPr marL="171450" indent="-171450">
              <a:buFont typeface="Arial" panose="020B0604020202020204" pitchFamily="34" charset="0"/>
              <a:buChar cha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were able to exceed guidelines for vegetable inclusion in school meal menus, incorporating more than 40 varieties of vegetables.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indent="-171450">
              <a:buFont typeface="Arial" panose="020B0604020202020204" pitchFamily="34" charset="0"/>
              <a:buChar char="•"/>
            </a:pPr>
            <a:r>
              <a:rPr lang="en-US" dirty="0" smtClean="0"/>
              <a:t>Farm to School Grant funding supported expansion of The Penn Farm Project, increasing supply for the school meal programs and enhancing agriculture education for elementary and middle school students.</a:t>
            </a:r>
          </a:p>
        </p:txBody>
      </p:sp>
      <p:sp>
        <p:nvSpPr>
          <p:cNvPr id="4" name="Slide Number Placeholder 3"/>
          <p:cNvSpPr>
            <a:spLocks noGrp="1"/>
          </p:cNvSpPr>
          <p:nvPr>
            <p:ph type="sldNum" sz="quarter" idx="10"/>
          </p:nvPr>
        </p:nvSpPr>
        <p:spPr/>
        <p:txBody>
          <a:bodyPr/>
          <a:lstStyle/>
          <a:p>
            <a:fld id="{765D77C2-B894-44D0-BA47-2251F78965E4}" type="slidenum">
              <a:rPr lang="en-US" smtClean="0"/>
              <a:t>24</a:t>
            </a:fld>
            <a:endParaRPr lang="en-US"/>
          </a:p>
        </p:txBody>
      </p:sp>
    </p:spTree>
    <p:extLst>
      <p:ext uri="{BB962C8B-B14F-4D97-AF65-F5344CB8AC3E}">
        <p14:creationId xmlns:p14="http://schemas.microsoft.com/office/powerpoint/2010/main" val="281956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25</a:t>
            </a:fld>
            <a:endParaRPr lang="en-US"/>
          </a:p>
        </p:txBody>
      </p:sp>
    </p:spTree>
    <p:extLst>
      <p:ext uri="{BB962C8B-B14F-4D97-AF65-F5344CB8AC3E}">
        <p14:creationId xmlns:p14="http://schemas.microsoft.com/office/powerpoint/2010/main" val="3689535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Sponsors can choose to purchase foods directly from local farmers, ranchers and fishers. </a:t>
            </a:r>
          </a:p>
          <a:p>
            <a:pPr marL="171450" indent="-171450">
              <a:buFont typeface="Arial" panose="020B0604020202020204" pitchFamily="34" charset="0"/>
              <a:buChar char="•"/>
            </a:pPr>
            <a:r>
              <a:rPr lang="en-US" dirty="0" smtClean="0"/>
              <a:t>Sponsors can accept donations from local farms the same as with garden donations. </a:t>
            </a:r>
          </a:p>
          <a:p>
            <a:pPr marL="171450" indent="-171450">
              <a:buFont typeface="Arial" panose="020B0604020202020204" pitchFamily="34" charset="0"/>
              <a:buChar char="•"/>
            </a:pPr>
            <a:r>
              <a:rPr lang="en-US" dirty="0" smtClean="0"/>
              <a:t>Sponsors can also purchase produce following the procurement regulations. In many cases, this may be using the micro-purchase or informal purchase method. For micro-purchase or purchases under $10K, sponsors would need to make sure that purchases are reasonable and equitably distributed among qualified suppliers and document all purchases. They can go straight to local growers in there community. Document all purchases. For small purchases under $250K, sponsors can also target local producers with their solicitations. (Gold standard 3 or more.) Sponsors can also write product specs or technical requirements to target local.</a:t>
            </a:r>
          </a:p>
          <a:p>
            <a:pPr marL="171450" indent="-171450">
              <a:buFont typeface="Arial" panose="020B0604020202020204" pitchFamily="34" charset="0"/>
              <a:buChar char="•"/>
            </a:pPr>
            <a:r>
              <a:rPr lang="en-US" dirty="0" smtClean="0"/>
              <a:t>To find producers, many states and communities make available local seasonality charts and lists of local producers.  Sponsors can contact State F2S coordinator, DOA, county extension, farm bureau, non-profits, farm to school associations, producer associations, or farmers markets. </a:t>
            </a:r>
          </a:p>
          <a:p>
            <a:pPr marL="171450" indent="-171450">
              <a:buFont typeface="Arial" panose="020B0604020202020204" pitchFamily="34" charset="0"/>
              <a:buChar char="•"/>
            </a:pPr>
            <a:r>
              <a:rPr lang="en-US" dirty="0" smtClean="0"/>
              <a:t>Sponsors can also set up forward contacts with producers in advance of the growing season. Forward contracting follows the same requirements as any other small or formal purchase.</a:t>
            </a:r>
          </a:p>
          <a:p>
            <a:pPr marL="171450" indent="-171450">
              <a:buFont typeface="Arial" panose="020B0604020202020204" pitchFamily="34" charset="0"/>
              <a:buChar char="•"/>
            </a:pPr>
            <a:r>
              <a:rPr lang="en-US" dirty="0" smtClean="0"/>
              <a:t>If sponsors plan to source direct from farms (or gardens), they should be encouraged to start talking with producers as soon as possible. It’s important that producers and food service communicate important details that allow the process to be successful for both: product, quantity, processing, packaging, menu and serving plans, distribution, price point. </a:t>
            </a:r>
          </a:p>
          <a:p>
            <a:pPr marL="171450" indent="-171450">
              <a:buFont typeface="Arial" panose="020B0604020202020204" pitchFamily="34" charset="0"/>
              <a:buChar char="•"/>
            </a:pPr>
            <a:r>
              <a:rPr lang="en-US" dirty="0" smtClean="0"/>
              <a:t>If the product or partner is new to the sponsor, piloting or testing product is important strategy that may help both parties to be satisfied with the final result. </a:t>
            </a:r>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26</a:t>
            </a:fld>
            <a:endParaRPr lang="en-US"/>
          </a:p>
        </p:txBody>
      </p:sp>
    </p:spTree>
    <p:extLst>
      <p:ext uri="{BB962C8B-B14F-4D97-AF65-F5344CB8AC3E}">
        <p14:creationId xmlns:p14="http://schemas.microsoft.com/office/powerpoint/2010/main" val="4247898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 Kids Foundation/Slow Foods USA’s Garden to Cafeteria Toolkit</a:t>
            </a:r>
          </a:p>
          <a:p>
            <a:endParaRPr lang="en-US" dirty="0" smtClean="0"/>
          </a:p>
          <a:p>
            <a:pPr lvl="1"/>
            <a:r>
              <a:rPr lang="en-US" dirty="0" smtClean="0"/>
              <a:t>The toolkit builds off the successes and safety protocols of five school districts across the United States to provide templates and a step-by-step process to help District Food Services develop their own protocols. It is developed based on the successes of the following school districts: </a:t>
            </a:r>
          </a:p>
          <a:p>
            <a:pPr lvl="1"/>
            <a:r>
              <a:rPr lang="en-US" dirty="0" smtClean="0"/>
              <a:t>• Austin Independent School District</a:t>
            </a:r>
            <a:br>
              <a:rPr lang="en-US" dirty="0" smtClean="0"/>
            </a:br>
            <a:r>
              <a:rPr lang="en-US" dirty="0" smtClean="0"/>
              <a:t>• Chicago Public Schools</a:t>
            </a:r>
            <a:br>
              <a:rPr lang="en-US" dirty="0" smtClean="0"/>
            </a:br>
            <a:r>
              <a:rPr lang="en-US" dirty="0" smtClean="0"/>
              <a:t>• Denver Public Schools</a:t>
            </a:r>
            <a:br>
              <a:rPr lang="en-US" dirty="0" smtClean="0"/>
            </a:br>
            <a:r>
              <a:rPr lang="en-US" dirty="0" smtClean="0"/>
              <a:t>• San Diego Unified School District</a:t>
            </a:r>
          </a:p>
          <a:p>
            <a:endParaRPr lang="en-US" dirty="0" smtClean="0"/>
          </a:p>
          <a:p>
            <a:r>
              <a:rPr lang="en-US" dirty="0" smtClean="0"/>
              <a:t>MPS</a:t>
            </a:r>
          </a:p>
          <a:p>
            <a:r>
              <a:rPr lang="en-US" dirty="0" smtClean="0"/>
              <a:t>This toolkit is designed to describe MPS’ farm to school program and share the many useful tools, resources and documents that have been developed since its inception. Readers will get an overview of how MPS purchases and serves fresh produce from small and mid-sized, sustainable farmers in the region. The primary audience for this toolkit is food service directors and staff at schools or other institutions who wish to serve locally grown foods, as well as partners who serve to support or fund farm to school programs.</a:t>
            </a:r>
          </a:p>
          <a:p>
            <a:endParaRPr lang="en-US" dirty="0" smtClean="0"/>
          </a:p>
          <a:p>
            <a:r>
              <a:rPr lang="en-US" dirty="0" smtClean="0"/>
              <a:t>WSDA</a:t>
            </a:r>
          </a:p>
          <a:p>
            <a:pPr marL="171450" indent="-171450">
              <a:buFont typeface="Arial" panose="020B0604020202020204" pitchFamily="34" charset="0"/>
              <a:buChar char="•"/>
            </a:pPr>
            <a:r>
              <a:rPr lang="en-US" dirty="0" smtClean="0"/>
              <a:t>With farm to school programs, the transport of farm products to the schools is in many cases the most challenging issue to be addressed. There is no “one size fits all”, as individual circumstances differ greatly. Some of the issues to consider are:</a:t>
            </a:r>
          </a:p>
          <a:p>
            <a:pPr marL="171450" indent="-171450">
              <a:buFont typeface="Arial" panose="020B0604020202020204" pitchFamily="34" charset="0"/>
              <a:buChar char="•"/>
            </a:pPr>
            <a:r>
              <a:rPr lang="en-US" dirty="0" smtClean="0"/>
              <a:t>School district size and the existence of central kitchens or satellite kitchens </a:t>
            </a:r>
          </a:p>
          <a:p>
            <a:pPr marL="171450" indent="-171450">
              <a:buFont typeface="Arial" panose="020B0604020202020204" pitchFamily="34" charset="0"/>
              <a:buChar char="•"/>
            </a:pPr>
            <a:r>
              <a:rPr lang="en-US" dirty="0" smtClean="0"/>
              <a:t>Storage capacity of the schools </a:t>
            </a:r>
          </a:p>
          <a:p>
            <a:pPr marL="171450" indent="-171450">
              <a:buFont typeface="Arial" panose="020B0604020202020204" pitchFamily="34" charset="0"/>
              <a:buChar char="•"/>
            </a:pPr>
            <a:r>
              <a:rPr lang="en-US" dirty="0" smtClean="0"/>
              <a:t>Existence of farmer cooperatives or networks </a:t>
            </a:r>
          </a:p>
          <a:p>
            <a:pPr marL="171450" indent="-171450">
              <a:buFont typeface="Arial" panose="020B0604020202020204" pitchFamily="34" charset="0"/>
              <a:buChar char="•"/>
            </a:pPr>
            <a:r>
              <a:rPr lang="en-US" dirty="0" smtClean="0"/>
              <a:t>Capacity of these networks to deliver </a:t>
            </a:r>
          </a:p>
          <a:p>
            <a:pPr marL="171450" indent="-171450">
              <a:buFont typeface="Arial" panose="020B0604020202020204" pitchFamily="34" charset="0"/>
              <a:buChar char="•"/>
            </a:pPr>
            <a:r>
              <a:rPr lang="en-US" dirty="0" smtClean="0"/>
              <a:t>Distance involved with deliveries </a:t>
            </a:r>
          </a:p>
          <a:p>
            <a:pPr marL="171450" indent="-171450">
              <a:buFont typeface="Arial" panose="020B0604020202020204" pitchFamily="34" charset="0"/>
              <a:buChar char="•"/>
            </a:pPr>
            <a:r>
              <a:rPr lang="en-US" dirty="0" smtClean="0"/>
              <a:t>Volume and type of products desired </a:t>
            </a:r>
          </a:p>
          <a:p>
            <a:pPr marL="171450" indent="-171450">
              <a:buFont typeface="Arial" panose="020B0604020202020204" pitchFamily="34" charset="0"/>
              <a:buChar char="•"/>
            </a:pPr>
            <a:r>
              <a:rPr lang="en-US" dirty="0" smtClean="0"/>
              <a:t>Amount of staff time needed to research and develop the distribution method. </a:t>
            </a:r>
          </a:p>
        </p:txBody>
      </p:sp>
      <p:sp>
        <p:nvSpPr>
          <p:cNvPr id="4" name="Slide Number Placeholder 3"/>
          <p:cNvSpPr>
            <a:spLocks noGrp="1"/>
          </p:cNvSpPr>
          <p:nvPr>
            <p:ph type="sldNum" sz="quarter" idx="10"/>
          </p:nvPr>
        </p:nvSpPr>
        <p:spPr/>
        <p:txBody>
          <a:bodyPr/>
          <a:lstStyle/>
          <a:p>
            <a:fld id="{D69FD66C-D722-4EE9-9B2B-109E2A8A24CD}" type="slidenum">
              <a:rPr lang="en-US" smtClean="0"/>
              <a:t>27</a:t>
            </a:fld>
            <a:endParaRPr lang="en-US"/>
          </a:p>
        </p:txBody>
      </p:sp>
    </p:spTree>
    <p:extLst>
      <p:ext uri="{BB962C8B-B14F-4D97-AF65-F5344CB8AC3E}">
        <p14:creationId xmlns:p14="http://schemas.microsoft.com/office/powerpoint/2010/main" val="1611667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Eligible Farm</a:t>
            </a:r>
            <a:r>
              <a:rPr lang="en-US" baseline="0" dirty="0" smtClean="0"/>
              <a:t> to School Grant applicants</a:t>
            </a:r>
            <a:r>
              <a:rPr lang="en-US" dirty="0" smtClean="0"/>
              <a:t>: State Agencies,</a:t>
            </a:r>
            <a:r>
              <a:rPr lang="en-US" baseline="0" dirty="0" smtClean="0"/>
              <a:t> local government, ITOs, schools, nonprofits, producers</a:t>
            </a:r>
          </a:p>
          <a:p>
            <a:r>
              <a:rPr lang="en-US" baseline="0" dirty="0" smtClean="0"/>
              <a:t>- Distributed over $25 million since 2013</a:t>
            </a: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28</a:t>
            </a:fld>
            <a:endParaRPr lang="en-US"/>
          </a:p>
        </p:txBody>
      </p:sp>
    </p:spTree>
    <p:extLst>
      <p:ext uri="{BB962C8B-B14F-4D97-AF65-F5344CB8AC3E}">
        <p14:creationId xmlns:p14="http://schemas.microsoft.com/office/powerpoint/2010/main" val="2009289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FNS has contracted with the research firm, </a:t>
            </a:r>
            <a:r>
              <a:rPr lang="en-US" dirty="0" err="1" smtClean="0"/>
              <a:t>Abt</a:t>
            </a:r>
            <a:r>
              <a:rPr lang="en-US" dirty="0" smtClean="0"/>
              <a:t> Associates, to administer the 2019 Farm to School Census. State Child Nutrition offices will provide </a:t>
            </a:r>
            <a:r>
              <a:rPr lang="en-US" dirty="0" err="1" smtClean="0"/>
              <a:t>Abt</a:t>
            </a:r>
            <a:r>
              <a:rPr lang="en-US" dirty="0" smtClean="0"/>
              <a:t> Associates with SFA names, the names of SFA Directors, and their contact information. </a:t>
            </a:r>
          </a:p>
          <a:p>
            <a:endParaRPr lang="en-US" dirty="0" smtClean="0"/>
          </a:p>
          <a:p>
            <a:r>
              <a:rPr lang="en-US" dirty="0" smtClean="0"/>
              <a:t>SFAs will start receiving communications about the Census in 2019. </a:t>
            </a:r>
          </a:p>
          <a:p>
            <a:endParaRPr lang="en-US" dirty="0" smtClean="0"/>
          </a:p>
          <a:p>
            <a:r>
              <a:rPr lang="en-US" dirty="0" smtClean="0"/>
              <a:t>Communications about the Census will come from </a:t>
            </a:r>
            <a:r>
              <a:rPr lang="en-US" dirty="0" err="1" smtClean="0"/>
              <a:t>Abt</a:t>
            </a:r>
            <a:r>
              <a:rPr lang="en-US" dirty="0" smtClean="0"/>
              <a:t> Associates, as well as your State agency. </a:t>
            </a:r>
          </a:p>
          <a:p>
            <a:endParaRPr lang="en-US" dirty="0" smtClean="0"/>
          </a:p>
          <a:p>
            <a:r>
              <a:rPr lang="en-US" dirty="0" smtClean="0"/>
              <a:t>The Census will be sent to the SFA’s Director during the winter of 2019. </a:t>
            </a:r>
            <a:r>
              <a:rPr lang="en-US" b="1" dirty="0" smtClean="0"/>
              <a:t>Directors are strongly encouraged to collaborate with other entities within the district, such as vendors, school garden coordinators, foodservice staff, or teachers, to obtain the most accurate data.  </a:t>
            </a:r>
            <a:r>
              <a:rPr lang="en-US" dirty="0" smtClean="0"/>
              <a:t>The data collection period will last a few months; however, it is best to prepare for the Census now.   </a:t>
            </a:r>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29</a:t>
            </a:fld>
            <a:endParaRPr lang="en-US"/>
          </a:p>
        </p:txBody>
      </p:sp>
    </p:spTree>
    <p:extLst>
      <p:ext uri="{BB962C8B-B14F-4D97-AF65-F5344CB8AC3E}">
        <p14:creationId xmlns:p14="http://schemas.microsoft.com/office/powerpoint/2010/main" val="423286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School gardens have been growing around the country, and have been encouraged by the federal government since the early 1900’s as a way to encourage a more localized, resilient food system as a measure of national security. </a:t>
            </a:r>
          </a:p>
          <a:p>
            <a:endParaRPr lang="en-US" dirty="0" smtClean="0"/>
          </a:p>
          <a:p>
            <a:pPr marL="181225" indent="-181225">
              <a:buFont typeface="Arial" panose="020B0604020202020204" pitchFamily="34" charset="0"/>
              <a:buChar char="•"/>
            </a:pPr>
            <a:r>
              <a:rPr lang="en-US" dirty="0" smtClean="0"/>
              <a:t>School gardens predate</a:t>
            </a:r>
            <a:r>
              <a:rPr lang="en-US" baseline="0" dirty="0" smtClean="0"/>
              <a:t> the USDA’s National School Lunch Program! In fact, in 1906 there were 75,000 school gardens- some say that school gardens were the first child feeding program as not only were students encouraged to eat the produce but also gardens were considered essential to public education</a:t>
            </a:r>
            <a:r>
              <a:rPr lang="en-US" dirty="0" smtClean="0"/>
              <a:t>. </a:t>
            </a:r>
          </a:p>
          <a:p>
            <a:pPr marL="181225" indent="-181225">
              <a:buFont typeface="Arial" panose="020B0604020202020204" pitchFamily="34" charset="0"/>
              <a:buChar char="•"/>
            </a:pPr>
            <a:r>
              <a:rPr lang="en-US" dirty="0" smtClean="0"/>
              <a:t>WWI gave school gardens another boost- tag line “A garden for every child. A child in every garden”  Government support of School Gardens is not new– pre-date the National School Lunch Program </a:t>
            </a:r>
          </a:p>
          <a:p>
            <a:pPr marL="181225" indent="-181225">
              <a:buFont typeface="Arial" panose="020B0604020202020204" pitchFamily="34" charset="0"/>
              <a:buChar char="•"/>
            </a:pPr>
            <a:r>
              <a:rPr lang="en-US" dirty="0" smtClean="0"/>
              <a:t>Educators wrote about the impact of school gardens on what they called “civic development, and using private hands for a public good” students ate the produce in school and brought some home with them. School gardens were supported by the US Department of Education and considered essential in teaching self sufficiency and character development. School gardens encouraged students in urban areas to start home plots. </a:t>
            </a:r>
          </a:p>
          <a:p>
            <a:r>
              <a:rPr lang="en-US" baseline="0" dirty="0" smtClean="0"/>
              <a:t>Data source: https://nalgc.nal.usda.gov/school-garden</a:t>
            </a:r>
          </a:p>
          <a:p>
            <a:pPr marL="0" indent="0">
              <a:buFont typeface="Arial" panose="020B0604020202020204" pitchFamily="34" charset="0"/>
              <a:buNone/>
            </a:pPr>
            <a:endParaRPr lang="en-US" dirty="0" smtClean="0"/>
          </a:p>
          <a:p>
            <a:pPr marL="181225" indent="-181225">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D69FD66C-D722-4EE9-9B2B-109E2A8A24CD}" type="slidenum">
              <a:rPr lang="en-US" smtClean="0"/>
              <a:t>3</a:t>
            </a:fld>
            <a:endParaRPr lang="en-US"/>
          </a:p>
        </p:txBody>
      </p:sp>
    </p:spTree>
    <p:extLst>
      <p:ext uri="{BB962C8B-B14F-4D97-AF65-F5344CB8AC3E}">
        <p14:creationId xmlns:p14="http://schemas.microsoft.com/office/powerpoint/2010/main" val="1485752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3">
                    <a:lumMod val="75000"/>
                  </a:schemeClr>
                </a:solidFill>
              </a:rPr>
              <a:t>We just revised our Procuring Local Foods for Child Nutrition Programs guide- part of that revision includes how to procure from school gardens </a:t>
            </a:r>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30</a:t>
            </a:fld>
            <a:endParaRPr lang="en-US"/>
          </a:p>
        </p:txBody>
      </p:sp>
    </p:spTree>
    <p:extLst>
      <p:ext uri="{BB962C8B-B14F-4D97-AF65-F5344CB8AC3E}">
        <p14:creationId xmlns:p14="http://schemas.microsoft.com/office/powerpoint/2010/main" val="216937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will open it up to you all – does anyone have questions? </a:t>
            </a: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32</a:t>
            </a:fld>
            <a:endParaRPr lang="en-US"/>
          </a:p>
        </p:txBody>
      </p:sp>
    </p:spTree>
    <p:extLst>
      <p:ext uri="{BB962C8B-B14F-4D97-AF65-F5344CB8AC3E}">
        <p14:creationId xmlns:p14="http://schemas.microsoft.com/office/powerpoint/2010/main" val="268209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33</a:t>
            </a:fld>
            <a:endParaRPr lang="en-US"/>
          </a:p>
        </p:txBody>
      </p:sp>
    </p:spTree>
    <p:extLst>
      <p:ext uri="{BB962C8B-B14F-4D97-AF65-F5344CB8AC3E}">
        <p14:creationId xmlns:p14="http://schemas.microsoft.com/office/powerpoint/2010/main" val="202940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69FD66C-D722-4EE9-9B2B-109E2A8A24CD}" type="slidenum">
              <a:rPr lang="en-US" smtClean="0"/>
              <a:t>4</a:t>
            </a:fld>
            <a:endParaRPr lang="en-US"/>
          </a:p>
        </p:txBody>
      </p:sp>
    </p:spTree>
    <p:extLst>
      <p:ext uri="{BB962C8B-B14F-4D97-AF65-F5344CB8AC3E}">
        <p14:creationId xmlns:p14="http://schemas.microsoft.com/office/powerpoint/2010/main" val="47263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5</a:t>
            </a:fld>
            <a:endParaRPr lang="en-US"/>
          </a:p>
        </p:txBody>
      </p:sp>
    </p:spTree>
    <p:extLst>
      <p:ext uri="{BB962C8B-B14F-4D97-AF65-F5344CB8AC3E}">
        <p14:creationId xmlns:p14="http://schemas.microsoft.com/office/powerpoint/2010/main" val="355095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What</a:t>
            </a:r>
            <a:r>
              <a:rPr lang="en-US" baseline="0" dirty="0" smtClean="0"/>
              <a:t> is farm to school? </a:t>
            </a:r>
            <a:r>
              <a:rPr lang="en-US" dirty="0" smtClean="0"/>
              <a:t>The term ‘farm to school’ is generally understood to include a combination of efforts that connect children with the source of their food through the hands-on education, school gardens, and serving local food in school cafeterias.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Farm to school programs can look unique in every community – in fact, communities themselves can define what their programs goals are, and what “local” means to them. </a:t>
            </a:r>
            <a:r>
              <a:rPr lang="en-US" baseline="0" dirty="0" smtClean="0"/>
              <a:t>We find that the most successful programs combine multiple approaches, and the most impactful programs serve local food in the cafeteria, while educating students about where their food comes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You may have also heard farm to school defined as procurement, education, and school gardens.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Since today’s conference is focused on school gardens and agricultural education. I will focus on procurement or the cafeteria connection, but primarily as it relates to school gardens, with the understanding that these strategies may be part of a broader, more comprehensive farm to school program.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6</a:t>
            </a:fld>
            <a:endParaRPr lang="en-US"/>
          </a:p>
        </p:txBody>
      </p:sp>
    </p:spTree>
    <p:extLst>
      <p:ext uri="{BB962C8B-B14F-4D97-AF65-F5344CB8AC3E}">
        <p14:creationId xmlns:p14="http://schemas.microsoft.com/office/powerpoint/2010/main" val="382558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7</a:t>
            </a:fld>
            <a:endParaRPr lang="en-US"/>
          </a:p>
        </p:txBody>
      </p:sp>
    </p:spTree>
    <p:extLst>
      <p:ext uri="{BB962C8B-B14F-4D97-AF65-F5344CB8AC3E}">
        <p14:creationId xmlns:p14="http://schemas.microsoft.com/office/powerpoint/2010/main" val="5446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Let’s discuss the types of local foods a school might source.</a:t>
            </a:r>
          </a:p>
          <a:p>
            <a:endParaRPr lang="en-US" sz="1200" dirty="0" smtClean="0"/>
          </a:p>
          <a:p>
            <a:r>
              <a:rPr lang="en-US" sz="1200" dirty="0" smtClean="0"/>
              <a:t>Local sourcing is not just about fresh fruits and vegetables, and it is not just about farmers. Local and regional foods can also include beans, grains, flour, meat, poultry, fish, condiments, herbs, eggs and dairy. Local products can come from local farmers, ranchers, fishers, food processors and distributors of all sizes. </a:t>
            </a:r>
          </a:p>
          <a:p>
            <a:endParaRPr lang="en-US" sz="1200" dirty="0" smtClean="0"/>
          </a:p>
          <a:p>
            <a:r>
              <a:rPr lang="en-US" sz="1200" dirty="0" smtClean="0"/>
              <a:t>For many school districts, fresh fruits and vegetables are a logical starting place for local procurement. Fresh fruits are especially easy because many can be served with little to no preparation beyond washing.</a:t>
            </a:r>
          </a:p>
          <a:p>
            <a:r>
              <a:rPr lang="en-US" sz="1200" dirty="0" smtClean="0"/>
              <a:t> </a:t>
            </a:r>
          </a:p>
          <a:p>
            <a:r>
              <a:rPr lang="en-US" sz="1200" dirty="0" smtClean="0"/>
              <a:t>And then beyond local fruits and vegetables, more comprehensive local buying programs incorporate local products in all of the food categories. Many schools, for example, adjust existing recipes and menus to accommodate local products (e.g. replacing beef with local bison in Montana or barley with local rice in California). </a:t>
            </a:r>
            <a:r>
              <a:rPr lang="en-US" sz="1200" b="1" dirty="0" smtClean="0"/>
              <a:t>Schools will often develop entirely new recipes and menus based on local products and local food traditions.</a:t>
            </a:r>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8</a:t>
            </a:fld>
            <a:endParaRPr lang="en-US"/>
          </a:p>
        </p:txBody>
      </p:sp>
    </p:spTree>
    <p:extLst>
      <p:ext uri="{BB962C8B-B14F-4D97-AF65-F5344CB8AC3E}">
        <p14:creationId xmlns:p14="http://schemas.microsoft.com/office/powerpoint/2010/main" val="68250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It’s up to each school district to set a definition for local that works for their particular needs and goals. </a:t>
            </a:r>
            <a:r>
              <a:rPr lang="en-US" dirty="0" smtClean="0"/>
              <a:t>While oftentimes schools will adopt definitions in use by state agencies, schools can define local however they see fit.  </a:t>
            </a:r>
          </a:p>
          <a:p>
            <a:endParaRPr lang="en-US" dirty="0" smtClean="0"/>
          </a:p>
          <a:p>
            <a:r>
              <a:rPr lang="en-US" dirty="0" smtClean="0"/>
              <a:t>Having specific goals for their local purchasing efforts may help an</a:t>
            </a:r>
            <a:r>
              <a:rPr lang="en-US" baseline="0" dirty="0" smtClean="0"/>
              <a:t> SFA </a:t>
            </a:r>
            <a:r>
              <a:rPr lang="en-US" dirty="0" smtClean="0"/>
              <a:t>craft a definition for local that serves their goals.  </a:t>
            </a:r>
          </a:p>
          <a:p>
            <a:endParaRPr lang="en-US" dirty="0" smtClean="0"/>
          </a:p>
          <a:p>
            <a:r>
              <a:rPr lang="en-US" dirty="0" smtClean="0"/>
              <a:t>For example, is the SFA trying to support small producers? If so, the SFA might adopt a definition for local that includes limitations on farm size. Is</a:t>
            </a:r>
            <a:r>
              <a:rPr lang="en-US" baseline="0" dirty="0" smtClean="0"/>
              <a:t> the school </a:t>
            </a:r>
            <a:r>
              <a:rPr lang="en-US" dirty="0" smtClean="0"/>
              <a:t>trying to get as much local product into the school cafeteria as possible? The school might consider a fairly broad definition of local that includes surrounding states in the region. Are local livestock products abundant in your region but local fruits and vegetables scarce? An SFA could consider different definitions of local for different product types. </a:t>
            </a:r>
          </a:p>
          <a:p>
            <a:endParaRPr lang="en-US" dirty="0" smtClean="0"/>
          </a:p>
          <a:p>
            <a:r>
              <a:rPr lang="en-US" dirty="0" smtClean="0"/>
              <a:t>What SFAs define as local can frame who they purchase products from, how those products are grown and where funds go.</a:t>
            </a:r>
          </a:p>
          <a:p>
            <a:endParaRPr lang="en-US" dirty="0" smtClean="0"/>
          </a:p>
          <a:p>
            <a:r>
              <a:rPr lang="en-US" dirty="0" smtClean="0"/>
              <a:t>SFAs definition of local can evolve and change as their program does. </a:t>
            </a:r>
          </a:p>
          <a:p>
            <a:endParaRPr lang="en-US" dirty="0" smtClean="0"/>
          </a:p>
          <a:p>
            <a:r>
              <a:rPr lang="en-US" dirty="0" smtClean="0"/>
              <a:t>What are you REALLY trying to achieve? Is there state legislation regarding local purchasing? Do SFAs want farm visits and to develop personal relationships with farmers? Is it to</a:t>
            </a:r>
            <a:r>
              <a:rPr lang="en-US" baseline="0" dirty="0" smtClean="0"/>
              <a:t> support health? Economy? </a:t>
            </a:r>
            <a:r>
              <a:rPr lang="en-US" dirty="0" smtClean="0"/>
              <a:t>Beyond the “distance” term, what does this mean and why are</a:t>
            </a:r>
            <a:r>
              <a:rPr lang="en-US" baseline="0" dirty="0" smtClean="0"/>
              <a:t> they trying to source local? </a:t>
            </a:r>
            <a:endParaRPr lang="en-US" dirty="0" smtClean="0"/>
          </a:p>
          <a:p>
            <a:endParaRPr lang="en-US" dirty="0"/>
          </a:p>
        </p:txBody>
      </p:sp>
      <p:sp>
        <p:nvSpPr>
          <p:cNvPr id="4" name="Slide Number Placeholder 3"/>
          <p:cNvSpPr>
            <a:spLocks noGrp="1"/>
          </p:cNvSpPr>
          <p:nvPr>
            <p:ph type="sldNum" sz="quarter" idx="10"/>
          </p:nvPr>
        </p:nvSpPr>
        <p:spPr/>
        <p:txBody>
          <a:bodyPr/>
          <a:lstStyle/>
          <a:p>
            <a:fld id="{D69FD66C-D722-4EE9-9B2B-109E2A8A24CD}" type="slidenum">
              <a:rPr lang="en-US" smtClean="0"/>
              <a:t>9</a:t>
            </a:fld>
            <a:endParaRPr lang="en-US"/>
          </a:p>
        </p:txBody>
      </p:sp>
    </p:spTree>
    <p:extLst>
      <p:ext uri="{BB962C8B-B14F-4D97-AF65-F5344CB8AC3E}">
        <p14:creationId xmlns:p14="http://schemas.microsoft.com/office/powerpoint/2010/main" val="4001467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05856" y="1878226"/>
            <a:ext cx="5867317" cy="1170417"/>
          </a:xfrm>
        </p:spPr>
        <p:txBody>
          <a:bodyPr anchor="b">
            <a:normAutofit/>
          </a:bodyPr>
          <a:lstStyle>
            <a:lvl1pPr algn="l">
              <a:defRPr sz="4000" baseline="0"/>
            </a:lvl1pPr>
          </a:lstStyle>
          <a:p>
            <a:r>
              <a:rPr lang="en-US" dirty="0" smtClean="0"/>
              <a:t>CLICK TO EDIT MASTER </a:t>
            </a:r>
            <a:br>
              <a:rPr lang="en-US" dirty="0" smtClean="0"/>
            </a:br>
            <a:r>
              <a:rPr lang="en-US" dirty="0" smtClean="0"/>
              <a:t>SLIDE TITLE</a:t>
            </a:r>
            <a:endParaRPr lang="en-US" dirty="0"/>
          </a:p>
        </p:txBody>
      </p:sp>
      <p:sp>
        <p:nvSpPr>
          <p:cNvPr id="3" name="Subtitle 2"/>
          <p:cNvSpPr>
            <a:spLocks noGrp="1"/>
          </p:cNvSpPr>
          <p:nvPr>
            <p:ph type="subTitle" idx="1" hasCustomPrompt="1"/>
          </p:nvPr>
        </p:nvSpPr>
        <p:spPr>
          <a:xfrm>
            <a:off x="5705856" y="3048644"/>
            <a:ext cx="5867317" cy="361822"/>
          </a:xfrm>
        </p:spPr>
        <p:txBody>
          <a:bodyPr>
            <a:normAutofit/>
          </a:bodyPr>
          <a:lstStyle>
            <a:lvl1pPr marL="0" indent="0" algn="l">
              <a:buNone/>
              <a:defRPr sz="1800">
                <a:solidFill>
                  <a:srgbClr val="24408E"/>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a:t>
            </a:r>
            <a:endParaRPr lang="en-US" dirty="0"/>
          </a:p>
        </p:txBody>
      </p:sp>
      <p:cxnSp>
        <p:nvCxnSpPr>
          <p:cNvPr id="13" name="Straight Connector 12"/>
          <p:cNvCxnSpPr/>
          <p:nvPr userDrawn="1"/>
        </p:nvCxnSpPr>
        <p:spPr>
          <a:xfrm>
            <a:off x="5705856" y="3707027"/>
            <a:ext cx="5867317" cy="0"/>
          </a:xfrm>
          <a:prstGeom prst="line">
            <a:avLst/>
          </a:prstGeom>
          <a:ln w="28575" cap="rnd">
            <a:solidFill>
              <a:srgbClr val="24408E"/>
            </a:solidFill>
            <a:prstDash val="sysDot"/>
            <a:round/>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hasCustomPrompt="1"/>
          </p:nvPr>
        </p:nvSpPr>
        <p:spPr>
          <a:xfrm>
            <a:off x="5705856" y="3994445"/>
            <a:ext cx="5867400" cy="288925"/>
          </a:xfrm>
        </p:spPr>
        <p:txBody>
          <a:bodyPr>
            <a:noAutofit/>
          </a:bodyPr>
          <a:lstStyle>
            <a:lvl1pPr marL="0" indent="0">
              <a:buFontTx/>
              <a:buNone/>
              <a:defRPr sz="1600" b="1">
                <a:solidFill>
                  <a:srgbClr val="24408E"/>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Presenter Name</a:t>
            </a:r>
            <a:endParaRPr lang="en-US" dirty="0"/>
          </a:p>
        </p:txBody>
      </p:sp>
      <p:sp>
        <p:nvSpPr>
          <p:cNvPr id="19" name="Text Placeholder 18"/>
          <p:cNvSpPr>
            <a:spLocks noGrp="1"/>
          </p:cNvSpPr>
          <p:nvPr>
            <p:ph type="body" sz="quarter" idx="13" hasCustomPrompt="1"/>
          </p:nvPr>
        </p:nvSpPr>
        <p:spPr>
          <a:xfrm>
            <a:off x="5705856" y="4286886"/>
            <a:ext cx="5867400" cy="255588"/>
          </a:xfrm>
        </p:spPr>
        <p:txBody>
          <a:bodyPr>
            <a:noAutofit/>
          </a:bodyPr>
          <a:lstStyle>
            <a:lvl1pPr marL="0" indent="0">
              <a:buFontTx/>
              <a:buNone/>
              <a:defRPr sz="1200">
                <a:solidFill>
                  <a:srgbClr val="24408E"/>
                </a:solidFill>
                <a:latin typeface="Georgia" charset="0"/>
                <a:ea typeface="Georgia" charset="0"/>
                <a:cs typeface="Georgia" charset="0"/>
              </a:defRPr>
            </a:lvl1pPr>
            <a:lvl2pPr marL="457200" indent="0">
              <a:buFontTx/>
              <a:buNone/>
              <a:defRPr sz="1200">
                <a:latin typeface="Georgia" charset="0"/>
                <a:ea typeface="Georgia" charset="0"/>
                <a:cs typeface="Georgia" charset="0"/>
              </a:defRPr>
            </a:lvl2pPr>
            <a:lvl3pPr marL="914400" indent="0">
              <a:buFontTx/>
              <a:buNone/>
              <a:defRPr sz="1200">
                <a:latin typeface="Georgia" charset="0"/>
                <a:ea typeface="Georgia" charset="0"/>
                <a:cs typeface="Georgia" charset="0"/>
              </a:defRPr>
            </a:lvl3pPr>
            <a:lvl4pPr marL="1371600" indent="0">
              <a:buFontTx/>
              <a:buNone/>
              <a:defRPr sz="1200">
                <a:latin typeface="Georgia" charset="0"/>
                <a:ea typeface="Georgia" charset="0"/>
                <a:cs typeface="Georgia" charset="0"/>
              </a:defRPr>
            </a:lvl4pPr>
            <a:lvl5pPr marL="1828800" indent="0">
              <a:buFontTx/>
              <a:buNone/>
              <a:defRPr sz="1200">
                <a:latin typeface="Georgia" charset="0"/>
                <a:ea typeface="Georgia" charset="0"/>
                <a:cs typeface="Georgia" charset="0"/>
              </a:defRPr>
            </a:lvl5pPr>
          </a:lstStyle>
          <a:p>
            <a:pPr lvl="0"/>
            <a:r>
              <a:rPr lang="en-US" dirty="0" smtClean="0"/>
              <a:t>Presenter Title</a:t>
            </a:r>
            <a:endParaRPr lang="en-US" dirty="0"/>
          </a:p>
        </p:txBody>
      </p:sp>
      <p:sp>
        <p:nvSpPr>
          <p:cNvPr id="25" name="Text Placeholder 24"/>
          <p:cNvSpPr>
            <a:spLocks noGrp="1"/>
          </p:cNvSpPr>
          <p:nvPr>
            <p:ph type="body" sz="quarter" idx="14" hasCustomPrompt="1"/>
          </p:nvPr>
        </p:nvSpPr>
        <p:spPr>
          <a:xfrm>
            <a:off x="5705773" y="4867349"/>
            <a:ext cx="5867400" cy="288925"/>
          </a:xfrm>
        </p:spPr>
        <p:txBody>
          <a:bodyPr>
            <a:noAutofit/>
          </a:bodyPr>
          <a:lstStyle>
            <a:lvl1pPr marL="0" indent="0">
              <a:buFontTx/>
              <a:buNone/>
              <a:defRPr sz="1500" b="1">
                <a:solidFill>
                  <a:srgbClr val="C5D92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00.00.00</a:t>
            </a:r>
            <a:endParaRPr lang="en-US" dirty="0"/>
          </a:p>
        </p:txBody>
      </p:sp>
      <p:sp>
        <p:nvSpPr>
          <p:cNvPr id="27" name="Picture Placeholder 26"/>
          <p:cNvSpPr>
            <a:spLocks noGrp="1"/>
          </p:cNvSpPr>
          <p:nvPr>
            <p:ph type="pic" sz="quarter" idx="15"/>
          </p:nvPr>
        </p:nvSpPr>
        <p:spPr>
          <a:xfrm>
            <a:off x="0" y="914400"/>
            <a:ext cx="5148263" cy="5038725"/>
          </a:xfrm>
          <a:blipFill>
            <a:blip r:embed="rId2" cstate="email">
              <a:extLst>
                <a:ext uri="{28A0092B-C50C-407E-A947-70E740481C1C}">
                  <a14:useLocalDpi xmlns:a14="http://schemas.microsoft.com/office/drawing/2010/main"/>
                </a:ext>
              </a:extLst>
            </a:blip>
            <a:stretch>
              <a:fillRect/>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96670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sp>
        <p:nvSpPr>
          <p:cNvPr id="4" name="Text Placeholder 13"/>
          <p:cNvSpPr>
            <a:spLocks noGrp="1"/>
          </p:cNvSpPr>
          <p:nvPr>
            <p:ph type="body" sz="quarter" idx="10"/>
          </p:nvPr>
        </p:nvSpPr>
        <p:spPr>
          <a:xfrm>
            <a:off x="4498784"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534" y="1883664"/>
            <a:ext cx="3926396" cy="2879356"/>
          </a:xfrm>
          <a:prstGeom prst="rect">
            <a:avLst/>
          </a:prstGeom>
        </p:spPr>
      </p:pic>
    </p:spTree>
    <p:extLst>
      <p:ext uri="{BB962C8B-B14F-4D97-AF65-F5344CB8AC3E}">
        <p14:creationId xmlns:p14="http://schemas.microsoft.com/office/powerpoint/2010/main" val="68164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sp>
        <p:nvSpPr>
          <p:cNvPr id="4" name="Text Placeholder 13"/>
          <p:cNvSpPr>
            <a:spLocks noGrp="1"/>
          </p:cNvSpPr>
          <p:nvPr>
            <p:ph type="body" sz="quarter" idx="10"/>
          </p:nvPr>
        </p:nvSpPr>
        <p:spPr>
          <a:xfrm>
            <a:off x="4498784"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8920" y="1996440"/>
            <a:ext cx="4013200" cy="3048000"/>
          </a:xfrm>
          <a:prstGeom prst="rect">
            <a:avLst/>
          </a:prstGeom>
        </p:spPr>
      </p:pic>
    </p:spTree>
    <p:extLst>
      <p:ext uri="{BB962C8B-B14F-4D97-AF65-F5344CB8AC3E}">
        <p14:creationId xmlns:p14="http://schemas.microsoft.com/office/powerpoint/2010/main" val="109249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sp>
        <p:nvSpPr>
          <p:cNvPr id="4" name="Text Placeholder 13"/>
          <p:cNvSpPr>
            <a:spLocks noGrp="1"/>
          </p:cNvSpPr>
          <p:nvPr>
            <p:ph type="body" sz="quarter" idx="10"/>
          </p:nvPr>
        </p:nvSpPr>
        <p:spPr>
          <a:xfrm>
            <a:off x="4498784" y="2052639"/>
            <a:ext cx="6973888" cy="361728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1"/>
          </p:nvPr>
        </p:nvSpPr>
        <p:spPr>
          <a:xfrm>
            <a:off x="741330" y="1216025"/>
            <a:ext cx="3465362" cy="4447199"/>
          </a:xfrm>
        </p:spPr>
        <p:txBody>
          <a:bodyPr/>
          <a:lstStyle/>
          <a:p>
            <a:r>
              <a:rPr lang="en-US" smtClean="0"/>
              <a:t>Click icon to add picture</a:t>
            </a:r>
            <a:endParaRPr lang="en-US"/>
          </a:p>
        </p:txBody>
      </p:sp>
    </p:spTree>
    <p:extLst>
      <p:ext uri="{BB962C8B-B14F-4D97-AF65-F5344CB8AC3E}">
        <p14:creationId xmlns:p14="http://schemas.microsoft.com/office/powerpoint/2010/main" val="201880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90872" y="1215508"/>
            <a:ext cx="6510468" cy="836785"/>
          </a:xfrm>
        </p:spPr>
        <p:txBody>
          <a:bodyPr/>
          <a:lstStyle/>
          <a:p>
            <a:r>
              <a:rPr lang="en-US" dirty="0" smtClean="0"/>
              <a:t>HEADLINE HERE</a:t>
            </a:r>
            <a:endParaRPr lang="en-US" dirty="0"/>
          </a:p>
        </p:txBody>
      </p:sp>
      <p:sp>
        <p:nvSpPr>
          <p:cNvPr id="8" name="Text Placeholder 14"/>
          <p:cNvSpPr>
            <a:spLocks noGrp="1"/>
          </p:cNvSpPr>
          <p:nvPr>
            <p:ph type="body" sz="quarter" idx="10" hasCustomPrompt="1"/>
          </p:nvPr>
        </p:nvSpPr>
        <p:spPr>
          <a:xfrm>
            <a:off x="4690872" y="2052638"/>
            <a:ext cx="6510528" cy="3646487"/>
          </a:xfrm>
        </p:spPr>
        <p:txBody>
          <a:bodyPr/>
          <a:lstStyle>
            <a:lvl1pPr>
              <a:defRPr baseline="0"/>
            </a:lvl1pPr>
          </a:lstStyle>
          <a:p>
            <a:pPr lvl="0"/>
            <a:r>
              <a:rPr lang="en-US" dirty="0" smtClean="0"/>
              <a:t>Working with other programs?</a:t>
            </a:r>
          </a:p>
          <a:p>
            <a:pPr lvl="0"/>
            <a:r>
              <a:rPr lang="en-US" dirty="0" smtClean="0"/>
              <a:t>Featuring a specific school? Partnering?</a:t>
            </a:r>
          </a:p>
          <a:p>
            <a:pPr lvl="0"/>
            <a:r>
              <a:rPr lang="en-US" dirty="0" smtClean="0"/>
              <a:t>This slide is for other program logos or images that are important to the content</a:t>
            </a:r>
          </a:p>
          <a:p>
            <a:pPr lvl="0"/>
            <a:r>
              <a:rPr lang="en-US" dirty="0" smtClean="0"/>
              <a:t>This is an example.</a:t>
            </a:r>
          </a:p>
          <a:p>
            <a:pPr lvl="0"/>
            <a:r>
              <a:rPr lang="en-US" dirty="0" smtClean="0"/>
              <a:t>Click to edit copy.</a:t>
            </a:r>
          </a:p>
        </p:txBody>
      </p:sp>
      <p:sp>
        <p:nvSpPr>
          <p:cNvPr id="10" name="Picture Placeholder 9"/>
          <p:cNvSpPr>
            <a:spLocks noGrp="1"/>
          </p:cNvSpPr>
          <p:nvPr>
            <p:ph type="pic" sz="quarter" idx="11"/>
          </p:nvPr>
        </p:nvSpPr>
        <p:spPr>
          <a:xfrm>
            <a:off x="914337" y="1215508"/>
            <a:ext cx="3273425" cy="2085476"/>
          </a:xfrm>
        </p:spPr>
        <p:txBody>
          <a:bodyPr/>
          <a:lstStyle/>
          <a:p>
            <a:r>
              <a:rPr lang="en-US" smtClean="0"/>
              <a:t>Click icon to add picture</a:t>
            </a:r>
            <a:endParaRPr lang="en-US"/>
          </a:p>
        </p:txBody>
      </p:sp>
      <p:sp>
        <p:nvSpPr>
          <p:cNvPr id="12" name="Picture Placeholder 9"/>
          <p:cNvSpPr>
            <a:spLocks noGrp="1"/>
          </p:cNvSpPr>
          <p:nvPr>
            <p:ph type="pic" sz="quarter" idx="12"/>
          </p:nvPr>
        </p:nvSpPr>
        <p:spPr>
          <a:xfrm>
            <a:off x="914337" y="3613649"/>
            <a:ext cx="3273425" cy="2085476"/>
          </a:xfrm>
        </p:spPr>
        <p:txBody>
          <a:bodyPr/>
          <a:lstStyle/>
          <a:p>
            <a:r>
              <a:rPr lang="en-US" smtClean="0"/>
              <a:t>Click icon to add picture</a:t>
            </a:r>
            <a:endParaRPr lang="en-US"/>
          </a:p>
        </p:txBody>
      </p:sp>
    </p:spTree>
    <p:extLst>
      <p:ext uri="{BB962C8B-B14F-4D97-AF65-F5344CB8AC3E}">
        <p14:creationId xmlns:p14="http://schemas.microsoft.com/office/powerpoint/2010/main" val="101866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724144" y="1681988"/>
            <a:ext cx="5687187" cy="3475038"/>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1" i="0">
                <a:solidFill>
                  <a:srgbClr val="24408E"/>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lvl="0"/>
            <a:endParaRPr lang="en-US" dirty="0"/>
          </a:p>
        </p:txBody>
      </p:sp>
      <p:sp>
        <p:nvSpPr>
          <p:cNvPr id="10" name="Picture Placeholder 7"/>
          <p:cNvSpPr>
            <a:spLocks noGrp="1"/>
          </p:cNvSpPr>
          <p:nvPr>
            <p:ph type="pic" sz="quarter" idx="10"/>
          </p:nvPr>
        </p:nvSpPr>
        <p:spPr>
          <a:xfrm>
            <a:off x="-1" y="914401"/>
            <a:ext cx="5008605" cy="5038344"/>
          </a:xfrm>
          <a:blipFill>
            <a:blip r:embed="rId2" cstate="email">
              <a:extLst>
                <a:ext uri="{BEBA8EAE-BF5A-486C-A8C5-ECC9F3942E4B}">
                  <a14:imgProps xmlns:a14="http://schemas.microsoft.com/office/drawing/2010/main">
                    <a14:imgLayer r:embed="rId3">
                      <a14:imgEffect>
                        <a14:sharpenSoften amount="4000"/>
                      </a14:imgEffect>
                      <a14:imgEffect>
                        <a14:brightnessContrast bright="3000" contrast="6000"/>
                      </a14:imgEffect>
                    </a14:imgLayer>
                  </a14:imgProps>
                </a:ext>
                <a:ext uri="{28A0092B-C50C-407E-A947-70E740481C1C}">
                  <a14:useLocalDpi xmlns:a14="http://schemas.microsoft.com/office/drawing/2010/main"/>
                </a:ext>
              </a:extLst>
            </a:blip>
            <a:srcRect/>
            <a:stretch>
              <a:fillRect/>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619657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768096" y="1663700"/>
            <a:ext cx="5687187" cy="3475038"/>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1" i="0">
                <a:solidFill>
                  <a:srgbClr val="24408E"/>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lvl="0"/>
            <a:endParaRPr lang="en-US" dirty="0"/>
          </a:p>
        </p:txBody>
      </p:sp>
      <p:sp>
        <p:nvSpPr>
          <p:cNvPr id="6" name="Picture Placeholder 7"/>
          <p:cNvSpPr>
            <a:spLocks noGrp="1"/>
          </p:cNvSpPr>
          <p:nvPr>
            <p:ph type="pic" sz="quarter" idx="10"/>
          </p:nvPr>
        </p:nvSpPr>
        <p:spPr>
          <a:xfrm>
            <a:off x="7210827" y="914400"/>
            <a:ext cx="5029200" cy="5033319"/>
          </a:xfrm>
          <a:blipFill>
            <a:blip r:embed="rId2" cstate="email">
              <a:extLst>
                <a:ext uri="{28A0092B-C50C-407E-A947-70E740481C1C}">
                  <a14:useLocalDpi xmlns:a14="http://schemas.microsoft.com/office/drawing/2010/main"/>
                </a:ext>
              </a:extLst>
            </a:blip>
            <a:srcRect/>
            <a:stretch>
              <a:fillRect l="704" r="1114"/>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45482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8"/>
          <p:cNvSpPr>
            <a:spLocks noGrp="1"/>
          </p:cNvSpPr>
          <p:nvPr>
            <p:ph type="body" sz="quarter" idx="11" hasCustomPrompt="1"/>
          </p:nvPr>
        </p:nvSpPr>
        <p:spPr>
          <a:xfrm>
            <a:off x="5724144" y="1681988"/>
            <a:ext cx="5687187" cy="3475038"/>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1" i="0">
                <a:solidFill>
                  <a:srgbClr val="24408E"/>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Callout or information here.</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lvl="0"/>
            <a:endParaRPr lang="en-US" dirty="0"/>
          </a:p>
        </p:txBody>
      </p:sp>
      <p:sp>
        <p:nvSpPr>
          <p:cNvPr id="8" name="Picture Placeholder 7"/>
          <p:cNvSpPr>
            <a:spLocks noGrp="1"/>
          </p:cNvSpPr>
          <p:nvPr>
            <p:ph type="pic" sz="quarter" idx="10"/>
          </p:nvPr>
        </p:nvSpPr>
        <p:spPr>
          <a:xfrm>
            <a:off x="-1" y="905257"/>
            <a:ext cx="4937760" cy="5047488"/>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89616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905256"/>
            <a:ext cx="6025896" cy="2459736"/>
          </a:xfrm>
        </p:spPr>
        <p:txBody>
          <a:bodyPr/>
          <a:lstStyle/>
          <a:p>
            <a:r>
              <a:rPr lang="en-US" smtClean="0"/>
              <a:t>Click icon to add picture</a:t>
            </a:r>
            <a:endParaRPr lang="en-US"/>
          </a:p>
        </p:txBody>
      </p:sp>
      <p:sp>
        <p:nvSpPr>
          <p:cNvPr id="10" name="Picture Placeholder 6"/>
          <p:cNvSpPr>
            <a:spLocks noGrp="1"/>
          </p:cNvSpPr>
          <p:nvPr>
            <p:ph type="pic" sz="quarter" idx="11"/>
          </p:nvPr>
        </p:nvSpPr>
        <p:spPr>
          <a:xfrm>
            <a:off x="0" y="3502533"/>
            <a:ext cx="6025896" cy="2441067"/>
          </a:xfrm>
        </p:spPr>
        <p:txBody>
          <a:bodyPr/>
          <a:lstStyle/>
          <a:p>
            <a:r>
              <a:rPr lang="en-US" smtClean="0"/>
              <a:t>Click icon to add picture</a:t>
            </a:r>
            <a:endParaRPr lang="en-US"/>
          </a:p>
        </p:txBody>
      </p:sp>
      <p:sp>
        <p:nvSpPr>
          <p:cNvPr id="14" name="Picture Placeholder 6"/>
          <p:cNvSpPr>
            <a:spLocks noGrp="1"/>
          </p:cNvSpPr>
          <p:nvPr>
            <p:ph type="pic" sz="quarter" idx="13"/>
          </p:nvPr>
        </p:nvSpPr>
        <p:spPr>
          <a:xfrm>
            <a:off x="6166104" y="3502533"/>
            <a:ext cx="6025896" cy="2441067"/>
          </a:xfrm>
        </p:spPr>
        <p:txBody>
          <a:bodyPr/>
          <a:lstStyle/>
          <a:p>
            <a:r>
              <a:rPr lang="en-US" smtClean="0"/>
              <a:t>Click icon to add picture</a:t>
            </a:r>
            <a:endParaRPr lang="en-US"/>
          </a:p>
        </p:txBody>
      </p:sp>
      <p:sp>
        <p:nvSpPr>
          <p:cNvPr id="16" name="Text Placeholder 15"/>
          <p:cNvSpPr>
            <a:spLocks noGrp="1"/>
          </p:cNvSpPr>
          <p:nvPr>
            <p:ph type="body" sz="quarter" idx="14" hasCustomPrompt="1"/>
          </p:nvPr>
        </p:nvSpPr>
        <p:spPr>
          <a:xfrm>
            <a:off x="6635496" y="1115702"/>
            <a:ext cx="4959096" cy="2038844"/>
          </a:xfrm>
        </p:spPr>
        <p:txBody>
          <a:bodyPr>
            <a:normAutofit/>
          </a:bodyPr>
          <a:lstStyle>
            <a:lvl1pPr marL="0" indent="0">
              <a:buFontTx/>
              <a:buNone/>
              <a:defRPr sz="20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More pictures! On this slide you can add whatever photos are relevant to the specific topic of the presentation. For example, here are photos of school lunches. Click here to edit copy. </a:t>
            </a:r>
          </a:p>
        </p:txBody>
      </p:sp>
    </p:spTree>
    <p:extLst>
      <p:ext uri="{BB962C8B-B14F-4D97-AF65-F5344CB8AC3E}">
        <p14:creationId xmlns:p14="http://schemas.microsoft.com/office/powerpoint/2010/main" val="1747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04875"/>
            <a:ext cx="12192000" cy="5065714"/>
          </a:xfrm>
          <a:prstGeom prst="rect">
            <a:avLst/>
          </a:prstGeom>
        </p:spPr>
      </p:pic>
      <p:sp>
        <p:nvSpPr>
          <p:cNvPr id="2" name="Title 1"/>
          <p:cNvSpPr>
            <a:spLocks noGrp="1"/>
          </p:cNvSpPr>
          <p:nvPr>
            <p:ph type="title" hasCustomPrompt="1"/>
          </p:nvPr>
        </p:nvSpPr>
        <p:spPr>
          <a:xfrm>
            <a:off x="4498848" y="1215508"/>
            <a:ext cx="6245352" cy="836785"/>
          </a:xfrm>
        </p:spPr>
        <p:txBody>
          <a:bodyPr/>
          <a:lstStyle>
            <a:lvl1pPr>
              <a:defRPr>
                <a:solidFill>
                  <a:schemeClr val="bg1"/>
                </a:solidFill>
              </a:defRPr>
            </a:lvl1pPr>
          </a:lstStyle>
          <a:p>
            <a:r>
              <a:rPr lang="en-US" dirty="0" smtClean="0"/>
              <a:t>HEADLINE HERE</a:t>
            </a:r>
            <a:endParaRPr lang="en-US" dirty="0"/>
          </a:p>
        </p:txBody>
      </p:sp>
      <p:sp>
        <p:nvSpPr>
          <p:cNvPr id="6" name="Text Placeholder 8"/>
          <p:cNvSpPr>
            <a:spLocks noGrp="1"/>
          </p:cNvSpPr>
          <p:nvPr>
            <p:ph type="body" sz="quarter" idx="11" hasCustomPrompt="1"/>
          </p:nvPr>
        </p:nvSpPr>
        <p:spPr>
          <a:xfrm>
            <a:off x="4498848" y="2052292"/>
            <a:ext cx="6245352" cy="3607843"/>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0" i="0">
                <a:solidFill>
                  <a:srgbClr val="C5D92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216" y="1332379"/>
            <a:ext cx="3328416" cy="4638210"/>
          </a:xfrm>
          <a:prstGeom prst="rect">
            <a:avLst/>
          </a:prstGeom>
        </p:spPr>
      </p:pic>
    </p:spTree>
    <p:extLst>
      <p:ext uri="{BB962C8B-B14F-4D97-AF65-F5344CB8AC3E}">
        <p14:creationId xmlns:p14="http://schemas.microsoft.com/office/powerpoint/2010/main" val="15614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04875"/>
            <a:ext cx="12192000" cy="5065714"/>
          </a:xfrm>
          <a:prstGeom prst="rect">
            <a:avLst/>
          </a:prstGeom>
        </p:spPr>
      </p:pic>
      <p:sp>
        <p:nvSpPr>
          <p:cNvPr id="4" name="Title 1"/>
          <p:cNvSpPr>
            <a:spLocks noGrp="1"/>
          </p:cNvSpPr>
          <p:nvPr>
            <p:ph type="title" hasCustomPrompt="1"/>
          </p:nvPr>
        </p:nvSpPr>
        <p:spPr>
          <a:xfrm>
            <a:off x="4498848" y="1215508"/>
            <a:ext cx="6245352" cy="836785"/>
          </a:xfrm>
        </p:spPr>
        <p:txBody>
          <a:bodyPr/>
          <a:lstStyle>
            <a:lvl1pPr>
              <a:defRPr>
                <a:solidFill>
                  <a:schemeClr val="bg1"/>
                </a:solidFill>
              </a:defRPr>
            </a:lvl1pPr>
          </a:lstStyle>
          <a:p>
            <a:r>
              <a:rPr lang="en-US" dirty="0" smtClean="0"/>
              <a:t>HEADLINE HERE</a:t>
            </a:r>
            <a:endParaRPr lang="en-US" dirty="0"/>
          </a:p>
        </p:txBody>
      </p:sp>
      <p:sp>
        <p:nvSpPr>
          <p:cNvPr id="5" name="Text Placeholder 8"/>
          <p:cNvSpPr>
            <a:spLocks noGrp="1"/>
          </p:cNvSpPr>
          <p:nvPr>
            <p:ph type="body" sz="quarter" idx="11" hasCustomPrompt="1"/>
          </p:nvPr>
        </p:nvSpPr>
        <p:spPr>
          <a:xfrm>
            <a:off x="4498848" y="2052292"/>
            <a:ext cx="6245352" cy="3607843"/>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0" i="0">
                <a:solidFill>
                  <a:srgbClr val="C5D92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8906" y="2052292"/>
            <a:ext cx="3627632" cy="3912392"/>
          </a:xfrm>
          <a:prstGeom prst="rect">
            <a:avLst/>
          </a:prstGeom>
        </p:spPr>
      </p:pic>
    </p:spTree>
    <p:extLst>
      <p:ext uri="{BB962C8B-B14F-4D97-AF65-F5344CB8AC3E}">
        <p14:creationId xmlns:p14="http://schemas.microsoft.com/office/powerpoint/2010/main" val="150082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214550" y="2360567"/>
            <a:ext cx="6139249" cy="836785"/>
          </a:xfrm>
        </p:spPr>
        <p:txBody>
          <a:bodyPr/>
          <a:lstStyle>
            <a:lvl1pPr>
              <a:defRPr>
                <a:solidFill>
                  <a:schemeClr val="bg1"/>
                </a:solidFill>
              </a:defRPr>
            </a:lvl1pPr>
          </a:lstStyle>
          <a:p>
            <a:r>
              <a:rPr lang="en-US" dirty="0" smtClean="0"/>
              <a:t>CLICK TO EDIT DIVDER </a:t>
            </a:r>
            <a:br>
              <a:rPr lang="en-US" dirty="0" smtClean="0"/>
            </a:br>
            <a:r>
              <a:rPr lang="en-US" dirty="0" smtClean="0"/>
              <a:t>SLIDE TITLE</a:t>
            </a:r>
            <a:endParaRPr lang="en-US" dirty="0"/>
          </a:p>
        </p:txBody>
      </p:sp>
      <p:sp>
        <p:nvSpPr>
          <p:cNvPr id="4" name="Text Placeholder 11"/>
          <p:cNvSpPr>
            <a:spLocks noGrp="1"/>
          </p:cNvSpPr>
          <p:nvPr>
            <p:ph type="body" sz="quarter" idx="11" hasCustomPrompt="1"/>
          </p:nvPr>
        </p:nvSpPr>
        <p:spPr>
          <a:xfrm>
            <a:off x="5214938" y="3706299"/>
            <a:ext cx="6138862" cy="354055"/>
          </a:xfrm>
        </p:spPr>
        <p:txBody>
          <a:bodyPr>
            <a:normAutofit/>
          </a:bodyPr>
          <a:lstStyle>
            <a:lvl1pPr marL="0" indent="0">
              <a:buFontTx/>
              <a:buNone/>
              <a:defRPr sz="1800" baseline="0">
                <a:solidFill>
                  <a:schemeClr val="bg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divider slide subtitle</a:t>
            </a:r>
            <a:endParaRPr lang="en-US" dirty="0"/>
          </a:p>
        </p:txBody>
      </p:sp>
      <p:cxnSp>
        <p:nvCxnSpPr>
          <p:cNvPr id="5" name="Straight Connector 4"/>
          <p:cNvCxnSpPr/>
          <p:nvPr userDrawn="1"/>
        </p:nvCxnSpPr>
        <p:spPr>
          <a:xfrm>
            <a:off x="5214550" y="3460234"/>
            <a:ext cx="6139249" cy="0"/>
          </a:xfrm>
          <a:prstGeom prst="line">
            <a:avLst/>
          </a:prstGeom>
          <a:ln w="285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117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04875"/>
            <a:ext cx="12192000" cy="5065714"/>
          </a:xfrm>
          <a:prstGeom prst="rect">
            <a:avLst/>
          </a:prstGeom>
        </p:spPr>
      </p:pic>
      <p:sp>
        <p:nvSpPr>
          <p:cNvPr id="4" name="Title 1"/>
          <p:cNvSpPr>
            <a:spLocks noGrp="1"/>
          </p:cNvSpPr>
          <p:nvPr>
            <p:ph type="title" hasCustomPrompt="1"/>
          </p:nvPr>
        </p:nvSpPr>
        <p:spPr>
          <a:xfrm>
            <a:off x="4498848" y="1215508"/>
            <a:ext cx="6245352" cy="836785"/>
          </a:xfrm>
        </p:spPr>
        <p:txBody>
          <a:bodyPr/>
          <a:lstStyle>
            <a:lvl1pPr>
              <a:defRPr>
                <a:solidFill>
                  <a:schemeClr val="bg1"/>
                </a:solidFill>
              </a:defRPr>
            </a:lvl1pPr>
          </a:lstStyle>
          <a:p>
            <a:r>
              <a:rPr lang="en-US" dirty="0" smtClean="0"/>
              <a:t>HEADLINE HERE</a:t>
            </a:r>
            <a:endParaRPr lang="en-US" dirty="0"/>
          </a:p>
        </p:txBody>
      </p:sp>
      <p:sp>
        <p:nvSpPr>
          <p:cNvPr id="5" name="Text Placeholder 8"/>
          <p:cNvSpPr>
            <a:spLocks noGrp="1"/>
          </p:cNvSpPr>
          <p:nvPr>
            <p:ph type="body" sz="quarter" idx="11" hasCustomPrompt="1"/>
          </p:nvPr>
        </p:nvSpPr>
        <p:spPr>
          <a:xfrm>
            <a:off x="4498848" y="2052292"/>
            <a:ext cx="6245352" cy="3607843"/>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b="0" i="0">
                <a:solidFill>
                  <a:srgbClr val="C5D92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General, non-bulleted information and statements here. Click to edit text.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a:p>
        </p:txBody>
      </p:sp>
      <p:sp>
        <p:nvSpPr>
          <p:cNvPr id="7" name="Picture Placeholder 6"/>
          <p:cNvSpPr>
            <a:spLocks noGrp="1"/>
          </p:cNvSpPr>
          <p:nvPr>
            <p:ph type="pic" sz="quarter" idx="12"/>
          </p:nvPr>
        </p:nvSpPr>
        <p:spPr>
          <a:xfrm>
            <a:off x="539750" y="1444623"/>
            <a:ext cx="3410395" cy="4525965"/>
          </a:xfrm>
        </p:spPr>
        <p:txBody>
          <a:bodyPr/>
          <a:lstStyle/>
          <a:p>
            <a:r>
              <a:rPr lang="en-US" smtClean="0"/>
              <a:t>Click icon to add picture</a:t>
            </a:r>
            <a:endParaRPr lang="en-US"/>
          </a:p>
        </p:txBody>
      </p:sp>
    </p:spTree>
    <p:extLst>
      <p:ext uri="{BB962C8B-B14F-4D97-AF65-F5344CB8AC3E}">
        <p14:creationId xmlns:p14="http://schemas.microsoft.com/office/powerpoint/2010/main" val="266421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60412" y="2395538"/>
            <a:ext cx="3723068" cy="2020824"/>
          </a:xfrm>
        </p:spPr>
        <p:txBody>
          <a:bodyPr anchor="b">
            <a:noAutofit/>
          </a:bodyPr>
          <a:lstStyle>
            <a:lvl1pPr>
              <a:defRPr sz="15000">
                <a:solidFill>
                  <a:srgbClr val="F1592A"/>
                </a:solidFill>
              </a:defRPr>
            </a:lvl1pPr>
          </a:lstStyle>
          <a:p>
            <a:r>
              <a:rPr lang="en-US" dirty="0" smtClean="0"/>
              <a:t>00%</a:t>
            </a:r>
            <a:endParaRPr lang="en-US" dirty="0"/>
          </a:p>
        </p:txBody>
      </p:sp>
      <p:sp>
        <p:nvSpPr>
          <p:cNvPr id="10" name="Text Placeholder 9"/>
          <p:cNvSpPr>
            <a:spLocks noGrp="1"/>
          </p:cNvSpPr>
          <p:nvPr>
            <p:ph type="body" sz="quarter" idx="10" hasCustomPrompt="1"/>
          </p:nvPr>
        </p:nvSpPr>
        <p:spPr>
          <a:xfrm>
            <a:off x="5687314" y="2395538"/>
            <a:ext cx="5248275" cy="2020887"/>
          </a:xfrm>
        </p:spPr>
        <p:txBody>
          <a:bodyPr/>
          <a:lstStyle>
            <a:lvl1pPr marL="0" marR="0" indent="0" algn="l" defTabSz="914400" rtl="0" eaLnBrk="1" fontAlgn="auto" latinLnBrk="0" hangingPunct="1">
              <a:lnSpc>
                <a:spcPct val="90000"/>
              </a:lnSpc>
              <a:spcBef>
                <a:spcPts val="1000"/>
              </a:spcBef>
              <a:spcAft>
                <a:spcPts val="0"/>
              </a:spcAft>
              <a:buClr>
                <a:srgbClr val="C5D92F"/>
              </a:buClr>
              <a:buSzTx/>
              <a:buFontTx/>
              <a:buNone/>
              <a:tab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Click to edit copy. Click to edit copy.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Click to edit copy. Click to edit copy.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Click to edit copy. Click to edit copy.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r>
              <a:rPr lang="en-US" dirty="0" smtClean="0"/>
              <a:t>Click to edit copy. Click to edit copy. </a:t>
            </a:r>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marL="0" marR="0" lvl="0" indent="0" algn="l" defTabSz="914400" rtl="0" eaLnBrk="1" fontAlgn="auto" latinLnBrk="0" hangingPunct="1">
              <a:lnSpc>
                <a:spcPct val="90000"/>
              </a:lnSpc>
              <a:spcBef>
                <a:spcPts val="1000"/>
              </a:spcBef>
              <a:spcAft>
                <a:spcPts val="0"/>
              </a:spcAft>
              <a:buClr>
                <a:srgbClr val="C5D92F"/>
              </a:buClr>
              <a:buSzTx/>
              <a:buFontTx/>
              <a:buNone/>
              <a:tabLst/>
              <a:defRPr/>
            </a:pPr>
            <a:endParaRPr lang="en-US" dirty="0" smtClean="0"/>
          </a:p>
          <a:p>
            <a:pPr lvl="0"/>
            <a:endParaRPr lang="en-US" dirty="0" smtClean="0"/>
          </a:p>
        </p:txBody>
      </p:sp>
      <p:sp>
        <p:nvSpPr>
          <p:cNvPr id="12" name="Text Placeholder 11"/>
          <p:cNvSpPr>
            <a:spLocks noGrp="1"/>
          </p:cNvSpPr>
          <p:nvPr>
            <p:ph type="body" sz="quarter" idx="11" hasCustomPrompt="1"/>
          </p:nvPr>
        </p:nvSpPr>
        <p:spPr>
          <a:xfrm>
            <a:off x="5687314" y="4416425"/>
            <a:ext cx="5248275" cy="247650"/>
          </a:xfrm>
        </p:spPr>
        <p:txBody>
          <a:bodyPr>
            <a:noAutofit/>
          </a:bodyPr>
          <a:lstStyle>
            <a:lvl1pPr marL="0" indent="0">
              <a:buFontTx/>
              <a:buNone/>
              <a:defRPr sz="1000" i="1">
                <a:solidFill>
                  <a:schemeClr val="bg2">
                    <a:lumMod val="50000"/>
                  </a:schemeClr>
                </a:solidFill>
                <a:latin typeface="Georgia" charset="0"/>
                <a:ea typeface="Georgia" charset="0"/>
                <a:cs typeface="Georgia" charset="0"/>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smtClean="0"/>
              <a:t>Source: </a:t>
            </a:r>
            <a:r>
              <a:rPr lang="en-US" dirty="0" err="1" smtClean="0"/>
              <a:t>www.abcdefghijklmnopqrstuvwxyz.com</a:t>
            </a:r>
            <a:endParaRPr lang="en-US" dirty="0"/>
          </a:p>
        </p:txBody>
      </p:sp>
    </p:spTree>
    <p:extLst>
      <p:ext uri="{BB962C8B-B14F-4D97-AF65-F5344CB8AC3E}">
        <p14:creationId xmlns:p14="http://schemas.microsoft.com/office/powerpoint/2010/main" val="1993577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able Placeholder 6"/>
          <p:cNvSpPr>
            <a:spLocks noGrp="1"/>
          </p:cNvSpPr>
          <p:nvPr>
            <p:ph type="tbl" sz="quarter" idx="10"/>
          </p:nvPr>
        </p:nvSpPr>
        <p:spPr>
          <a:xfrm>
            <a:off x="2515235" y="1518285"/>
            <a:ext cx="7159625" cy="3767138"/>
          </a:xfrm>
        </p:spPr>
        <p:txBody>
          <a:bodyPr/>
          <a:lstStyle/>
          <a:p>
            <a:r>
              <a:rPr lang="en-US" smtClean="0"/>
              <a:t>Click icon to add table</a:t>
            </a: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73580" y="1172337"/>
            <a:ext cx="816864" cy="856488"/>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80907" y="3958019"/>
            <a:ext cx="1389888" cy="1673352"/>
          </a:xfrm>
          <a:prstGeom prst="rect">
            <a:avLst/>
          </a:prstGeom>
        </p:spPr>
      </p:pic>
    </p:spTree>
    <p:extLst>
      <p:ext uri="{BB962C8B-B14F-4D97-AF65-F5344CB8AC3E}">
        <p14:creationId xmlns:p14="http://schemas.microsoft.com/office/powerpoint/2010/main" val="494162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735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p:cNvSpPr txBox="1"/>
          <p:nvPr userDrawn="1"/>
        </p:nvSpPr>
        <p:spPr>
          <a:xfrm>
            <a:off x="0" y="2822943"/>
            <a:ext cx="12192000" cy="1200329"/>
          </a:xfrm>
          <a:prstGeom prst="rect">
            <a:avLst/>
          </a:prstGeom>
          <a:noFill/>
        </p:spPr>
        <p:txBody>
          <a:bodyPr wrap="square" rtlCol="0">
            <a:spAutoFit/>
          </a:bodyPr>
          <a:lstStyle/>
          <a:p>
            <a:pPr algn="ctr"/>
            <a:r>
              <a:rPr lang="en-US" sz="7200" b="1" dirty="0" smtClean="0">
                <a:solidFill>
                  <a:srgbClr val="24408E"/>
                </a:solidFill>
              </a:rPr>
              <a:t>THANK YOU!</a:t>
            </a:r>
            <a:endParaRPr lang="en-US" sz="7200" b="1" dirty="0">
              <a:solidFill>
                <a:srgbClr val="24408E"/>
              </a:solidFill>
            </a:endParaRPr>
          </a:p>
        </p:txBody>
      </p:sp>
    </p:spTree>
    <p:extLst>
      <p:ext uri="{BB962C8B-B14F-4D97-AF65-F5344CB8AC3E}">
        <p14:creationId xmlns:p14="http://schemas.microsoft.com/office/powerpoint/2010/main" val="204669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14550" y="2360567"/>
            <a:ext cx="6139249" cy="836785"/>
          </a:xfrm>
        </p:spPr>
        <p:txBody>
          <a:bodyPr/>
          <a:lstStyle>
            <a:lvl1pPr>
              <a:defRPr>
                <a:solidFill>
                  <a:schemeClr val="bg1"/>
                </a:solidFill>
              </a:defRPr>
            </a:lvl1pPr>
          </a:lstStyle>
          <a:p>
            <a:r>
              <a:rPr lang="en-US" dirty="0" smtClean="0"/>
              <a:t>CLICK TO EDIT DIVDER </a:t>
            </a:r>
            <a:br>
              <a:rPr lang="en-US" dirty="0" smtClean="0"/>
            </a:br>
            <a:r>
              <a:rPr lang="en-US" dirty="0" smtClean="0"/>
              <a:t>SLIDE TITLE</a:t>
            </a:r>
            <a:endParaRPr lang="en-US" dirty="0"/>
          </a:p>
        </p:txBody>
      </p:sp>
      <p:sp>
        <p:nvSpPr>
          <p:cNvPr id="12" name="Text Placeholder 11"/>
          <p:cNvSpPr>
            <a:spLocks noGrp="1"/>
          </p:cNvSpPr>
          <p:nvPr>
            <p:ph type="body" sz="quarter" idx="11" hasCustomPrompt="1"/>
          </p:nvPr>
        </p:nvSpPr>
        <p:spPr>
          <a:xfrm>
            <a:off x="5214938" y="3706299"/>
            <a:ext cx="6138862" cy="354055"/>
          </a:xfrm>
        </p:spPr>
        <p:txBody>
          <a:bodyPr>
            <a:normAutofit/>
          </a:bodyPr>
          <a:lstStyle>
            <a:lvl1pPr marL="0" indent="0">
              <a:buFontTx/>
              <a:buNone/>
              <a:defRPr sz="1800" baseline="0">
                <a:solidFill>
                  <a:schemeClr val="bg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divider slide subtitle</a:t>
            </a:r>
            <a:endParaRPr lang="en-US" dirty="0"/>
          </a:p>
        </p:txBody>
      </p:sp>
      <p:cxnSp>
        <p:nvCxnSpPr>
          <p:cNvPr id="13" name="Straight Connector 12"/>
          <p:cNvCxnSpPr/>
          <p:nvPr userDrawn="1"/>
        </p:nvCxnSpPr>
        <p:spPr>
          <a:xfrm>
            <a:off x="5214550" y="3460234"/>
            <a:ext cx="6139249" cy="0"/>
          </a:xfrm>
          <a:prstGeom prst="line">
            <a:avLst/>
          </a:prstGeom>
          <a:ln w="285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39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214550" y="2360567"/>
            <a:ext cx="6139249" cy="836785"/>
          </a:xfrm>
        </p:spPr>
        <p:txBody>
          <a:bodyPr/>
          <a:lstStyle>
            <a:lvl1pPr>
              <a:defRPr>
                <a:solidFill>
                  <a:schemeClr val="bg1"/>
                </a:solidFill>
              </a:defRPr>
            </a:lvl1pPr>
          </a:lstStyle>
          <a:p>
            <a:r>
              <a:rPr lang="en-US" dirty="0" smtClean="0"/>
              <a:t>CLICK TO EDIT DIVDER </a:t>
            </a:r>
            <a:br>
              <a:rPr lang="en-US" dirty="0" smtClean="0"/>
            </a:br>
            <a:r>
              <a:rPr lang="en-US" dirty="0" smtClean="0"/>
              <a:t>SLIDE TITLE</a:t>
            </a:r>
            <a:endParaRPr lang="en-US" dirty="0"/>
          </a:p>
        </p:txBody>
      </p:sp>
      <p:sp>
        <p:nvSpPr>
          <p:cNvPr id="4" name="Text Placeholder 11"/>
          <p:cNvSpPr>
            <a:spLocks noGrp="1"/>
          </p:cNvSpPr>
          <p:nvPr>
            <p:ph type="body" sz="quarter" idx="11" hasCustomPrompt="1"/>
          </p:nvPr>
        </p:nvSpPr>
        <p:spPr>
          <a:xfrm>
            <a:off x="5214938" y="3706299"/>
            <a:ext cx="6138862" cy="354055"/>
          </a:xfrm>
        </p:spPr>
        <p:txBody>
          <a:bodyPr>
            <a:normAutofit/>
          </a:bodyPr>
          <a:lstStyle>
            <a:lvl1pPr marL="0" indent="0">
              <a:buFontTx/>
              <a:buNone/>
              <a:defRPr sz="1800" baseline="0">
                <a:solidFill>
                  <a:schemeClr val="bg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divider slide subtitle</a:t>
            </a:r>
            <a:endParaRPr lang="en-US" dirty="0"/>
          </a:p>
        </p:txBody>
      </p:sp>
      <p:cxnSp>
        <p:nvCxnSpPr>
          <p:cNvPr id="8" name="Straight Connector 7"/>
          <p:cNvCxnSpPr/>
          <p:nvPr userDrawn="1"/>
        </p:nvCxnSpPr>
        <p:spPr>
          <a:xfrm>
            <a:off x="5214550" y="3460234"/>
            <a:ext cx="6139249" cy="0"/>
          </a:xfrm>
          <a:prstGeom prst="line">
            <a:avLst/>
          </a:prstGeom>
          <a:ln w="285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3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904875"/>
            <a:ext cx="12192000" cy="5048250"/>
          </a:xfrm>
        </p:spPr>
        <p:txBody>
          <a:bodyPr/>
          <a:lstStyle/>
          <a:p>
            <a:r>
              <a:rPr lang="en-US" smtClean="0"/>
              <a:t>Click icon to add picture</a:t>
            </a:r>
            <a:endParaRPr lang="en-US"/>
          </a:p>
        </p:txBody>
      </p:sp>
      <p:sp>
        <p:nvSpPr>
          <p:cNvPr id="3" name="Title 1"/>
          <p:cNvSpPr>
            <a:spLocks noGrp="1"/>
          </p:cNvSpPr>
          <p:nvPr>
            <p:ph type="title" hasCustomPrompt="1"/>
          </p:nvPr>
        </p:nvSpPr>
        <p:spPr>
          <a:xfrm>
            <a:off x="5214550" y="2360567"/>
            <a:ext cx="6139249" cy="836785"/>
          </a:xfrm>
        </p:spPr>
        <p:txBody>
          <a:bodyPr/>
          <a:lstStyle>
            <a:lvl1pPr>
              <a:defRPr>
                <a:solidFill>
                  <a:schemeClr val="bg1"/>
                </a:solidFill>
              </a:defRPr>
            </a:lvl1pPr>
          </a:lstStyle>
          <a:p>
            <a:r>
              <a:rPr lang="en-US" dirty="0" smtClean="0"/>
              <a:t>CLICK TO EDIT DIVDER </a:t>
            </a:r>
            <a:br>
              <a:rPr lang="en-US" dirty="0" smtClean="0"/>
            </a:br>
            <a:r>
              <a:rPr lang="en-US" dirty="0" smtClean="0"/>
              <a:t>SLIDE TITLE</a:t>
            </a:r>
            <a:endParaRPr lang="en-US" dirty="0"/>
          </a:p>
        </p:txBody>
      </p:sp>
      <p:sp>
        <p:nvSpPr>
          <p:cNvPr id="4" name="Text Placeholder 11"/>
          <p:cNvSpPr>
            <a:spLocks noGrp="1"/>
          </p:cNvSpPr>
          <p:nvPr>
            <p:ph type="body" sz="quarter" idx="11" hasCustomPrompt="1"/>
          </p:nvPr>
        </p:nvSpPr>
        <p:spPr>
          <a:xfrm>
            <a:off x="5214938" y="3706299"/>
            <a:ext cx="6138862" cy="354055"/>
          </a:xfrm>
        </p:spPr>
        <p:txBody>
          <a:bodyPr>
            <a:normAutofit/>
          </a:bodyPr>
          <a:lstStyle>
            <a:lvl1pPr marL="0" indent="0">
              <a:buFontTx/>
              <a:buNone/>
              <a:defRPr sz="1800" baseline="0">
                <a:solidFill>
                  <a:schemeClr val="bg1"/>
                </a:solidFill>
                <a:latin typeface="Georgia" charset="0"/>
                <a:ea typeface="Georgia" charset="0"/>
                <a:cs typeface="Georgia"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divider slide subtitle</a:t>
            </a:r>
            <a:endParaRPr lang="en-US" dirty="0"/>
          </a:p>
        </p:txBody>
      </p:sp>
      <p:cxnSp>
        <p:nvCxnSpPr>
          <p:cNvPr id="5" name="Straight Connector 4"/>
          <p:cNvCxnSpPr/>
          <p:nvPr userDrawn="1"/>
        </p:nvCxnSpPr>
        <p:spPr>
          <a:xfrm>
            <a:off x="5214550" y="3460234"/>
            <a:ext cx="6139249" cy="0"/>
          </a:xfrm>
          <a:prstGeom prst="line">
            <a:avLst/>
          </a:prstGeom>
          <a:ln w="285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56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1746" y="1024128"/>
            <a:ext cx="3598490" cy="4809746"/>
          </a:xfrm>
          <a:prstGeom prst="rect">
            <a:avLst/>
          </a:prstGeom>
        </p:spPr>
      </p:pic>
      <p:sp>
        <p:nvSpPr>
          <p:cNvPr id="14" name="Text Placeholder 13"/>
          <p:cNvSpPr>
            <a:spLocks noGrp="1"/>
          </p:cNvSpPr>
          <p:nvPr>
            <p:ph type="body" sz="quarter" idx="10"/>
          </p:nvPr>
        </p:nvSpPr>
        <p:spPr>
          <a:xfrm>
            <a:off x="4498784"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24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7822" y="1035314"/>
            <a:ext cx="3657834" cy="4805660"/>
          </a:xfrm>
          <a:prstGeom prst="rect">
            <a:avLst/>
          </a:prstGeom>
        </p:spPr>
      </p:pic>
      <p:sp>
        <p:nvSpPr>
          <p:cNvPr id="15" name="Text Placeholder 14"/>
          <p:cNvSpPr>
            <a:spLocks noGrp="1"/>
          </p:cNvSpPr>
          <p:nvPr>
            <p:ph type="body" sz="quarter" idx="10"/>
          </p:nvPr>
        </p:nvSpPr>
        <p:spPr>
          <a:xfrm>
            <a:off x="4498848"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066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938" y="941832"/>
            <a:ext cx="3730752" cy="4974336"/>
          </a:xfrm>
          <a:prstGeom prst="rect">
            <a:avLst/>
          </a:prstGeom>
        </p:spPr>
      </p:pic>
      <p:sp>
        <p:nvSpPr>
          <p:cNvPr id="12" name="Text Placeholder 11"/>
          <p:cNvSpPr>
            <a:spLocks noGrp="1"/>
          </p:cNvSpPr>
          <p:nvPr>
            <p:ph type="body" sz="quarter" idx="10"/>
          </p:nvPr>
        </p:nvSpPr>
        <p:spPr>
          <a:xfrm>
            <a:off x="4498784"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8848" y="1215508"/>
            <a:ext cx="6973824" cy="836785"/>
          </a:xfrm>
        </p:spPr>
        <p:txBody>
          <a:bodyPr/>
          <a:lstStyle/>
          <a:p>
            <a:r>
              <a:rPr lang="en-US" dirty="0" smtClean="0"/>
              <a:t>HEADLINE HERE</a:t>
            </a:r>
            <a:endParaRPr lang="en-US" dirty="0"/>
          </a:p>
        </p:txBody>
      </p:sp>
      <p:sp>
        <p:nvSpPr>
          <p:cNvPr id="3" name="Text Placeholder 13"/>
          <p:cNvSpPr>
            <a:spLocks noGrp="1"/>
          </p:cNvSpPr>
          <p:nvPr>
            <p:ph type="body" sz="quarter" idx="10"/>
          </p:nvPr>
        </p:nvSpPr>
        <p:spPr>
          <a:xfrm>
            <a:off x="4498784" y="2052638"/>
            <a:ext cx="6973888" cy="36464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2052293"/>
            <a:ext cx="4125188" cy="2730950"/>
          </a:xfrm>
          <a:prstGeom prst="rect">
            <a:avLst/>
          </a:prstGeom>
        </p:spPr>
      </p:pic>
    </p:spTree>
    <p:extLst>
      <p:ext uri="{BB962C8B-B14F-4D97-AF65-F5344CB8AC3E}">
        <p14:creationId xmlns:p14="http://schemas.microsoft.com/office/powerpoint/2010/main" val="132823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15508"/>
            <a:ext cx="10515600" cy="836785"/>
          </a:xfrm>
          <a:prstGeom prst="rect">
            <a:avLst/>
          </a:prstGeom>
        </p:spPr>
        <p:txBody>
          <a:bodyPr vert="horz" lIns="91440" tIns="45720" rIns="91440" bIns="45720" rtlCol="0" anchor="ctr">
            <a:normAutofit/>
          </a:bodyPr>
          <a:lstStyle/>
          <a:p>
            <a:r>
              <a:rPr lang="en-US" dirty="0" smtClean="0"/>
              <a:t>HEADLINE HERE </a:t>
            </a:r>
            <a:endParaRPr lang="en-US" dirty="0"/>
          </a:p>
        </p:txBody>
      </p:sp>
      <p:sp>
        <p:nvSpPr>
          <p:cNvPr id="3" name="Text Placeholder 2"/>
          <p:cNvSpPr>
            <a:spLocks noGrp="1"/>
          </p:cNvSpPr>
          <p:nvPr>
            <p:ph type="body" idx="1"/>
          </p:nvPr>
        </p:nvSpPr>
        <p:spPr>
          <a:xfrm>
            <a:off x="838200" y="2263152"/>
            <a:ext cx="10515600" cy="336339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userDrawn="1"/>
        </p:nvSpPr>
        <p:spPr>
          <a:xfrm>
            <a:off x="0" y="5952632"/>
            <a:ext cx="12192000" cy="914400"/>
          </a:xfrm>
          <a:prstGeom prst="rect">
            <a:avLst/>
          </a:prstGeom>
          <a:solidFill>
            <a:srgbClr val="244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197954"/>
            <a:ext cx="12192000" cy="1113261"/>
          </a:xfrm>
          <a:prstGeom prst="rect">
            <a:avLst/>
          </a:prstGeom>
        </p:spPr>
      </p:pic>
      <p:pic>
        <p:nvPicPr>
          <p:cNvPr id="12" name="Picture 11"/>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322512" y="6132426"/>
            <a:ext cx="1745186" cy="554812"/>
          </a:xfrm>
          <a:prstGeom prst="rect">
            <a:avLst/>
          </a:prstGeom>
        </p:spPr>
      </p:pic>
    </p:spTree>
    <p:extLst>
      <p:ext uri="{BB962C8B-B14F-4D97-AF65-F5344CB8AC3E}">
        <p14:creationId xmlns:p14="http://schemas.microsoft.com/office/powerpoint/2010/main" val="849553043"/>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71" r:id="rId4"/>
    <p:sldLayoutId id="2147483670" r:id="rId5"/>
    <p:sldLayoutId id="2147483652" r:id="rId6"/>
    <p:sldLayoutId id="2147483653" r:id="rId7"/>
    <p:sldLayoutId id="2147483656" r:id="rId8"/>
    <p:sldLayoutId id="2147483661" r:id="rId9"/>
    <p:sldLayoutId id="2147483665" r:id="rId10"/>
    <p:sldLayoutId id="2147483672" r:id="rId11"/>
    <p:sldLayoutId id="2147483667" r:id="rId12"/>
    <p:sldLayoutId id="2147483658" r:id="rId13"/>
    <p:sldLayoutId id="2147483651" r:id="rId14"/>
    <p:sldLayoutId id="2147483655" r:id="rId15"/>
    <p:sldLayoutId id="2147483659" r:id="rId16"/>
    <p:sldLayoutId id="2147483654" r:id="rId17"/>
    <p:sldLayoutId id="2147483663" r:id="rId18"/>
    <p:sldLayoutId id="2147483666" r:id="rId19"/>
    <p:sldLayoutId id="2147483669" r:id="rId20"/>
    <p:sldLayoutId id="2147483657" r:id="rId21"/>
    <p:sldLayoutId id="2147483662" r:id="rId22"/>
    <p:sldLayoutId id="2147483664" r:id="rId23"/>
    <p:sldLayoutId id="2147483660" r:id="rId24"/>
  </p:sldLayoutIdLst>
  <p:txStyles>
    <p:titleStyle>
      <a:lvl1pPr algn="l" defTabSz="914400" rtl="0" eaLnBrk="1" latinLnBrk="0" hangingPunct="1">
        <a:lnSpc>
          <a:spcPct val="90000"/>
        </a:lnSpc>
        <a:spcBef>
          <a:spcPct val="0"/>
        </a:spcBef>
        <a:buNone/>
        <a:defRPr sz="3600" b="1" kern="1200">
          <a:solidFill>
            <a:srgbClr val="24408E"/>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C5D92F"/>
        </a:buClr>
        <a:buFont typeface="Arial"/>
        <a:buChar char="•"/>
        <a:defRPr sz="20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C5D92F"/>
        </a:buClr>
        <a:buFont typeface="Arial"/>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C5D92F"/>
        </a:buClr>
        <a:buFont typeface="Arial"/>
        <a:buChar char="•"/>
        <a:defRPr sz="16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C5D92F"/>
        </a:buClr>
        <a:buFont typeface="Arial"/>
        <a:buChar char="•"/>
        <a:defRPr sz="14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C5D92F"/>
        </a:buClr>
        <a:buFont typeface="Arial"/>
        <a:buChar char="•"/>
        <a:defRPr sz="12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fns-prod.azureedge.net/sites/default/files/cn/SP32-2009os.pdf" TargetMode="External"/><Relationship Id="rId7"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fns-prod.azureedge.net/sites/default/files/cn/SP03_CACFP02_SFSP02-2013os.pdf" TargetMode="External"/><Relationship Id="rId5" Type="http://schemas.openxmlformats.org/officeDocument/2006/relationships/hyperlink" Target="https://www.fns.usda.gov/procurement-geographic-preference-qas" TargetMode="External"/><Relationship Id="rId4" Type="http://schemas.openxmlformats.org/officeDocument/2006/relationships/hyperlink" Target="https://fns-prod.azureedge.net/sites/default/files/cn/SP06-2015o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sandiegounified.org/garden-caf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s://www.sandiegounified.org/garden-cafe" TargetMode="Externa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sandiegounified.org/garden-caf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sandiegounified.org/garden-caf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sandiegounified.org/garden-cafe"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hyperlink" Target="https://www.sandiegounified.org/garden-caf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hyperlink" Target="http://www.wafarmtoschool.org/Page/20/distribution-models-for-farm-to-school" TargetMode="External"/><Relationship Id="rId3" Type="http://schemas.openxmlformats.org/officeDocument/2006/relationships/image" Target="../media/image40.gif"/><Relationship Id="rId7" Type="http://schemas.openxmlformats.org/officeDocument/2006/relationships/hyperlink" Target="https://nutritionservices.mpls.k12.mn.us/mps_f2s_toolkit"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austinisd.org/nutrition-food-services/initiatives" TargetMode="External"/><Relationship Id="rId5" Type="http://schemas.openxmlformats.org/officeDocument/2006/relationships/hyperlink" Target="https://www.lifelab.org/for-educators/schoolgardens/garden-to-cafeteria/" TargetMode="External"/><Relationship Id="rId4" Type="http://schemas.openxmlformats.org/officeDocument/2006/relationships/hyperlink" Target="https://www.wholekidsfoundation.org/garden-to-cafeteria-toolki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www.fns.usda.gov/farmtoschool/farm-school"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4.jpe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26.png"/><Relationship Id="rId10" Type="http://schemas.openxmlformats.org/officeDocument/2006/relationships/diagramColors" Target="../diagrams/colors1.xml"/><Relationship Id="rId4" Type="http://schemas.openxmlformats.org/officeDocument/2006/relationships/image" Target="../media/image25.jpe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5856" y="1878226"/>
            <a:ext cx="6486144" cy="1170417"/>
          </a:xfrm>
        </p:spPr>
        <p:txBody>
          <a:bodyPr>
            <a:normAutofit fontScale="90000"/>
          </a:bodyPr>
          <a:lstStyle/>
          <a:p>
            <a:r>
              <a:rPr lang="en-US" dirty="0" smtClean="0"/>
              <a:t>Farm to Child Nutrition Programs</a:t>
            </a:r>
            <a:endParaRPr lang="en-US" dirty="0"/>
          </a:p>
        </p:txBody>
      </p:sp>
      <p:sp>
        <p:nvSpPr>
          <p:cNvPr id="3" name="Subtitle 2"/>
          <p:cNvSpPr>
            <a:spLocks noGrp="1"/>
          </p:cNvSpPr>
          <p:nvPr>
            <p:ph type="subTitle" idx="1"/>
          </p:nvPr>
        </p:nvSpPr>
        <p:spPr>
          <a:xfrm>
            <a:off x="5705856" y="3048643"/>
            <a:ext cx="5867317" cy="617315"/>
          </a:xfrm>
        </p:spPr>
        <p:txBody>
          <a:bodyPr>
            <a:normAutofit/>
          </a:bodyPr>
          <a:lstStyle/>
          <a:p>
            <a:r>
              <a:rPr lang="en-US" dirty="0" smtClean="0"/>
              <a:t>For School Garden and School Farm Champions</a:t>
            </a:r>
            <a:endParaRPr lang="en-US" dirty="0"/>
          </a:p>
        </p:txBody>
      </p:sp>
      <p:sp>
        <p:nvSpPr>
          <p:cNvPr id="4" name="Text Placeholder 3"/>
          <p:cNvSpPr>
            <a:spLocks noGrp="1"/>
          </p:cNvSpPr>
          <p:nvPr>
            <p:ph type="body" sz="quarter" idx="12"/>
          </p:nvPr>
        </p:nvSpPr>
        <p:spPr/>
        <p:txBody>
          <a:bodyPr/>
          <a:lstStyle/>
          <a:p>
            <a:r>
              <a:rPr lang="en-US" dirty="0" err="1" smtClean="0"/>
              <a:t>JuliAnna</a:t>
            </a:r>
            <a:r>
              <a:rPr lang="en-US" dirty="0" smtClean="0"/>
              <a:t> Arnett</a:t>
            </a:r>
            <a:endParaRPr lang="en-US" dirty="0"/>
          </a:p>
        </p:txBody>
      </p:sp>
      <p:sp>
        <p:nvSpPr>
          <p:cNvPr id="5" name="Text Placeholder 4"/>
          <p:cNvSpPr>
            <a:spLocks noGrp="1"/>
          </p:cNvSpPr>
          <p:nvPr>
            <p:ph type="body" sz="quarter" idx="13"/>
          </p:nvPr>
        </p:nvSpPr>
        <p:spPr>
          <a:xfrm>
            <a:off x="5705773" y="4286886"/>
            <a:ext cx="5867400" cy="255588"/>
          </a:xfrm>
        </p:spPr>
        <p:txBody>
          <a:bodyPr/>
          <a:lstStyle/>
          <a:p>
            <a:r>
              <a:rPr lang="en-US" dirty="0" smtClean="0"/>
              <a:t>Farm to School Lead, Western Region Office</a:t>
            </a:r>
          </a:p>
          <a:p>
            <a:r>
              <a:rPr lang="en-US" dirty="0" smtClean="0"/>
              <a:t>Food and Nutrition Service</a:t>
            </a:r>
          </a:p>
          <a:p>
            <a:r>
              <a:rPr lang="en-US" dirty="0" smtClean="0"/>
              <a:t>United States Department of Agriculture</a:t>
            </a:r>
            <a:endParaRPr lang="en-US" dirty="0"/>
          </a:p>
        </p:txBody>
      </p:sp>
      <p:sp>
        <p:nvSpPr>
          <p:cNvPr id="6" name="Text Placeholder 5"/>
          <p:cNvSpPr>
            <a:spLocks noGrp="1"/>
          </p:cNvSpPr>
          <p:nvPr>
            <p:ph type="body" sz="quarter" idx="14"/>
          </p:nvPr>
        </p:nvSpPr>
        <p:spPr>
          <a:xfrm>
            <a:off x="5705773" y="5159790"/>
            <a:ext cx="5867400" cy="288925"/>
          </a:xfrm>
        </p:spPr>
        <p:txBody>
          <a:bodyPr/>
          <a:lstStyle/>
          <a:p>
            <a:r>
              <a:rPr lang="en-US" dirty="0" smtClean="0"/>
              <a:t>04.13.19	</a:t>
            </a:r>
            <a:endParaRPr lang="en-US" dirty="0"/>
          </a:p>
        </p:txBody>
      </p:sp>
      <p:sp>
        <p:nvSpPr>
          <p:cNvPr id="7" name="Picture Placeholder 6"/>
          <p:cNvSpPr>
            <a:spLocks noGrp="1"/>
          </p:cNvSpPr>
          <p:nvPr>
            <p:ph type="pic" sz="quarter" idx="15"/>
          </p:nvPr>
        </p:nvSpPr>
        <p:spPr/>
      </p:sp>
    </p:spTree>
    <p:extLst>
      <p:ext uri="{BB962C8B-B14F-4D97-AF65-F5344CB8AC3E}">
        <p14:creationId xmlns:p14="http://schemas.microsoft.com/office/powerpoint/2010/main" val="177408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318" y="1215508"/>
            <a:ext cx="6973824" cy="836785"/>
          </a:xfrm>
        </p:spPr>
        <p:txBody>
          <a:bodyPr/>
          <a:lstStyle/>
          <a:p>
            <a:r>
              <a:rPr lang="en-US" dirty="0" smtClean="0"/>
              <a:t>Guiding Principles</a:t>
            </a:r>
            <a:endParaRPr lang="en-US" dirty="0"/>
          </a:p>
        </p:txBody>
      </p:sp>
      <p:sp>
        <p:nvSpPr>
          <p:cNvPr id="3" name="Text Placeholder 2"/>
          <p:cNvSpPr>
            <a:spLocks noGrp="1"/>
          </p:cNvSpPr>
          <p:nvPr>
            <p:ph type="body" sz="quarter" idx="10"/>
          </p:nvPr>
        </p:nvSpPr>
        <p:spPr>
          <a:xfrm>
            <a:off x="4349030" y="1963259"/>
            <a:ext cx="5541924" cy="3617286"/>
          </a:xfrm>
        </p:spPr>
        <p:txBody>
          <a:bodyPr/>
          <a:lstStyle/>
          <a:p>
            <a:pPr marL="0" indent="0">
              <a:buNone/>
            </a:pPr>
            <a:r>
              <a:rPr lang="en-US" dirty="0" smtClean="0"/>
              <a:t>Local or non-local product, guiding principles apply to every purchase every time.</a:t>
            </a:r>
            <a:endParaRPr lang="en-US" dirty="0"/>
          </a:p>
        </p:txBody>
      </p:sp>
      <p:grpSp>
        <p:nvGrpSpPr>
          <p:cNvPr id="8" name="Group 7"/>
          <p:cNvGrpSpPr/>
          <p:nvPr/>
        </p:nvGrpSpPr>
        <p:grpSpPr>
          <a:xfrm>
            <a:off x="348863" y="3042463"/>
            <a:ext cx="11661383" cy="2691278"/>
            <a:chOff x="2108383" y="3110815"/>
            <a:chExt cx="6928042" cy="1922343"/>
          </a:xfrm>
        </p:grpSpPr>
        <p:sp>
          <p:nvSpPr>
            <p:cNvPr id="10" name="Freeform 9"/>
            <p:cNvSpPr/>
            <p:nvPr/>
          </p:nvSpPr>
          <p:spPr>
            <a:xfrm>
              <a:off x="7406687" y="3128156"/>
              <a:ext cx="1629738"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chemeClr val="accent2"/>
            </a:solidFill>
            <a:ln>
              <a:noFill/>
            </a:ln>
          </p:spPr>
          <p:style>
            <a:lnRef idx="2">
              <a:scrgbClr r="0" g="0" b="0"/>
            </a:lnRef>
            <a:fillRef idx="1">
              <a:scrgbClr r="0" g="0" b="0"/>
            </a:fillRef>
            <a:effectRef idx="0">
              <a:schemeClr val="accent3">
                <a:alpha val="90000"/>
                <a:hueOff val="0"/>
                <a:satOff val="0"/>
                <a:lumOff val="0"/>
                <a:alphaOff val="0"/>
              </a:schemeClr>
            </a:effectRef>
            <a:fontRef idx="minor">
              <a:schemeClr val="lt1"/>
            </a:fontRef>
          </p:style>
          <p:txBody>
            <a:bodyPr spcFirstLastPara="0" vert="horz" wrap="square" lIns="128003" tIns="128003" rIns="128003" bIns="128003" numCol="1" spcCol="1270" anchor="ctr" anchorCtr="0">
              <a:noAutofit/>
            </a:bodyPr>
            <a:lstStyle/>
            <a:p>
              <a:pPr algn="ctr" defTabSz="666750">
                <a:lnSpc>
                  <a:spcPct val="90000"/>
                </a:lnSpc>
                <a:spcBef>
                  <a:spcPct val="0"/>
                </a:spcBef>
                <a:spcAft>
                  <a:spcPct val="35000"/>
                </a:spcAft>
              </a:pPr>
              <a:endParaRPr lang="en-US" sz="1050" b="1" dirty="0">
                <a:solidFill>
                  <a:schemeClr val="bg1"/>
                </a:solidFill>
              </a:endParaRPr>
            </a:p>
            <a:p>
              <a:pPr algn="ctr" defTabSz="666750">
                <a:lnSpc>
                  <a:spcPct val="90000"/>
                </a:lnSpc>
                <a:spcBef>
                  <a:spcPct val="0"/>
                </a:spcBef>
                <a:spcAft>
                  <a:spcPct val="35000"/>
                </a:spcAft>
              </a:pPr>
              <a:r>
                <a:rPr lang="en-US" sz="2400" b="1" dirty="0">
                  <a:solidFill>
                    <a:schemeClr val="bg1"/>
                  </a:solidFill>
                </a:rPr>
                <a:t>Buy </a:t>
              </a:r>
              <a:r>
                <a:rPr lang="en-US" sz="2400" b="1" dirty="0" smtClean="0">
                  <a:solidFill>
                    <a:schemeClr val="bg1"/>
                  </a:solidFill>
                </a:rPr>
                <a:t>American*</a:t>
              </a:r>
            </a:p>
            <a:p>
              <a:pPr algn="ctr" defTabSz="666750">
                <a:lnSpc>
                  <a:spcPct val="90000"/>
                </a:lnSpc>
                <a:spcBef>
                  <a:spcPct val="0"/>
                </a:spcBef>
                <a:spcAft>
                  <a:spcPct val="35000"/>
                </a:spcAft>
              </a:pPr>
              <a:r>
                <a:rPr lang="en-US" sz="2400" b="1" dirty="0" smtClean="0">
                  <a:solidFill>
                    <a:schemeClr val="bg1"/>
                  </a:solidFill>
                </a:rPr>
                <a:t>(SP 38-2017)</a:t>
              </a:r>
              <a:endParaRPr lang="en-US" sz="2400" b="1" dirty="0">
                <a:solidFill>
                  <a:schemeClr val="bg1"/>
                </a:solidFill>
              </a:endParaRPr>
            </a:p>
          </p:txBody>
        </p:sp>
        <p:sp>
          <p:nvSpPr>
            <p:cNvPr id="11" name="Freeform 10"/>
            <p:cNvSpPr/>
            <p:nvPr/>
          </p:nvSpPr>
          <p:spPr>
            <a:xfrm>
              <a:off x="2108383" y="3110815"/>
              <a:ext cx="1585113"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chemeClr val="accent2"/>
            </a:solidFill>
            <a:ln>
              <a:noFill/>
            </a:ln>
          </p:spPr>
          <p:style>
            <a:lnRef idx="2">
              <a:scrgbClr r="0" g="0" b="0"/>
            </a:lnRef>
            <a:fillRef idx="1">
              <a:scrgbClr r="0" g="0" b="0"/>
            </a:fillRef>
            <a:effectRef idx="0">
              <a:schemeClr val="accent3">
                <a:alpha val="90000"/>
                <a:hueOff val="0"/>
                <a:satOff val="0"/>
                <a:lumOff val="0"/>
                <a:alphaOff val="-10000"/>
              </a:schemeClr>
            </a:effectRef>
            <a:fontRef idx="minor">
              <a:schemeClr val="lt1"/>
            </a:fontRef>
          </p:style>
          <p:txBody>
            <a:bodyPr spcFirstLastPara="0" vert="horz" wrap="square" lIns="128003" tIns="128003" rIns="128003" bIns="128003" numCol="1" spcCol="1270" anchor="ctr" anchorCtr="0">
              <a:noAutofit/>
            </a:bodyPr>
            <a:lstStyle/>
            <a:p>
              <a:pPr algn="ctr" defTabSz="666750">
                <a:lnSpc>
                  <a:spcPct val="90000"/>
                </a:lnSpc>
                <a:spcBef>
                  <a:spcPct val="0"/>
                </a:spcBef>
                <a:spcAft>
                  <a:spcPct val="35000"/>
                </a:spcAft>
              </a:pPr>
              <a:endParaRPr lang="en-US" sz="2400" b="1" dirty="0">
                <a:solidFill>
                  <a:schemeClr val="bg1"/>
                </a:solidFill>
              </a:endParaRPr>
            </a:p>
            <a:p>
              <a:pPr algn="ctr" defTabSz="666750">
                <a:lnSpc>
                  <a:spcPct val="90000"/>
                </a:lnSpc>
                <a:spcBef>
                  <a:spcPct val="0"/>
                </a:spcBef>
                <a:spcAft>
                  <a:spcPct val="35000"/>
                </a:spcAft>
              </a:pPr>
              <a:r>
                <a:rPr lang="en-US" sz="2400" b="1" dirty="0">
                  <a:solidFill>
                    <a:schemeClr val="bg1"/>
                  </a:solidFill>
                </a:rPr>
                <a:t>Federal, State, and Local Regulations</a:t>
              </a:r>
            </a:p>
          </p:txBody>
        </p:sp>
        <p:sp>
          <p:nvSpPr>
            <p:cNvPr id="12" name="Freeform 11"/>
            <p:cNvSpPr/>
            <p:nvPr/>
          </p:nvSpPr>
          <p:spPr>
            <a:xfrm>
              <a:off x="3795988" y="3126824"/>
              <a:ext cx="1674364"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chemeClr val="accent2"/>
            </a:solidFill>
            <a:ln>
              <a:noFill/>
            </a:ln>
          </p:spPr>
          <p:style>
            <a:lnRef idx="2">
              <a:scrgbClr r="0" g="0" b="0"/>
            </a:lnRef>
            <a:fillRef idx="1">
              <a:scrgbClr r="0" g="0" b="0"/>
            </a:fillRef>
            <a:effectRef idx="0">
              <a:schemeClr val="accent3">
                <a:alpha val="90000"/>
                <a:hueOff val="0"/>
                <a:satOff val="0"/>
                <a:lumOff val="0"/>
                <a:alphaOff val="-20000"/>
              </a:schemeClr>
            </a:effectRef>
            <a:fontRef idx="minor">
              <a:schemeClr val="lt1"/>
            </a:fontRef>
          </p:style>
          <p:txBody>
            <a:bodyPr spcFirstLastPara="0" vert="horz" wrap="square" lIns="131813" tIns="131813" rIns="131813" bIns="131813" numCol="1" spcCol="1270" anchor="ctr" anchorCtr="0">
              <a:noAutofit/>
            </a:bodyPr>
            <a:lstStyle/>
            <a:p>
              <a:pPr algn="ctr" defTabSz="711200">
                <a:lnSpc>
                  <a:spcPct val="90000"/>
                </a:lnSpc>
                <a:spcBef>
                  <a:spcPct val="0"/>
                </a:spcBef>
                <a:spcAft>
                  <a:spcPct val="35000"/>
                </a:spcAft>
              </a:pPr>
              <a:endParaRPr lang="en-US" sz="2400" b="1" dirty="0" smtClean="0">
                <a:solidFill>
                  <a:schemeClr val="bg1"/>
                </a:solidFill>
              </a:endParaRPr>
            </a:p>
            <a:p>
              <a:pPr algn="ctr" defTabSz="711200">
                <a:lnSpc>
                  <a:spcPct val="90000"/>
                </a:lnSpc>
                <a:spcBef>
                  <a:spcPct val="0"/>
                </a:spcBef>
                <a:spcAft>
                  <a:spcPct val="35000"/>
                </a:spcAft>
              </a:pPr>
              <a:r>
                <a:rPr lang="en-US" sz="2400" b="1" dirty="0" smtClean="0">
                  <a:solidFill>
                    <a:schemeClr val="bg1"/>
                  </a:solidFill>
                </a:rPr>
                <a:t>Competition</a:t>
              </a:r>
              <a:endParaRPr lang="en-US" sz="2400" b="1" dirty="0">
                <a:solidFill>
                  <a:schemeClr val="bg1"/>
                </a:solidFill>
              </a:endParaRPr>
            </a:p>
            <a:p>
              <a:pPr algn="ctr" defTabSz="711200">
                <a:lnSpc>
                  <a:spcPct val="90000"/>
                </a:lnSpc>
                <a:spcBef>
                  <a:spcPct val="0"/>
                </a:spcBef>
                <a:spcAft>
                  <a:spcPct val="35000"/>
                </a:spcAft>
              </a:pPr>
              <a:r>
                <a:rPr lang="en-US" sz="2400" b="1" dirty="0">
                  <a:solidFill>
                    <a:schemeClr val="bg1"/>
                  </a:solidFill>
                </a:rPr>
                <a:t>(§2 CFR </a:t>
              </a:r>
              <a:r>
                <a:rPr lang="en-US" sz="2400" b="1" dirty="0" smtClean="0">
                  <a:solidFill>
                    <a:schemeClr val="bg1"/>
                  </a:solidFill>
                </a:rPr>
                <a:t>200.319)</a:t>
              </a:r>
              <a:endParaRPr lang="en-US" sz="2400" b="1" dirty="0">
                <a:solidFill>
                  <a:schemeClr val="bg1"/>
                </a:solidFill>
              </a:endParaRPr>
            </a:p>
          </p:txBody>
        </p:sp>
        <p:sp>
          <p:nvSpPr>
            <p:cNvPr id="13" name="Freeform 12"/>
            <p:cNvSpPr/>
            <p:nvPr/>
          </p:nvSpPr>
          <p:spPr>
            <a:xfrm>
              <a:off x="5561902" y="3110815"/>
              <a:ext cx="1753235" cy="1905002"/>
            </a:xfrm>
            <a:custGeom>
              <a:avLst/>
              <a:gdLst>
                <a:gd name="connsiteX0" fmla="*/ 0 w 1451431"/>
                <a:gd name="connsiteY0" fmla="*/ 241910 h 1905002"/>
                <a:gd name="connsiteX1" fmla="*/ 241910 w 1451431"/>
                <a:gd name="connsiteY1" fmla="*/ 0 h 1905002"/>
                <a:gd name="connsiteX2" fmla="*/ 1209521 w 1451431"/>
                <a:gd name="connsiteY2" fmla="*/ 0 h 1905002"/>
                <a:gd name="connsiteX3" fmla="*/ 1451431 w 1451431"/>
                <a:gd name="connsiteY3" fmla="*/ 241910 h 1905002"/>
                <a:gd name="connsiteX4" fmla="*/ 1451431 w 1451431"/>
                <a:gd name="connsiteY4" fmla="*/ 1663092 h 1905002"/>
                <a:gd name="connsiteX5" fmla="*/ 1209521 w 1451431"/>
                <a:gd name="connsiteY5" fmla="*/ 1905002 h 1905002"/>
                <a:gd name="connsiteX6" fmla="*/ 241910 w 1451431"/>
                <a:gd name="connsiteY6" fmla="*/ 1905002 h 1905002"/>
                <a:gd name="connsiteX7" fmla="*/ 0 w 1451431"/>
                <a:gd name="connsiteY7" fmla="*/ 1663092 h 1905002"/>
                <a:gd name="connsiteX8" fmla="*/ 0 w 1451431"/>
                <a:gd name="connsiteY8" fmla="*/ 241910 h 19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31" h="1905002">
                  <a:moveTo>
                    <a:pt x="0" y="241910"/>
                  </a:moveTo>
                  <a:cubicBezTo>
                    <a:pt x="0" y="108307"/>
                    <a:pt x="108307" y="0"/>
                    <a:pt x="241910" y="0"/>
                  </a:cubicBezTo>
                  <a:lnTo>
                    <a:pt x="1209521" y="0"/>
                  </a:lnTo>
                  <a:cubicBezTo>
                    <a:pt x="1343124" y="0"/>
                    <a:pt x="1451431" y="108307"/>
                    <a:pt x="1451431" y="241910"/>
                  </a:cubicBezTo>
                  <a:lnTo>
                    <a:pt x="1451431" y="1663092"/>
                  </a:lnTo>
                  <a:cubicBezTo>
                    <a:pt x="1451431" y="1796695"/>
                    <a:pt x="1343124" y="1905002"/>
                    <a:pt x="1209521" y="1905002"/>
                  </a:cubicBezTo>
                  <a:lnTo>
                    <a:pt x="241910" y="1905002"/>
                  </a:lnTo>
                  <a:cubicBezTo>
                    <a:pt x="108307" y="1905002"/>
                    <a:pt x="0" y="1796695"/>
                    <a:pt x="0" y="1663092"/>
                  </a:cubicBezTo>
                  <a:lnTo>
                    <a:pt x="0" y="241910"/>
                  </a:lnTo>
                  <a:close/>
                </a:path>
              </a:pathLst>
            </a:custGeom>
            <a:solidFill>
              <a:schemeClr val="accent2"/>
            </a:solidFill>
            <a:ln>
              <a:noFill/>
            </a:ln>
          </p:spPr>
          <p:style>
            <a:lnRef idx="2">
              <a:scrgbClr r="0" g="0" b="0"/>
            </a:lnRef>
            <a:fillRef idx="1">
              <a:scrgbClr r="0" g="0" b="0"/>
            </a:fillRef>
            <a:effectRef idx="0">
              <a:schemeClr val="accent3">
                <a:alpha val="90000"/>
                <a:hueOff val="0"/>
                <a:satOff val="0"/>
                <a:lumOff val="0"/>
                <a:alphaOff val="-30000"/>
              </a:schemeClr>
            </a:effectRef>
            <a:fontRef idx="minor">
              <a:schemeClr val="lt1"/>
            </a:fontRef>
          </p:style>
          <p:txBody>
            <a:bodyPr spcFirstLastPara="0" vert="horz" wrap="square" lIns="131813" tIns="131813" rIns="131813" bIns="131813" numCol="1" spcCol="1270" anchor="ctr" anchorCtr="0">
              <a:noAutofit/>
            </a:bodyPr>
            <a:lstStyle/>
            <a:p>
              <a:pPr algn="ctr" defTabSz="711200">
                <a:lnSpc>
                  <a:spcPct val="90000"/>
                </a:lnSpc>
                <a:spcBef>
                  <a:spcPct val="0"/>
                </a:spcBef>
                <a:spcAft>
                  <a:spcPct val="35000"/>
                </a:spcAft>
              </a:pPr>
              <a:endParaRPr lang="en-US" sz="1200" b="1" dirty="0">
                <a:solidFill>
                  <a:schemeClr val="bg1"/>
                </a:solidFill>
              </a:endParaRPr>
            </a:p>
            <a:p>
              <a:pPr algn="ctr" defTabSz="711200">
                <a:lnSpc>
                  <a:spcPct val="90000"/>
                </a:lnSpc>
                <a:spcBef>
                  <a:spcPct val="0"/>
                </a:spcBef>
                <a:spcAft>
                  <a:spcPct val="35000"/>
                </a:spcAft>
              </a:pPr>
              <a:r>
                <a:rPr lang="en-US" sz="2400" b="1" dirty="0">
                  <a:solidFill>
                    <a:schemeClr val="bg1"/>
                  </a:solidFill>
                </a:rPr>
                <a:t>Responsive and Responsible</a:t>
              </a:r>
            </a:p>
          </p:txBody>
        </p:sp>
      </p:grpSp>
      <p:sp>
        <p:nvSpPr>
          <p:cNvPr id="18" name="Oval 17"/>
          <p:cNvSpPr/>
          <p:nvPr/>
        </p:nvSpPr>
        <p:spPr>
          <a:xfrm>
            <a:off x="1054088" y="3177527"/>
            <a:ext cx="1041421"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Oval 18"/>
          <p:cNvSpPr/>
          <p:nvPr/>
        </p:nvSpPr>
        <p:spPr>
          <a:xfrm>
            <a:off x="3936447" y="3177527"/>
            <a:ext cx="1041421"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Oval 19"/>
          <p:cNvSpPr/>
          <p:nvPr/>
        </p:nvSpPr>
        <p:spPr>
          <a:xfrm>
            <a:off x="6863828" y="3177527"/>
            <a:ext cx="1041421"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Oval 20"/>
          <p:cNvSpPr/>
          <p:nvPr/>
        </p:nvSpPr>
        <p:spPr>
          <a:xfrm>
            <a:off x="9890954" y="3177527"/>
            <a:ext cx="1041421" cy="7810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TextBox 13"/>
          <p:cNvSpPr txBox="1"/>
          <p:nvPr/>
        </p:nvSpPr>
        <p:spPr>
          <a:xfrm>
            <a:off x="873477" y="3095823"/>
            <a:ext cx="1402643" cy="769441"/>
          </a:xfrm>
          <a:prstGeom prst="rect">
            <a:avLst/>
          </a:prstGeom>
          <a:noFill/>
        </p:spPr>
        <p:txBody>
          <a:bodyPr wrap="square" rtlCol="0">
            <a:spAutoFit/>
          </a:bodyPr>
          <a:lstStyle/>
          <a:p>
            <a:pPr algn="ctr" defTabSz="457200"/>
            <a:r>
              <a:rPr lang="en-US" sz="4400" b="1" dirty="0">
                <a:solidFill>
                  <a:srgbClr val="A7C138"/>
                </a:solidFill>
              </a:rPr>
              <a:t>1</a:t>
            </a:r>
            <a:endParaRPr lang="en-US" sz="1400" b="1" dirty="0">
              <a:solidFill>
                <a:srgbClr val="A7C138"/>
              </a:solidFill>
            </a:endParaRPr>
          </a:p>
        </p:txBody>
      </p:sp>
      <p:sp>
        <p:nvSpPr>
          <p:cNvPr id="15" name="TextBox 14"/>
          <p:cNvSpPr txBox="1"/>
          <p:nvPr/>
        </p:nvSpPr>
        <p:spPr>
          <a:xfrm>
            <a:off x="3759669" y="3158302"/>
            <a:ext cx="1402643" cy="769441"/>
          </a:xfrm>
          <a:prstGeom prst="rect">
            <a:avLst/>
          </a:prstGeom>
          <a:noFill/>
        </p:spPr>
        <p:txBody>
          <a:bodyPr wrap="square" rtlCol="0">
            <a:spAutoFit/>
          </a:bodyPr>
          <a:lstStyle/>
          <a:p>
            <a:pPr algn="ctr" defTabSz="457200"/>
            <a:r>
              <a:rPr lang="en-US" sz="4400" b="1" dirty="0">
                <a:solidFill>
                  <a:srgbClr val="A7C138"/>
                </a:solidFill>
              </a:rPr>
              <a:t>2</a:t>
            </a:r>
            <a:endParaRPr lang="en-US" sz="1400" b="1" dirty="0">
              <a:solidFill>
                <a:srgbClr val="A7C138"/>
              </a:solidFill>
            </a:endParaRPr>
          </a:p>
        </p:txBody>
      </p:sp>
      <p:sp>
        <p:nvSpPr>
          <p:cNvPr id="16" name="TextBox 15"/>
          <p:cNvSpPr txBox="1"/>
          <p:nvPr/>
        </p:nvSpPr>
        <p:spPr>
          <a:xfrm>
            <a:off x="6683217" y="3157255"/>
            <a:ext cx="1402643" cy="769441"/>
          </a:xfrm>
          <a:prstGeom prst="rect">
            <a:avLst/>
          </a:prstGeom>
          <a:noFill/>
        </p:spPr>
        <p:txBody>
          <a:bodyPr wrap="square" rtlCol="0">
            <a:spAutoFit/>
          </a:bodyPr>
          <a:lstStyle/>
          <a:p>
            <a:pPr algn="ctr" defTabSz="457200"/>
            <a:r>
              <a:rPr lang="en-US" sz="4400" b="1" dirty="0">
                <a:solidFill>
                  <a:srgbClr val="A7C138"/>
                </a:solidFill>
              </a:rPr>
              <a:t>3</a:t>
            </a:r>
            <a:endParaRPr lang="en-US" sz="1400" b="1" dirty="0">
              <a:solidFill>
                <a:srgbClr val="A7C138"/>
              </a:solidFill>
            </a:endParaRPr>
          </a:p>
        </p:txBody>
      </p:sp>
      <p:sp>
        <p:nvSpPr>
          <p:cNvPr id="17" name="TextBox 16"/>
          <p:cNvSpPr txBox="1"/>
          <p:nvPr/>
        </p:nvSpPr>
        <p:spPr>
          <a:xfrm>
            <a:off x="9710343" y="3157255"/>
            <a:ext cx="1402643" cy="769441"/>
          </a:xfrm>
          <a:prstGeom prst="rect">
            <a:avLst/>
          </a:prstGeom>
          <a:noFill/>
        </p:spPr>
        <p:txBody>
          <a:bodyPr wrap="square" rtlCol="0">
            <a:spAutoFit/>
          </a:bodyPr>
          <a:lstStyle/>
          <a:p>
            <a:pPr algn="ctr" defTabSz="457200"/>
            <a:r>
              <a:rPr lang="en-US" sz="4400" b="1" dirty="0">
                <a:solidFill>
                  <a:srgbClr val="A7C138"/>
                </a:solidFill>
              </a:rPr>
              <a:t>4</a:t>
            </a:r>
            <a:endParaRPr lang="en-US" sz="1400" b="1" dirty="0">
              <a:solidFill>
                <a:srgbClr val="A7C138"/>
              </a:solidFill>
            </a:endParaRPr>
          </a:p>
        </p:txBody>
      </p:sp>
    </p:spTree>
    <p:extLst>
      <p:ext uri="{BB962C8B-B14F-4D97-AF65-F5344CB8AC3E}">
        <p14:creationId xmlns:p14="http://schemas.microsoft.com/office/powerpoint/2010/main" val="420751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970" y="1032709"/>
            <a:ext cx="8229600" cy="603250"/>
          </a:xfrm>
        </p:spPr>
        <p:txBody>
          <a:bodyPr>
            <a:normAutofit/>
          </a:bodyPr>
          <a:lstStyle/>
          <a:p>
            <a:pPr algn="ctr"/>
            <a:r>
              <a:rPr lang="en-US" dirty="0" smtClean="0"/>
              <a:t>What does procuring local look like?</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50470524"/>
              </p:ext>
            </p:extLst>
          </p:nvPr>
        </p:nvGraphicFramePr>
        <p:xfrm>
          <a:off x="1029324" y="1664690"/>
          <a:ext cx="6705600" cy="4029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7899816" y="2178572"/>
            <a:ext cx="1752600" cy="2895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lvl="0" algn="ctr"/>
            <a:r>
              <a:rPr lang="en-US" sz="3600" b="1" dirty="0"/>
              <a:t>School</a:t>
            </a:r>
            <a:endParaRPr lang="en-US" sz="4400" b="1" dirty="0"/>
          </a:p>
        </p:txBody>
      </p:sp>
      <p:sp>
        <p:nvSpPr>
          <p:cNvPr id="3" name="Oval 2"/>
          <p:cNvSpPr/>
          <p:nvPr/>
        </p:nvSpPr>
        <p:spPr>
          <a:xfrm>
            <a:off x="425970" y="1664690"/>
            <a:ext cx="7009151" cy="21136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79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47897"/>
          <a:stretch/>
        </p:blipFill>
        <p:spPr>
          <a:xfrm>
            <a:off x="7201142" y="4209489"/>
            <a:ext cx="4990858" cy="1726616"/>
          </a:xfrm>
          <a:prstGeom prst="rect">
            <a:avLst/>
          </a:prstGeom>
        </p:spPr>
      </p:pic>
      <p:sp>
        <p:nvSpPr>
          <p:cNvPr id="3" name="Text Placeholder 2"/>
          <p:cNvSpPr>
            <a:spLocks noGrp="1"/>
          </p:cNvSpPr>
          <p:nvPr>
            <p:ph type="body" sz="quarter" idx="10"/>
          </p:nvPr>
        </p:nvSpPr>
        <p:spPr>
          <a:xfrm>
            <a:off x="646311" y="1394460"/>
            <a:ext cx="11120967" cy="4937760"/>
          </a:xfrm>
        </p:spPr>
        <p:txBody>
          <a:bodyPr>
            <a:normAutofit/>
          </a:bodyPr>
          <a:lstStyle/>
          <a:p>
            <a:pPr marL="0" indent="0" algn="ctr">
              <a:buNone/>
            </a:pPr>
            <a:r>
              <a:rPr lang="en-US" sz="4400" dirty="0">
                <a:solidFill>
                  <a:srgbClr val="C5D92F"/>
                </a:solidFill>
              </a:rPr>
              <a:t>USDA has </a:t>
            </a:r>
            <a:r>
              <a:rPr lang="en-US" sz="4400" u="sng" dirty="0">
                <a:solidFill>
                  <a:srgbClr val="24408E"/>
                </a:solidFill>
              </a:rPr>
              <a:t>no</a:t>
            </a:r>
            <a:r>
              <a:rPr lang="en-US" sz="4400" dirty="0">
                <a:solidFill>
                  <a:srgbClr val="C5D92F"/>
                </a:solidFill>
              </a:rPr>
              <a:t> rules prohibiting </a:t>
            </a:r>
            <a:r>
              <a:rPr lang="en-US" sz="4400" dirty="0" smtClean="0">
                <a:solidFill>
                  <a:srgbClr val="C5D92F"/>
                </a:solidFill>
              </a:rPr>
              <a:t>school </a:t>
            </a:r>
            <a:r>
              <a:rPr lang="en-US" sz="4400" dirty="0">
                <a:solidFill>
                  <a:srgbClr val="C5D92F"/>
                </a:solidFill>
              </a:rPr>
              <a:t>garden produce or local farm produce </a:t>
            </a:r>
            <a:r>
              <a:rPr lang="en-US" sz="4400" dirty="0" smtClean="0">
                <a:solidFill>
                  <a:srgbClr val="C5D92F"/>
                </a:solidFill>
              </a:rPr>
              <a:t>from </a:t>
            </a:r>
            <a:r>
              <a:rPr lang="en-US" sz="4400" dirty="0">
                <a:solidFill>
                  <a:srgbClr val="C5D92F"/>
                </a:solidFill>
              </a:rPr>
              <a:t>being served in cafeterias. </a:t>
            </a:r>
            <a:endParaRPr lang="en-US" sz="3200" dirty="0">
              <a:solidFill>
                <a:srgbClr val="C5D92F"/>
              </a:solidFill>
            </a:endParaRPr>
          </a:p>
          <a:p>
            <a:pPr marL="0" indent="0" algn="ctr">
              <a:buNone/>
            </a:pPr>
            <a:endParaRPr lang="en-US" sz="3200" dirty="0" smtClean="0">
              <a:solidFill>
                <a:srgbClr val="C5D92F"/>
              </a:solidFill>
            </a:endParaRPr>
          </a:p>
          <a:p>
            <a:pPr marL="0" indent="0">
              <a:buNone/>
            </a:pPr>
            <a:r>
              <a:rPr lang="en-US" sz="3200" dirty="0" smtClean="0">
                <a:solidFill>
                  <a:srgbClr val="C5D92F"/>
                </a:solidFill>
              </a:rPr>
              <a:t>Schools </a:t>
            </a:r>
            <a:r>
              <a:rPr lang="en-US" sz="3200" dirty="0">
                <a:solidFill>
                  <a:srgbClr val="C5D92F"/>
                </a:solidFill>
              </a:rPr>
              <a:t>may choose their own food safety protocols and rules, and establish their own vendor requirements, in accordance with state and local regulations. </a:t>
            </a:r>
            <a:endParaRPr lang="en-US" sz="3200" dirty="0"/>
          </a:p>
        </p:txBody>
      </p:sp>
    </p:spTree>
    <p:extLst>
      <p:ext uri="{BB962C8B-B14F-4D97-AF65-F5344CB8AC3E}">
        <p14:creationId xmlns:p14="http://schemas.microsoft.com/office/powerpoint/2010/main" val="280133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215508"/>
            <a:ext cx="6973824" cy="836785"/>
          </a:xfrm>
        </p:spPr>
        <p:txBody>
          <a:bodyPr>
            <a:normAutofit/>
          </a:bodyPr>
          <a:lstStyle/>
          <a:p>
            <a:r>
              <a:rPr lang="en-US" dirty="0" smtClean="0"/>
              <a:t>USDA Farm to School Policy Memos</a:t>
            </a:r>
            <a:endParaRPr lang="en-US" dirty="0"/>
          </a:p>
        </p:txBody>
      </p:sp>
      <p:sp>
        <p:nvSpPr>
          <p:cNvPr id="3" name="Text Placeholder 2"/>
          <p:cNvSpPr>
            <a:spLocks noGrp="1"/>
          </p:cNvSpPr>
          <p:nvPr>
            <p:ph type="body" sz="quarter" idx="10"/>
          </p:nvPr>
        </p:nvSpPr>
        <p:spPr>
          <a:xfrm>
            <a:off x="612584" y="2052639"/>
            <a:ext cx="6973888" cy="3617286"/>
          </a:xfrm>
        </p:spPr>
        <p:txBody>
          <a:bodyPr/>
          <a:lstStyle/>
          <a:p>
            <a:r>
              <a:rPr lang="en-US" dirty="0">
                <a:hlinkClick r:id="rId3"/>
              </a:rPr>
              <a:t>School Garden Q&amp;As (SP 32-2009)</a:t>
            </a:r>
            <a:endParaRPr lang="en-US" dirty="0"/>
          </a:p>
          <a:p>
            <a:r>
              <a:rPr lang="en-US" dirty="0" smtClean="0">
                <a:hlinkClick r:id="rId4"/>
              </a:rPr>
              <a:t>Farm </a:t>
            </a:r>
            <a:r>
              <a:rPr lang="en-US" dirty="0">
                <a:hlinkClick r:id="rId4"/>
              </a:rPr>
              <a:t>to School and School Garden Expenses (SP 06 -2015</a:t>
            </a:r>
            <a:r>
              <a:rPr lang="en-US" dirty="0" smtClean="0">
                <a:hlinkClick r:id="rId4"/>
              </a:rPr>
              <a:t>)</a:t>
            </a:r>
            <a:endParaRPr lang="en-US" dirty="0" smtClean="0"/>
          </a:p>
          <a:p>
            <a:r>
              <a:rPr lang="en-US" dirty="0" smtClean="0">
                <a:hlinkClick r:id="rId5"/>
              </a:rPr>
              <a:t>Procurement </a:t>
            </a:r>
            <a:r>
              <a:rPr lang="en-US" dirty="0">
                <a:hlinkClick r:id="rId5"/>
              </a:rPr>
              <a:t>Geographic Preference </a:t>
            </a:r>
            <a:r>
              <a:rPr lang="en-US" dirty="0" smtClean="0">
                <a:hlinkClick r:id="rId5"/>
              </a:rPr>
              <a:t>Q&amp;As (SP 18-2011)</a:t>
            </a:r>
            <a:endParaRPr lang="en-US" dirty="0" smtClean="0"/>
          </a:p>
          <a:p>
            <a:r>
              <a:rPr lang="en-US" dirty="0">
                <a:hlinkClick r:id="rId6"/>
              </a:rPr>
              <a:t>Procurement Geographic Preference Q&amp;As – Part II (SP 03-2013, CACFP 02-2013, SFSP </a:t>
            </a:r>
            <a:r>
              <a:rPr lang="en-US" dirty="0" smtClean="0">
                <a:hlinkClick r:id="rId6"/>
              </a:rPr>
              <a:t>02-2013) </a:t>
            </a:r>
            <a:endParaRPr lang="en-US" dirty="0"/>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14821" y="1234825"/>
            <a:ext cx="3380926" cy="4415783"/>
          </a:xfrm>
          <a:prstGeom prst="rect">
            <a:avLst/>
          </a:prstGeom>
          <a:ln w="63500">
            <a:solidFill>
              <a:srgbClr val="24408E"/>
            </a:solidFill>
          </a:ln>
        </p:spPr>
      </p:pic>
    </p:spTree>
    <p:extLst>
      <p:ext uri="{BB962C8B-B14F-4D97-AF65-F5344CB8AC3E}">
        <p14:creationId xmlns:p14="http://schemas.microsoft.com/office/powerpoint/2010/main" val="2210187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78" y="1215854"/>
            <a:ext cx="10680192" cy="836785"/>
          </a:xfrm>
        </p:spPr>
        <p:txBody>
          <a:bodyPr>
            <a:normAutofit/>
          </a:bodyPr>
          <a:lstStyle/>
          <a:p>
            <a:r>
              <a:rPr lang="en-US" dirty="0" smtClean="0"/>
              <a:t>Garden/Farm Procurement Options</a:t>
            </a:r>
            <a:endParaRPr lang="en-US" dirty="0">
              <a:solidFill>
                <a:schemeClr val="bg1"/>
              </a:solidFill>
            </a:endParaRPr>
          </a:p>
        </p:txBody>
      </p:sp>
      <p:sp>
        <p:nvSpPr>
          <p:cNvPr id="3" name="Content Placeholder 2"/>
          <p:cNvSpPr>
            <a:spLocks noGrp="1"/>
          </p:cNvSpPr>
          <p:nvPr>
            <p:ph type="body" sz="quarter" idx="10"/>
          </p:nvPr>
        </p:nvSpPr>
        <p:spPr>
          <a:xfrm>
            <a:off x="395413" y="2052985"/>
            <a:ext cx="10115050" cy="3617286"/>
          </a:xfrm>
        </p:spPr>
        <p:txBody>
          <a:bodyPr/>
          <a:lstStyle/>
          <a:p>
            <a:pPr marL="457200" indent="-457200">
              <a:buFont typeface="Arial" panose="020B0604020202020204" pitchFamily="34" charset="0"/>
              <a:buChar char="•"/>
            </a:pPr>
            <a:r>
              <a:rPr lang="en-US" sz="3200" dirty="0" smtClean="0"/>
              <a:t>Donation</a:t>
            </a:r>
            <a:endParaRPr lang="en-US" sz="3200" dirty="0"/>
          </a:p>
          <a:p>
            <a:pPr marL="457200" indent="-457200">
              <a:buFont typeface="Arial" panose="020B0604020202020204" pitchFamily="34" charset="0"/>
              <a:buChar char="•"/>
            </a:pPr>
            <a:r>
              <a:rPr lang="en-US" sz="3200" dirty="0"/>
              <a:t>Purchase (micro-purchase, informal, formal)</a:t>
            </a:r>
          </a:p>
          <a:p>
            <a:pPr marL="457200" indent="-457200">
              <a:buFont typeface="Arial" panose="020B0604020202020204" pitchFamily="34" charset="0"/>
              <a:buChar char="•"/>
            </a:pPr>
            <a:r>
              <a:rPr lang="en-US" sz="3200" dirty="0" smtClean="0"/>
              <a:t>Interdepartmental </a:t>
            </a:r>
            <a:r>
              <a:rPr lang="en-US" sz="3200" dirty="0"/>
              <a:t>Agreement</a:t>
            </a:r>
          </a:p>
          <a:p>
            <a:endParaRPr lang="en-US" dirty="0"/>
          </a:p>
        </p:txBody>
      </p:sp>
      <p:pic>
        <p:nvPicPr>
          <p:cNvPr id="4" name="Picture 3" descr="iStock_000017173205Lar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400" y="3505201"/>
            <a:ext cx="5720156" cy="3743961"/>
          </a:xfrm>
          <a:prstGeom prst="rect">
            <a:avLst/>
          </a:prstGeom>
        </p:spPr>
      </p:pic>
    </p:spTree>
    <p:extLst>
      <p:ext uri="{BB962C8B-B14F-4D97-AF65-F5344CB8AC3E}">
        <p14:creationId xmlns:p14="http://schemas.microsoft.com/office/powerpoint/2010/main" val="130384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Donation</a:t>
            </a:r>
            <a:endParaRPr lang="en-US" dirty="0"/>
          </a:p>
        </p:txBody>
      </p:sp>
      <p:sp>
        <p:nvSpPr>
          <p:cNvPr id="12" name="Text Placeholder 11"/>
          <p:cNvSpPr>
            <a:spLocks noGrp="1"/>
          </p:cNvSpPr>
          <p:nvPr>
            <p:ph type="body" sz="quarter" idx="11"/>
          </p:nvPr>
        </p:nvSpPr>
        <p:spPr>
          <a:xfrm>
            <a:off x="5214938" y="3706299"/>
            <a:ext cx="6138862" cy="2237301"/>
          </a:xfrm>
        </p:spPr>
        <p:txBody>
          <a:bodyPr>
            <a:normAutofit/>
          </a:bodyPr>
          <a:lstStyle/>
          <a:p>
            <a:pPr marL="285750" indent="-285750">
              <a:buFont typeface="Arial" panose="020B0604020202020204" pitchFamily="34" charset="0"/>
              <a:buChar char="•"/>
            </a:pPr>
            <a:r>
              <a:rPr lang="en-US" sz="2000" dirty="0"/>
              <a:t>Procurement regulations do not apply to donated foods</a:t>
            </a:r>
          </a:p>
          <a:p>
            <a:pPr marL="285750" indent="-285750">
              <a:buFont typeface="Arial" panose="020B0604020202020204" pitchFamily="34" charset="0"/>
              <a:buChar char="•"/>
            </a:pPr>
            <a:r>
              <a:rPr lang="en-US" sz="2000" dirty="0"/>
              <a:t>Consider food safety issues and menus before</a:t>
            </a:r>
            <a:br>
              <a:rPr lang="en-US" sz="2000" dirty="0"/>
            </a:br>
            <a:r>
              <a:rPr lang="en-US" sz="2000" dirty="0"/>
              <a:t>accepting foods</a:t>
            </a:r>
          </a:p>
          <a:p>
            <a:pPr marL="285750" indent="-285750">
              <a:buFont typeface="Arial" panose="020B0604020202020204" pitchFamily="34" charset="0"/>
              <a:buChar char="•"/>
            </a:pPr>
            <a:r>
              <a:rPr lang="en-US" sz="2000" dirty="0"/>
              <a:t>Always document receipt of goods</a:t>
            </a:r>
          </a:p>
          <a:p>
            <a:endParaRPr lang="en-US" dirty="0"/>
          </a:p>
        </p:txBody>
      </p:sp>
    </p:spTree>
    <p:extLst>
      <p:ext uri="{BB962C8B-B14F-4D97-AF65-F5344CB8AC3E}">
        <p14:creationId xmlns:p14="http://schemas.microsoft.com/office/powerpoint/2010/main" val="41012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9160"/>
            <a:ext cx="12192000" cy="5059680"/>
          </a:xfrm>
          <a:prstGeom prst="rect">
            <a:avLst/>
          </a:prstGeom>
        </p:spPr>
      </p:pic>
      <p:sp>
        <p:nvSpPr>
          <p:cNvPr id="7" name="Title 6"/>
          <p:cNvSpPr>
            <a:spLocks noGrp="1"/>
          </p:cNvSpPr>
          <p:nvPr>
            <p:ph type="title"/>
          </p:nvPr>
        </p:nvSpPr>
        <p:spPr>
          <a:xfrm>
            <a:off x="5113837" y="4686751"/>
            <a:ext cx="6510468" cy="836785"/>
          </a:xfrm>
        </p:spPr>
        <p:txBody>
          <a:bodyPr>
            <a:normAutofit/>
          </a:bodyPr>
          <a:lstStyle/>
          <a:p>
            <a:r>
              <a:rPr lang="en-US" dirty="0" smtClean="0">
                <a:solidFill>
                  <a:schemeClr val="bg1"/>
                </a:solidFill>
              </a:rPr>
              <a:t>Lyons County School District, NV</a:t>
            </a:r>
            <a:endParaRPr lang="en-US" dirty="0">
              <a:solidFill>
                <a:schemeClr val="bg1"/>
              </a:solidFill>
            </a:endParaRPr>
          </a:p>
        </p:txBody>
      </p:sp>
      <p:sp>
        <p:nvSpPr>
          <p:cNvPr id="5" name="TextBox 4">
            <a:hlinkClick r:id="rId4"/>
          </p:cNvPr>
          <p:cNvSpPr txBox="1"/>
          <p:nvPr/>
        </p:nvSpPr>
        <p:spPr>
          <a:xfrm>
            <a:off x="9313817" y="6082892"/>
            <a:ext cx="3112433" cy="369332"/>
          </a:xfrm>
          <a:prstGeom prst="rect">
            <a:avLst/>
          </a:prstGeom>
          <a:noFill/>
        </p:spPr>
        <p:txBody>
          <a:bodyPr wrap="square" rtlCol="0">
            <a:spAutoFit/>
          </a:bodyPr>
          <a:lstStyle/>
          <a:p>
            <a:r>
              <a:rPr lang="en-US" b="1" dirty="0">
                <a:solidFill>
                  <a:schemeClr val="bg1"/>
                </a:solidFill>
              </a:rPr>
              <a:t>https://healthycomm.org/</a:t>
            </a:r>
          </a:p>
        </p:txBody>
      </p:sp>
    </p:spTree>
    <p:extLst>
      <p:ext uri="{BB962C8B-B14F-4D97-AF65-F5344CB8AC3E}">
        <p14:creationId xmlns:p14="http://schemas.microsoft.com/office/powerpoint/2010/main" val="3194469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526" y="896320"/>
            <a:ext cx="11761474" cy="5078956"/>
          </a:xfrm>
          <a:prstGeom prst="rect">
            <a:avLst/>
          </a:prstGeom>
        </p:spPr>
      </p:pic>
      <p:sp>
        <p:nvSpPr>
          <p:cNvPr id="6" name="Title 6"/>
          <p:cNvSpPr txBox="1">
            <a:spLocks/>
          </p:cNvSpPr>
          <p:nvPr/>
        </p:nvSpPr>
        <p:spPr>
          <a:xfrm>
            <a:off x="370663" y="892100"/>
            <a:ext cx="7575907" cy="836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24408E"/>
                </a:solidFill>
                <a:latin typeface="Calibri" charset="0"/>
                <a:ea typeface="Calibri" charset="0"/>
                <a:cs typeface="Calibri" charset="0"/>
              </a:defRPr>
            </a:lvl1pPr>
          </a:lstStyle>
          <a:p>
            <a:r>
              <a:rPr lang="en-US" sz="3200" dirty="0" smtClean="0"/>
              <a:t>San Diego Unified School District, CA</a:t>
            </a:r>
            <a:endParaRPr lang="en-US" sz="3200" dirty="0"/>
          </a:p>
        </p:txBody>
      </p:sp>
      <p:sp>
        <p:nvSpPr>
          <p:cNvPr id="7" name="Title 1"/>
          <p:cNvSpPr>
            <a:spLocks noGrp="1"/>
          </p:cNvSpPr>
          <p:nvPr>
            <p:ph type="title"/>
          </p:nvPr>
        </p:nvSpPr>
        <p:spPr>
          <a:xfrm>
            <a:off x="430526" y="1631758"/>
            <a:ext cx="8185503" cy="426976"/>
          </a:xfrm>
        </p:spPr>
        <p:txBody>
          <a:bodyPr>
            <a:noAutofit/>
          </a:bodyPr>
          <a:lstStyle/>
          <a:p>
            <a:r>
              <a:rPr lang="en-US" sz="3200" dirty="0" smtClean="0">
                <a:latin typeface="Calibri" panose="020F0502020204030204" pitchFamily="34" charset="0"/>
                <a:cs typeface="Calibri" panose="020F0502020204030204" pitchFamily="34" charset="0"/>
              </a:rPr>
              <a:t>Garden to Café</a:t>
            </a:r>
            <a:endParaRPr lang="en-US" sz="3200" dirty="0">
              <a:latin typeface="Calibri" panose="020F0502020204030204" pitchFamily="34" charset="0"/>
              <a:cs typeface="Calibri" panose="020F0502020204030204" pitchFamily="34" charset="0"/>
            </a:endParaRPr>
          </a:p>
        </p:txBody>
      </p:sp>
      <p:pic>
        <p:nvPicPr>
          <p:cNvPr id="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52396" y="305380"/>
            <a:ext cx="61595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hlinkClick r:id="rId5"/>
          </p:cNvPr>
          <p:cNvSpPr txBox="1"/>
          <p:nvPr/>
        </p:nvSpPr>
        <p:spPr>
          <a:xfrm>
            <a:off x="6796011" y="6082892"/>
            <a:ext cx="5630239" cy="369332"/>
          </a:xfrm>
          <a:prstGeom prst="rect">
            <a:avLst/>
          </a:prstGeom>
          <a:noFill/>
        </p:spPr>
        <p:txBody>
          <a:bodyPr wrap="square" rtlCol="0">
            <a:spAutoFit/>
          </a:bodyPr>
          <a:lstStyle/>
          <a:p>
            <a:r>
              <a:rPr lang="en-US" b="1" dirty="0">
                <a:solidFill>
                  <a:schemeClr val="bg1"/>
                </a:solidFill>
              </a:rPr>
              <a:t>https://www.sandiegounified.org/garden-caf%C3%A9</a:t>
            </a:r>
          </a:p>
        </p:txBody>
      </p:sp>
    </p:spTree>
    <p:extLst>
      <p:ext uri="{BB962C8B-B14F-4D97-AF65-F5344CB8AC3E}">
        <p14:creationId xmlns:p14="http://schemas.microsoft.com/office/powerpoint/2010/main" val="935607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9160"/>
            <a:ext cx="12192000" cy="5059680"/>
          </a:xfrm>
          <a:prstGeom prst="rect">
            <a:avLst/>
          </a:prstGeom>
        </p:spPr>
      </p:pic>
      <p:sp>
        <p:nvSpPr>
          <p:cNvPr id="10" name="Title 6"/>
          <p:cNvSpPr>
            <a:spLocks noGrp="1"/>
          </p:cNvSpPr>
          <p:nvPr>
            <p:ph type="title"/>
          </p:nvPr>
        </p:nvSpPr>
        <p:spPr>
          <a:xfrm>
            <a:off x="403923" y="4903880"/>
            <a:ext cx="6510468" cy="836785"/>
          </a:xfrm>
        </p:spPr>
        <p:txBody>
          <a:bodyPr>
            <a:normAutofit fontScale="90000"/>
          </a:bodyPr>
          <a:lstStyle/>
          <a:p>
            <a:r>
              <a:rPr lang="en-US" dirty="0" smtClean="0">
                <a:solidFill>
                  <a:schemeClr val="bg1"/>
                </a:solidFill>
              </a:rPr>
              <a:t>Ft. Bragg Unified School District, CA</a:t>
            </a:r>
            <a:endParaRPr lang="en-US" dirty="0">
              <a:solidFill>
                <a:schemeClr val="bg1"/>
              </a:solidFill>
            </a:endParaRPr>
          </a:p>
        </p:txBody>
      </p:sp>
      <p:sp>
        <p:nvSpPr>
          <p:cNvPr id="11" name="TextBox 10">
            <a:hlinkClick r:id="rId4"/>
          </p:cNvPr>
          <p:cNvSpPr txBox="1"/>
          <p:nvPr/>
        </p:nvSpPr>
        <p:spPr>
          <a:xfrm>
            <a:off x="6074229" y="6082892"/>
            <a:ext cx="6352021" cy="369332"/>
          </a:xfrm>
          <a:prstGeom prst="rect">
            <a:avLst/>
          </a:prstGeom>
          <a:noFill/>
        </p:spPr>
        <p:txBody>
          <a:bodyPr wrap="square" rtlCol="0">
            <a:spAutoFit/>
          </a:bodyPr>
          <a:lstStyle/>
          <a:p>
            <a:r>
              <a:rPr lang="en-US" b="1" dirty="0">
                <a:solidFill>
                  <a:schemeClr val="bg1"/>
                </a:solidFill>
              </a:rPr>
              <a:t>https://sites.google.com/fbusd.us/nutrition/school-gardens</a:t>
            </a:r>
          </a:p>
        </p:txBody>
      </p:sp>
    </p:spTree>
    <p:extLst>
      <p:ext uri="{BB962C8B-B14F-4D97-AF65-F5344CB8AC3E}">
        <p14:creationId xmlns:p14="http://schemas.microsoft.com/office/powerpoint/2010/main" val="2584716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Purchase</a:t>
            </a:r>
            <a:endParaRPr lang="en-US" dirty="0"/>
          </a:p>
        </p:txBody>
      </p:sp>
      <p:sp>
        <p:nvSpPr>
          <p:cNvPr id="2" name="Text Placeholder 1"/>
          <p:cNvSpPr>
            <a:spLocks noGrp="1"/>
          </p:cNvSpPr>
          <p:nvPr>
            <p:ph type="body" sz="quarter" idx="11"/>
          </p:nvPr>
        </p:nvSpPr>
        <p:spPr>
          <a:xfrm>
            <a:off x="5214938" y="3706299"/>
            <a:ext cx="6138862" cy="2200231"/>
          </a:xfrm>
        </p:spPr>
        <p:txBody>
          <a:bodyPr>
            <a:normAutofit fontScale="92500" lnSpcReduction="20000"/>
          </a:bodyPr>
          <a:lstStyle/>
          <a:p>
            <a:pPr marL="285750" indent="-285750">
              <a:buFont typeface="Arial" panose="020B0604020202020204" pitchFamily="34" charset="0"/>
              <a:buChar char="•"/>
            </a:pPr>
            <a:r>
              <a:rPr lang="en-US" dirty="0"/>
              <a:t>SFAs can </a:t>
            </a:r>
            <a:r>
              <a:rPr lang="en-US" dirty="0" smtClean="0"/>
              <a:t>procure garden produce; must follow all applicable federal, state, and local regulations</a:t>
            </a:r>
            <a:endParaRPr lang="en-US" dirty="0"/>
          </a:p>
          <a:p>
            <a:pPr marL="285750" indent="-285750">
              <a:buFont typeface="Arial" panose="020B0604020202020204" pitchFamily="34" charset="0"/>
              <a:buChar char="•"/>
            </a:pPr>
            <a:r>
              <a:rPr lang="en-US" dirty="0"/>
              <a:t>In many cases, the </a:t>
            </a:r>
            <a:r>
              <a:rPr lang="en-US" dirty="0" smtClean="0"/>
              <a:t>purchase qualifies </a:t>
            </a:r>
            <a:r>
              <a:rPr lang="en-US" dirty="0"/>
              <a:t>as a micro-purchase ($10K) or </a:t>
            </a:r>
            <a:r>
              <a:rPr lang="en-US" dirty="0" smtClean="0"/>
              <a:t>small </a:t>
            </a:r>
            <a:r>
              <a:rPr lang="en-US" dirty="0"/>
              <a:t>purchase </a:t>
            </a:r>
            <a:r>
              <a:rPr lang="en-US" dirty="0" smtClean="0"/>
              <a:t>($</a:t>
            </a:r>
            <a:r>
              <a:rPr lang="en-US" dirty="0"/>
              <a:t>250K)</a:t>
            </a:r>
          </a:p>
          <a:p>
            <a:pPr marL="742950" lvl="1" indent="-285750">
              <a:buFont typeface="Arial" panose="020B0604020202020204" pitchFamily="34" charset="0"/>
              <a:buChar char="•"/>
            </a:pPr>
            <a:r>
              <a:rPr lang="en-US" dirty="0" smtClean="0">
                <a:solidFill>
                  <a:schemeClr val="bg1"/>
                </a:solidFill>
                <a:latin typeface="Georgia" panose="02040502050405020303" pitchFamily="18" charset="0"/>
              </a:rPr>
              <a:t>Micro-purchase- purchase is less than $10K, reasonable</a:t>
            </a:r>
            <a:r>
              <a:rPr lang="en-US" dirty="0">
                <a:solidFill>
                  <a:schemeClr val="bg1"/>
                </a:solidFill>
                <a:latin typeface="Georgia" panose="02040502050405020303" pitchFamily="18" charset="0"/>
              </a:rPr>
              <a:t>, equitably distributed, and documented</a:t>
            </a:r>
          </a:p>
          <a:p>
            <a:pPr marL="742950" lvl="1" indent="-285750">
              <a:buFont typeface="Arial" panose="020B0604020202020204" pitchFamily="34" charset="0"/>
              <a:buChar char="•"/>
            </a:pPr>
            <a:r>
              <a:rPr lang="en-US" dirty="0">
                <a:solidFill>
                  <a:schemeClr val="bg1"/>
                </a:solidFill>
                <a:latin typeface="Georgia" panose="02040502050405020303" pitchFamily="18" charset="0"/>
              </a:rPr>
              <a:t>Small purchase- </a:t>
            </a:r>
            <a:r>
              <a:rPr lang="en-US" dirty="0" smtClean="0">
                <a:solidFill>
                  <a:schemeClr val="bg1"/>
                </a:solidFill>
                <a:latin typeface="Georgia" panose="02040502050405020303" pitchFamily="18" charset="0"/>
              </a:rPr>
              <a:t>purchase is less than $250K, SFA acquires quotes </a:t>
            </a:r>
            <a:r>
              <a:rPr lang="en-US" dirty="0">
                <a:solidFill>
                  <a:schemeClr val="bg1"/>
                </a:solidFill>
                <a:latin typeface="Georgia" panose="02040502050405020303" pitchFamily="18" charset="0"/>
              </a:rPr>
              <a:t>from </a:t>
            </a:r>
            <a:r>
              <a:rPr lang="en-US" dirty="0" smtClean="0">
                <a:solidFill>
                  <a:schemeClr val="bg1"/>
                </a:solidFill>
                <a:latin typeface="Georgia" panose="02040502050405020303" pitchFamily="18" charset="0"/>
              </a:rPr>
              <a:t>multiple responsive and responsible vendors and documents</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3839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8369"/>
            <a:ext cx="12192000" cy="5047488"/>
          </a:xfrm>
          <a:prstGeom prst="rect">
            <a:avLst/>
          </a:prstGeom>
        </p:spPr>
      </p:pic>
      <p:sp>
        <p:nvSpPr>
          <p:cNvPr id="8" name="Title 7"/>
          <p:cNvSpPr>
            <a:spLocks noGrp="1"/>
          </p:cNvSpPr>
          <p:nvPr>
            <p:ph type="title"/>
          </p:nvPr>
        </p:nvSpPr>
        <p:spPr>
          <a:xfrm>
            <a:off x="1459396" y="3432113"/>
            <a:ext cx="9412356" cy="2017644"/>
          </a:xfrm>
          <a:solidFill>
            <a:srgbClr val="24408E">
              <a:alpha val="70000"/>
            </a:srgbClr>
          </a:solidFill>
        </p:spPr>
        <p:txBody>
          <a:bodyPr>
            <a:normAutofit fontScale="90000"/>
          </a:bodyPr>
          <a:lstStyle/>
          <a:p>
            <a:r>
              <a:rPr lang="en-US" dirty="0"/>
              <a:t>S</a:t>
            </a:r>
            <a:r>
              <a:rPr lang="en-US" dirty="0" smtClean="0">
                <a:solidFill>
                  <a:schemeClr val="bg1"/>
                </a:solidFill>
              </a:rPr>
              <a:t>chool districts responding to the 2015 USDA Farm to School Census reported a total of 7,101 school </a:t>
            </a:r>
            <a:r>
              <a:rPr lang="en-US" dirty="0" smtClean="0"/>
              <a:t>gardens across the nation. </a:t>
            </a:r>
            <a:r>
              <a:rPr lang="en-US" dirty="0" smtClean="0">
                <a:solidFill>
                  <a:schemeClr val="bg1"/>
                </a:solidFill>
              </a:rPr>
              <a:t>How many school gardens were on record in 1906?</a:t>
            </a:r>
            <a:endParaRPr lang="en-US" dirty="0">
              <a:solidFill>
                <a:schemeClr val="bg1"/>
              </a:solidFill>
            </a:endParaRPr>
          </a:p>
        </p:txBody>
      </p:sp>
    </p:spTree>
    <p:extLst>
      <p:ext uri="{BB962C8B-B14F-4D97-AF65-F5344CB8AC3E}">
        <p14:creationId xmlns:p14="http://schemas.microsoft.com/office/powerpoint/2010/main" val="1785318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16" y="859863"/>
            <a:ext cx="12174584" cy="5130934"/>
          </a:xfrm>
          <a:prstGeom prst="rect">
            <a:avLst/>
          </a:prstGeom>
        </p:spPr>
      </p:pic>
      <p:sp>
        <p:nvSpPr>
          <p:cNvPr id="9" name="Title 5"/>
          <p:cNvSpPr txBox="1">
            <a:spLocks/>
          </p:cNvSpPr>
          <p:nvPr/>
        </p:nvSpPr>
        <p:spPr>
          <a:xfrm>
            <a:off x="6936377" y="4707015"/>
            <a:ext cx="5238207" cy="836785"/>
          </a:xfrm>
          <a:prstGeom prst="rect">
            <a:avLst/>
          </a:prstGeom>
        </p:spPr>
        <p:txBody>
          <a:bodyPr/>
          <a:lstStyle>
            <a:lvl1pPr algn="l" defTabSz="914400" rtl="0" eaLnBrk="1" latinLnBrk="0" hangingPunct="1">
              <a:lnSpc>
                <a:spcPct val="90000"/>
              </a:lnSpc>
              <a:spcBef>
                <a:spcPct val="0"/>
              </a:spcBef>
              <a:buNone/>
              <a:defRPr sz="3600" b="1" kern="1200">
                <a:solidFill>
                  <a:srgbClr val="24408E"/>
                </a:solidFill>
                <a:latin typeface="Calibri" charset="0"/>
                <a:ea typeface="Calibri" charset="0"/>
                <a:cs typeface="Calibri" charset="0"/>
              </a:defRPr>
            </a:lvl1pPr>
          </a:lstStyle>
          <a:p>
            <a:r>
              <a:rPr lang="en-US" dirty="0" smtClean="0">
                <a:solidFill>
                  <a:schemeClr val="bg1"/>
                </a:solidFill>
              </a:rPr>
              <a:t>Denver Public Schools, CO</a:t>
            </a:r>
            <a:endParaRPr lang="en-US" dirty="0">
              <a:solidFill>
                <a:schemeClr val="bg1"/>
              </a:solidFill>
            </a:endParaRPr>
          </a:p>
        </p:txBody>
      </p:sp>
      <p:sp>
        <p:nvSpPr>
          <p:cNvPr id="5" name="TextBox 4">
            <a:hlinkClick r:id="rId4"/>
          </p:cNvPr>
          <p:cNvSpPr txBox="1"/>
          <p:nvPr/>
        </p:nvSpPr>
        <p:spPr>
          <a:xfrm>
            <a:off x="7223760" y="6082892"/>
            <a:ext cx="5202490" cy="369332"/>
          </a:xfrm>
          <a:prstGeom prst="rect">
            <a:avLst/>
          </a:prstGeom>
          <a:noFill/>
        </p:spPr>
        <p:txBody>
          <a:bodyPr wrap="square" rtlCol="0">
            <a:spAutoFit/>
          </a:bodyPr>
          <a:lstStyle/>
          <a:p>
            <a:r>
              <a:rPr lang="en-US" b="1" dirty="0">
                <a:solidFill>
                  <a:schemeClr val="bg1"/>
                </a:solidFill>
              </a:rPr>
              <a:t>http://foodservices.dpsk12.org/farm-garden.php</a:t>
            </a:r>
          </a:p>
        </p:txBody>
      </p:sp>
    </p:spTree>
    <p:extLst>
      <p:ext uri="{BB962C8B-B14F-4D97-AF65-F5344CB8AC3E}">
        <p14:creationId xmlns:p14="http://schemas.microsoft.com/office/powerpoint/2010/main" val="3963353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1215508"/>
            <a:ext cx="10657643" cy="836785"/>
          </a:xfrm>
        </p:spPr>
        <p:txBody>
          <a:bodyPr>
            <a:normAutofit/>
          </a:bodyPr>
          <a:lstStyle/>
          <a:p>
            <a:r>
              <a:rPr lang="en-US" dirty="0" smtClean="0"/>
              <a:t>Nonprofit School </a:t>
            </a:r>
            <a:r>
              <a:rPr lang="en-US" dirty="0"/>
              <a:t>Food Service Account</a:t>
            </a:r>
          </a:p>
        </p:txBody>
      </p:sp>
      <p:sp>
        <p:nvSpPr>
          <p:cNvPr id="3" name="Text Placeholder 2"/>
          <p:cNvSpPr>
            <a:spLocks noGrp="1"/>
          </p:cNvSpPr>
          <p:nvPr>
            <p:ph type="body" sz="quarter" idx="10"/>
          </p:nvPr>
        </p:nvSpPr>
        <p:spPr>
          <a:xfrm>
            <a:off x="543697" y="2052638"/>
            <a:ext cx="10948087" cy="3646487"/>
          </a:xfrm>
        </p:spPr>
        <p:txBody>
          <a:bodyPr/>
          <a:lstStyle/>
          <a:p>
            <a:pPr marL="0" indent="0">
              <a:buNone/>
            </a:pPr>
            <a:r>
              <a:rPr lang="en-US" sz="3200" b="1" dirty="0" smtClean="0">
                <a:solidFill>
                  <a:schemeClr val="tx1"/>
                </a:solidFill>
              </a:rPr>
              <a:t>School Food Authorities may use nonprofit school food service accounts to cover garden and farm to school activities, if:</a:t>
            </a:r>
          </a:p>
          <a:p>
            <a:pPr marL="285750" indent="-285750">
              <a:buFont typeface="Arial" panose="020B0604020202020204" pitchFamily="34" charset="0"/>
              <a:buChar char="•"/>
            </a:pPr>
            <a:r>
              <a:rPr lang="en-US" sz="2200" dirty="0" smtClean="0">
                <a:solidFill>
                  <a:schemeClr val="tx1"/>
                </a:solidFill>
              </a:rPr>
              <a:t>Farm to school activities and school garden development support the operation or improvement of the school meal program and are reasonable expenses</a:t>
            </a:r>
          </a:p>
          <a:p>
            <a:pPr marL="285750" indent="-285750">
              <a:buFont typeface="Arial" panose="020B0604020202020204" pitchFamily="34" charset="0"/>
              <a:buChar char="•"/>
            </a:pPr>
            <a:r>
              <a:rPr lang="en-US" sz="2200" dirty="0" smtClean="0">
                <a:solidFill>
                  <a:schemeClr val="tx1"/>
                </a:solidFill>
              </a:rPr>
              <a:t>Funds only the portion of salary a school garden or farm to school coordinator directly spends supporting the school food service operation and deemed necessary, reasonable, and allocable for the operation of the school meal programs</a:t>
            </a:r>
          </a:p>
          <a:p>
            <a:endParaRPr lang="en-US" dirty="0"/>
          </a:p>
        </p:txBody>
      </p:sp>
    </p:spTree>
    <p:extLst>
      <p:ext uri="{BB962C8B-B14F-4D97-AF65-F5344CB8AC3E}">
        <p14:creationId xmlns:p14="http://schemas.microsoft.com/office/powerpoint/2010/main" val="3960680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9099"/>
            <a:ext cx="12192000" cy="5059800"/>
          </a:xfrm>
          <a:prstGeom prst="rect">
            <a:avLst/>
          </a:prstGeom>
        </p:spPr>
      </p:pic>
      <p:sp>
        <p:nvSpPr>
          <p:cNvPr id="6" name="Title 5"/>
          <p:cNvSpPr>
            <a:spLocks noGrp="1"/>
          </p:cNvSpPr>
          <p:nvPr>
            <p:ph type="title"/>
          </p:nvPr>
        </p:nvSpPr>
        <p:spPr>
          <a:xfrm>
            <a:off x="5218176" y="5206755"/>
            <a:ext cx="6973824" cy="836785"/>
          </a:xfrm>
        </p:spPr>
        <p:txBody>
          <a:bodyPr/>
          <a:lstStyle/>
          <a:p>
            <a:r>
              <a:rPr lang="en-US" dirty="0" smtClean="0">
                <a:solidFill>
                  <a:schemeClr val="bg1"/>
                </a:solidFill>
              </a:rPr>
              <a:t>Detroit Unified Public Schools, MI</a:t>
            </a:r>
            <a:endParaRPr lang="en-US" dirty="0">
              <a:solidFill>
                <a:schemeClr val="bg1"/>
              </a:solidFill>
            </a:endParaRPr>
          </a:p>
        </p:txBody>
      </p:sp>
      <p:sp>
        <p:nvSpPr>
          <p:cNvPr id="5" name="TextBox 4">
            <a:hlinkClick r:id="rId4"/>
          </p:cNvPr>
          <p:cNvSpPr txBox="1"/>
          <p:nvPr/>
        </p:nvSpPr>
        <p:spPr>
          <a:xfrm>
            <a:off x="7968342" y="6082892"/>
            <a:ext cx="4457907" cy="369332"/>
          </a:xfrm>
          <a:prstGeom prst="rect">
            <a:avLst/>
          </a:prstGeom>
          <a:noFill/>
        </p:spPr>
        <p:txBody>
          <a:bodyPr wrap="square" rtlCol="0">
            <a:spAutoFit/>
          </a:bodyPr>
          <a:lstStyle/>
          <a:p>
            <a:r>
              <a:rPr lang="en-US" b="1" dirty="0">
                <a:solidFill>
                  <a:schemeClr val="bg1"/>
                </a:solidFill>
              </a:rPr>
              <a:t>https://www.detroitk12.org/Page/7168</a:t>
            </a:r>
          </a:p>
        </p:txBody>
      </p:sp>
    </p:spTree>
    <p:extLst>
      <p:ext uri="{BB962C8B-B14F-4D97-AF65-F5344CB8AC3E}">
        <p14:creationId xmlns:p14="http://schemas.microsoft.com/office/powerpoint/2010/main" val="3358262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Interdepartmental Agreement</a:t>
            </a:r>
            <a:endParaRPr lang="en-US" dirty="0"/>
          </a:p>
        </p:txBody>
      </p:sp>
      <p:sp>
        <p:nvSpPr>
          <p:cNvPr id="7" name="Text Placeholder 11"/>
          <p:cNvSpPr>
            <a:spLocks noGrp="1"/>
          </p:cNvSpPr>
          <p:nvPr>
            <p:ph type="body" sz="quarter" idx="11"/>
          </p:nvPr>
        </p:nvSpPr>
        <p:spPr>
          <a:xfrm>
            <a:off x="5214938" y="3706299"/>
            <a:ext cx="6138862" cy="2200725"/>
          </a:xfrm>
        </p:spPr>
        <p:txBody>
          <a:bodyPr>
            <a:noAutofit/>
          </a:bodyPr>
          <a:lstStyle/>
          <a:p>
            <a:pPr marL="285750" indent="-285750">
              <a:buFont typeface="Arial" panose="020B0604020202020204" pitchFamily="34" charset="0"/>
              <a:buChar char="•"/>
            </a:pPr>
            <a:r>
              <a:rPr lang="en-US" sz="1500" dirty="0"/>
              <a:t>SFAs may enter into an </a:t>
            </a:r>
            <a:r>
              <a:rPr lang="en-US" sz="1500" dirty="0" smtClean="0"/>
              <a:t>intergovernmental agreement </a:t>
            </a:r>
            <a:r>
              <a:rPr lang="en-US" sz="1500" dirty="0"/>
              <a:t>with the school garden or school farm to purchase products from the </a:t>
            </a:r>
            <a:r>
              <a:rPr lang="en-US" sz="1500" dirty="0" smtClean="0"/>
              <a:t>garden</a:t>
            </a:r>
          </a:p>
          <a:p>
            <a:pPr marL="285750" indent="-285750">
              <a:buFont typeface="Arial" panose="020B0604020202020204" pitchFamily="34" charset="0"/>
              <a:buChar char="•"/>
            </a:pPr>
            <a:r>
              <a:rPr lang="en-US" sz="1500" dirty="0"/>
              <a:t>The entity operating the school garden must be the local educational </a:t>
            </a:r>
            <a:r>
              <a:rPr lang="en-US" sz="1500" dirty="0" smtClean="0"/>
              <a:t>agency or </a:t>
            </a:r>
            <a:r>
              <a:rPr lang="en-US" sz="1500" dirty="0"/>
              <a:t>another governmental </a:t>
            </a:r>
            <a:r>
              <a:rPr lang="en-US" sz="1500" dirty="0" smtClean="0"/>
              <a:t>entity</a:t>
            </a:r>
          </a:p>
          <a:p>
            <a:pPr marL="285750" indent="-285750">
              <a:buFont typeface="Arial" panose="020B0604020202020204" pitchFamily="34" charset="0"/>
              <a:buChar char="•"/>
            </a:pPr>
            <a:r>
              <a:rPr lang="en-US" sz="1500" dirty="0" smtClean="0"/>
              <a:t>A price analysis must be conducted to ensure that products purchased from the garden are a reasonable price</a:t>
            </a:r>
          </a:p>
          <a:p>
            <a:pPr marL="285750" indent="-285750">
              <a:buFont typeface="Arial" panose="020B0604020202020204" pitchFamily="34" charset="0"/>
              <a:buChar char="•"/>
            </a:pPr>
            <a:r>
              <a:rPr lang="en-US" sz="1500" dirty="0" smtClean="0"/>
              <a:t>The agreement </a:t>
            </a:r>
            <a:r>
              <a:rPr lang="en-US" sz="1500" dirty="0"/>
              <a:t>may outline the price for the produce, relative timelines and expectations of both parties</a:t>
            </a:r>
          </a:p>
        </p:txBody>
      </p:sp>
    </p:spTree>
    <p:extLst>
      <p:ext uri="{BB962C8B-B14F-4D97-AF65-F5344CB8AC3E}">
        <p14:creationId xmlns:p14="http://schemas.microsoft.com/office/powerpoint/2010/main" val="1264148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784" y="855155"/>
            <a:ext cx="12626715" cy="5196416"/>
          </a:xfrm>
          <a:prstGeom prst="rect">
            <a:avLst/>
          </a:prstGeom>
        </p:spPr>
      </p:pic>
      <p:sp>
        <p:nvSpPr>
          <p:cNvPr id="8" name="Title 5"/>
          <p:cNvSpPr txBox="1">
            <a:spLocks/>
          </p:cNvSpPr>
          <p:nvPr/>
        </p:nvSpPr>
        <p:spPr>
          <a:xfrm>
            <a:off x="14025" y="5214786"/>
            <a:ext cx="5501478" cy="836785"/>
          </a:xfrm>
          <a:prstGeom prst="rect">
            <a:avLst/>
          </a:prstGeom>
        </p:spPr>
        <p:txBody>
          <a:bodyPr/>
          <a:lstStyle>
            <a:lvl1pPr algn="l" defTabSz="914400" rtl="0" eaLnBrk="1" latinLnBrk="0" hangingPunct="1">
              <a:lnSpc>
                <a:spcPct val="90000"/>
              </a:lnSpc>
              <a:spcBef>
                <a:spcPct val="0"/>
              </a:spcBef>
              <a:buNone/>
              <a:defRPr sz="3600" b="1" kern="1200">
                <a:solidFill>
                  <a:srgbClr val="24408E"/>
                </a:solidFill>
                <a:latin typeface="Calibri" charset="0"/>
                <a:ea typeface="Calibri" charset="0"/>
                <a:cs typeface="Calibri" charset="0"/>
              </a:defRPr>
            </a:lvl1pPr>
          </a:lstStyle>
          <a:p>
            <a:r>
              <a:rPr lang="en-US" dirty="0" smtClean="0">
                <a:solidFill>
                  <a:schemeClr val="bg1"/>
                </a:solidFill>
              </a:rPr>
              <a:t>Colonial School District, DE</a:t>
            </a:r>
            <a:endParaRPr lang="en-US" dirty="0">
              <a:solidFill>
                <a:schemeClr val="bg1"/>
              </a:solidFill>
            </a:endParaRPr>
          </a:p>
        </p:txBody>
      </p:sp>
      <p:sp>
        <p:nvSpPr>
          <p:cNvPr id="5" name="TextBox 4">
            <a:hlinkClick r:id="rId4"/>
          </p:cNvPr>
          <p:cNvSpPr txBox="1"/>
          <p:nvPr/>
        </p:nvSpPr>
        <p:spPr>
          <a:xfrm>
            <a:off x="7145384" y="6082892"/>
            <a:ext cx="5280866" cy="369332"/>
          </a:xfrm>
          <a:prstGeom prst="rect">
            <a:avLst/>
          </a:prstGeom>
          <a:noFill/>
        </p:spPr>
        <p:txBody>
          <a:bodyPr wrap="square" rtlCol="0">
            <a:spAutoFit/>
          </a:bodyPr>
          <a:lstStyle/>
          <a:p>
            <a:r>
              <a:rPr lang="en-US" b="1" dirty="0">
                <a:solidFill>
                  <a:schemeClr val="bg1"/>
                </a:solidFill>
              </a:rPr>
              <a:t>http://www.colonialschooldistrict.org/pennfarm/</a:t>
            </a:r>
          </a:p>
        </p:txBody>
      </p:sp>
    </p:spTree>
    <p:extLst>
      <p:ext uri="{BB962C8B-B14F-4D97-AF65-F5344CB8AC3E}">
        <p14:creationId xmlns:p14="http://schemas.microsoft.com/office/powerpoint/2010/main" val="2875535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4" y="1215508"/>
            <a:ext cx="10879548" cy="837131"/>
          </a:xfrm>
        </p:spPr>
        <p:txBody>
          <a:bodyPr>
            <a:noAutofit/>
          </a:bodyPr>
          <a:lstStyle/>
          <a:p>
            <a:r>
              <a:rPr lang="en-US" sz="3600" dirty="0" smtClean="0">
                <a:solidFill>
                  <a:srgbClr val="24408E"/>
                </a:solidFill>
              </a:rPr>
              <a:t>Garden/Farm </a:t>
            </a:r>
            <a:r>
              <a:rPr lang="en-US" sz="3600" dirty="0">
                <a:solidFill>
                  <a:srgbClr val="24408E"/>
                </a:solidFill>
              </a:rPr>
              <a:t>to Cafeteria Program </a:t>
            </a:r>
            <a:r>
              <a:rPr lang="en-US" sz="3600" dirty="0" smtClean="0">
                <a:solidFill>
                  <a:srgbClr val="24408E"/>
                </a:solidFill>
              </a:rPr>
              <a:t>Tips</a:t>
            </a:r>
            <a:endParaRPr lang="en-US" sz="3600" dirty="0">
              <a:solidFill>
                <a:srgbClr val="24408E"/>
              </a:solidFill>
            </a:endParaRPr>
          </a:p>
        </p:txBody>
      </p:sp>
      <p:sp>
        <p:nvSpPr>
          <p:cNvPr id="3" name="Content Placeholder 2"/>
          <p:cNvSpPr>
            <a:spLocks noGrp="1"/>
          </p:cNvSpPr>
          <p:nvPr>
            <p:ph type="body" sz="quarter" idx="10"/>
          </p:nvPr>
        </p:nvSpPr>
        <p:spPr>
          <a:xfrm>
            <a:off x="593124" y="2052639"/>
            <a:ext cx="10879548" cy="3617286"/>
          </a:xfrm>
        </p:spPr>
        <p:txBody>
          <a:bodyPr>
            <a:normAutofit lnSpcReduction="10000"/>
          </a:bodyPr>
          <a:lstStyle/>
          <a:p>
            <a:pPr marL="457200" indent="-457200">
              <a:buFont typeface="Wingdings" panose="05000000000000000000" pitchFamily="2" charset="2"/>
              <a:buChar char="ü"/>
            </a:pPr>
            <a:r>
              <a:rPr lang="en-US" dirty="0" smtClean="0"/>
              <a:t>Connect School Food Authority (SFA) and garden/farm </a:t>
            </a:r>
          </a:p>
          <a:p>
            <a:pPr marL="457200" indent="-457200">
              <a:buFont typeface="Wingdings" panose="05000000000000000000" pitchFamily="2" charset="2"/>
              <a:buChar char="ü"/>
            </a:pPr>
            <a:r>
              <a:rPr lang="en-US" dirty="0" smtClean="0"/>
              <a:t>Discuss Garden/Farm to Cafeteria Program vision, goals, and process needs; invite important partners to conversations like the department of public health, FFA, garden, farm, and public health organizations</a:t>
            </a:r>
          </a:p>
          <a:p>
            <a:pPr marL="457200" indent="-457200">
              <a:buFont typeface="Wingdings" panose="05000000000000000000" pitchFamily="2" charset="2"/>
              <a:buChar char="ü"/>
            </a:pPr>
            <a:r>
              <a:rPr lang="en-US" dirty="0"/>
              <a:t>Develop </a:t>
            </a:r>
            <a:r>
              <a:rPr lang="en-US" dirty="0" smtClean="0"/>
              <a:t>garden/farm </a:t>
            </a:r>
            <a:r>
              <a:rPr lang="en-US" dirty="0"/>
              <a:t>food safety plan and </a:t>
            </a:r>
            <a:r>
              <a:rPr lang="en-US" dirty="0" smtClean="0"/>
              <a:t>protocols, and any additional Program protocols</a:t>
            </a:r>
            <a:endParaRPr lang="en-US" dirty="0"/>
          </a:p>
          <a:p>
            <a:pPr marL="457200" indent="-457200">
              <a:buFont typeface="Wingdings" panose="05000000000000000000" pitchFamily="2" charset="2"/>
              <a:buChar char="ü"/>
            </a:pPr>
            <a:r>
              <a:rPr lang="en-US" dirty="0"/>
              <a:t>Train, implement and </a:t>
            </a:r>
            <a:r>
              <a:rPr lang="en-US" dirty="0" smtClean="0"/>
              <a:t>document food safety practices, harvests, deliveries, and use</a:t>
            </a:r>
          </a:p>
          <a:p>
            <a:pPr marL="457200" indent="-457200">
              <a:buFont typeface="Wingdings" panose="05000000000000000000" pitchFamily="2" charset="2"/>
              <a:buChar char="ü"/>
            </a:pPr>
            <a:r>
              <a:rPr lang="en-US" dirty="0" smtClean="0"/>
              <a:t>Align garden/farm-grown produce with cafeteria menus</a:t>
            </a:r>
          </a:p>
          <a:p>
            <a:pPr marL="457200" indent="-457200">
              <a:buFont typeface="Wingdings" panose="05000000000000000000" pitchFamily="2" charset="2"/>
              <a:buChar char="ü"/>
            </a:pPr>
            <a:r>
              <a:rPr lang="en-US" dirty="0" smtClean="0"/>
              <a:t>Educate and market to students, parents, and community</a:t>
            </a:r>
          </a:p>
          <a:p>
            <a:pPr marL="457200" indent="-457200">
              <a:buFont typeface="Wingdings" panose="05000000000000000000" pitchFamily="2" charset="2"/>
              <a:buChar char="ü"/>
            </a:pPr>
            <a:r>
              <a:rPr lang="en-US" dirty="0" smtClean="0"/>
              <a:t>Procure and serve garden/farm produce in the cafeteria</a:t>
            </a:r>
          </a:p>
          <a:p>
            <a:pPr marL="457200" indent="-457200">
              <a:buFont typeface="Wingdings" panose="05000000000000000000" pitchFamily="2" charset="2"/>
              <a:buChar char="ü"/>
            </a:pPr>
            <a:r>
              <a:rPr lang="en-US" dirty="0" smtClean="0"/>
              <a:t>Identify budget needs and a sustained funding source…</a:t>
            </a:r>
          </a:p>
          <a:p>
            <a:pPr marL="457200" indent="-457200">
              <a:buFont typeface="Wingdings" panose="05000000000000000000" pitchFamily="2" charset="2"/>
              <a:buChar char="ü"/>
            </a:pPr>
            <a:endParaRPr lang="en-US" dirty="0"/>
          </a:p>
        </p:txBody>
      </p:sp>
    </p:spTree>
    <p:extLst>
      <p:ext uri="{BB962C8B-B14F-4D97-AF65-F5344CB8AC3E}">
        <p14:creationId xmlns:p14="http://schemas.microsoft.com/office/powerpoint/2010/main" val="203735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65124" y="2052639"/>
            <a:ext cx="6307548" cy="3617286"/>
          </a:xfrm>
        </p:spPr>
        <p:txBody>
          <a:bodyPr>
            <a:normAutofit fontScale="92500" lnSpcReduction="20000"/>
          </a:bodyPr>
          <a:lstStyle/>
          <a:p>
            <a:r>
              <a:rPr lang="en-US" dirty="0" smtClean="0"/>
              <a:t>School Food Authorities (SFAs) can receive donations from local farmers, ranchers, fishers</a:t>
            </a:r>
          </a:p>
          <a:p>
            <a:r>
              <a:rPr lang="en-US" dirty="0" smtClean="0"/>
              <a:t>SFAs can purchase food directly </a:t>
            </a:r>
            <a:r>
              <a:rPr lang="en-US" dirty="0"/>
              <a:t>from local farmers, ranchers, </a:t>
            </a:r>
            <a:r>
              <a:rPr lang="en-US" dirty="0" smtClean="0"/>
              <a:t>fishers</a:t>
            </a:r>
          </a:p>
          <a:p>
            <a:r>
              <a:rPr lang="en-US" dirty="0" smtClean="0"/>
              <a:t>SFAs must adhere to federal, state, and local procurement rules and regulations at all times</a:t>
            </a:r>
          </a:p>
          <a:p>
            <a:r>
              <a:rPr lang="en-US" dirty="0" smtClean="0"/>
              <a:t>SFAs will follow many of the same best practices as purchasing product from school farm/garden</a:t>
            </a:r>
          </a:p>
          <a:p>
            <a:pPr lvl="1"/>
            <a:r>
              <a:rPr lang="en-US" dirty="0" smtClean="0"/>
              <a:t>Find farmers</a:t>
            </a:r>
          </a:p>
          <a:p>
            <a:pPr lvl="1"/>
            <a:r>
              <a:rPr lang="en-US" dirty="0" smtClean="0"/>
              <a:t>Talk to farmers (commonly </a:t>
            </a:r>
            <a:r>
              <a:rPr lang="en-US" dirty="0" err="1" smtClean="0"/>
              <a:t>menu’ed</a:t>
            </a:r>
            <a:r>
              <a:rPr lang="en-US" dirty="0" smtClean="0"/>
              <a:t> and grown foods, </a:t>
            </a:r>
            <a:r>
              <a:rPr lang="en-US" dirty="0"/>
              <a:t>volumes, sizes</a:t>
            </a:r>
            <a:r>
              <a:rPr lang="en-US" dirty="0" smtClean="0"/>
              <a:t>, food safety </a:t>
            </a:r>
            <a:r>
              <a:rPr lang="en-US" dirty="0"/>
              <a:t>consistent quality, price points, </a:t>
            </a:r>
            <a:r>
              <a:rPr lang="en-US" dirty="0" smtClean="0"/>
              <a:t>packaging, distribution)</a:t>
            </a:r>
            <a:endParaRPr lang="en-US" dirty="0"/>
          </a:p>
          <a:p>
            <a:pPr lvl="1"/>
            <a:r>
              <a:rPr lang="en-US" dirty="0" smtClean="0"/>
              <a:t>Plan</a:t>
            </a:r>
          </a:p>
          <a:p>
            <a:pPr lvl="1"/>
            <a:r>
              <a:rPr lang="en-US" dirty="0" smtClean="0"/>
              <a:t>Procure </a:t>
            </a:r>
            <a:endParaRPr lang="en-US" dirty="0"/>
          </a:p>
        </p:txBody>
      </p:sp>
      <p:pic>
        <p:nvPicPr>
          <p:cNvPr id="6" name="Shape 326"/>
          <p:cNvPicPr preferRelativeResize="0"/>
          <p:nvPr/>
        </p:nvPicPr>
        <p:blipFill>
          <a:blip r:embed="rId3">
            <a:extLst>
              <a:ext uri="{28A0092B-C50C-407E-A947-70E740481C1C}">
                <a14:useLocalDpi xmlns:a14="http://schemas.microsoft.com/office/drawing/2010/main"/>
              </a:ext>
            </a:extLst>
          </a:blip>
          <a:stretch>
            <a:fillRect/>
          </a:stretch>
        </p:blipFill>
        <p:spPr>
          <a:xfrm>
            <a:off x="497897" y="1465936"/>
            <a:ext cx="4531492" cy="3953228"/>
          </a:xfrm>
          <a:prstGeom prst="rect">
            <a:avLst/>
          </a:prstGeom>
          <a:noFill/>
          <a:ln>
            <a:noFill/>
          </a:ln>
        </p:spPr>
      </p:pic>
      <p:sp>
        <p:nvSpPr>
          <p:cNvPr id="7" name="Title 1"/>
          <p:cNvSpPr>
            <a:spLocks noGrp="1"/>
          </p:cNvSpPr>
          <p:nvPr>
            <p:ph type="title"/>
          </p:nvPr>
        </p:nvSpPr>
        <p:spPr>
          <a:xfrm>
            <a:off x="5165124" y="1215508"/>
            <a:ext cx="6307548" cy="836785"/>
          </a:xfrm>
        </p:spPr>
        <p:txBody>
          <a:bodyPr/>
          <a:lstStyle/>
          <a:p>
            <a:r>
              <a:rPr lang="en-US" dirty="0" smtClean="0"/>
              <a:t>Producers</a:t>
            </a:r>
            <a:endParaRPr lang="en-US" dirty="0"/>
          </a:p>
        </p:txBody>
      </p:sp>
    </p:spTree>
    <p:extLst>
      <p:ext uri="{BB962C8B-B14F-4D97-AF65-F5344CB8AC3E}">
        <p14:creationId xmlns:p14="http://schemas.microsoft.com/office/powerpoint/2010/main" val="1084802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0" y="1219741"/>
            <a:ext cx="7760041" cy="4694110"/>
          </a:xfrm>
          <a:prstGeom prst="rect">
            <a:avLst/>
          </a:prstGeom>
          <a:solidFill>
            <a:schemeClr val="bg1">
              <a:alpha val="0"/>
            </a:schemeClr>
          </a:solidFill>
          <a:ln>
            <a:noFill/>
          </a:ln>
          <a:extLst/>
        </p:spPr>
      </p:pic>
      <p:sp>
        <p:nvSpPr>
          <p:cNvPr id="4" name="Rectangle 3"/>
          <p:cNvSpPr/>
          <p:nvPr/>
        </p:nvSpPr>
        <p:spPr>
          <a:xfrm>
            <a:off x="-4029" y="865502"/>
            <a:ext cx="7989757" cy="5048349"/>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p:txBody>
          <a:bodyPr/>
          <a:lstStyle/>
          <a:p>
            <a:r>
              <a:rPr lang="en-US" b="1" dirty="0" smtClean="0"/>
              <a:t>Garden/Farm to Cafeteria Resources</a:t>
            </a:r>
          </a:p>
          <a:p>
            <a:pPr lvl="1"/>
            <a:r>
              <a:rPr lang="en-US" dirty="0" smtClean="0"/>
              <a:t>Whole Kids Foundation/Slow Foods USA’s </a:t>
            </a:r>
            <a:r>
              <a:rPr lang="en-US" dirty="0" smtClean="0">
                <a:hlinkClick r:id="rId4"/>
              </a:rPr>
              <a:t>Garden to Cafeteria Toolkit</a:t>
            </a:r>
            <a:endParaRPr lang="en-US" dirty="0" smtClean="0"/>
          </a:p>
          <a:p>
            <a:pPr lvl="1"/>
            <a:r>
              <a:rPr lang="en-US" dirty="0" smtClean="0"/>
              <a:t>Life Lab’s </a:t>
            </a:r>
            <a:r>
              <a:rPr lang="en-US" dirty="0" smtClean="0">
                <a:hlinkClick r:id="rId5"/>
              </a:rPr>
              <a:t>Policies and Protocols for School Gardens and Garden to Cafeteria</a:t>
            </a:r>
            <a:endParaRPr lang="en-US" dirty="0" smtClean="0"/>
          </a:p>
          <a:p>
            <a:pPr lvl="1"/>
            <a:r>
              <a:rPr lang="en-US" dirty="0" smtClean="0"/>
              <a:t>Austin Independent School District’s </a:t>
            </a:r>
            <a:r>
              <a:rPr lang="en-US" dirty="0" smtClean="0">
                <a:hlinkClick r:id="rId6"/>
              </a:rPr>
              <a:t>Garden to Café Conditional Approval of a School Garden Food Source</a:t>
            </a:r>
            <a:endParaRPr lang="en-US" dirty="0" smtClean="0"/>
          </a:p>
          <a:p>
            <a:r>
              <a:rPr lang="en-US" b="1" dirty="0" smtClean="0"/>
              <a:t>Sourcing from Local Farms</a:t>
            </a:r>
          </a:p>
          <a:p>
            <a:pPr lvl="1"/>
            <a:r>
              <a:rPr lang="en-US" dirty="0" smtClean="0"/>
              <a:t>Minneapolis Public Schools’ </a:t>
            </a:r>
            <a:r>
              <a:rPr lang="en-US" dirty="0" smtClean="0">
                <a:hlinkClick r:id="rId7"/>
              </a:rPr>
              <a:t>Farm to School Toolkit</a:t>
            </a:r>
            <a:endParaRPr lang="en-US" dirty="0" smtClean="0"/>
          </a:p>
          <a:p>
            <a:pPr lvl="1"/>
            <a:r>
              <a:rPr lang="en-US" dirty="0" smtClean="0"/>
              <a:t>Washington State Department of Agriculture's </a:t>
            </a:r>
            <a:r>
              <a:rPr lang="en-US" dirty="0" smtClean="0">
                <a:hlinkClick r:id="rId8"/>
              </a:rPr>
              <a:t>Distribution Models for Farm to School</a:t>
            </a:r>
            <a:endParaRPr lang="en-US" dirty="0" smtClean="0"/>
          </a:p>
        </p:txBody>
      </p:sp>
      <p:sp>
        <p:nvSpPr>
          <p:cNvPr id="2" name="Title 1"/>
          <p:cNvSpPr>
            <a:spLocks noGrp="1"/>
          </p:cNvSpPr>
          <p:nvPr>
            <p:ph type="title"/>
          </p:nvPr>
        </p:nvSpPr>
        <p:spPr/>
        <p:txBody>
          <a:bodyPr/>
          <a:lstStyle/>
          <a:p>
            <a:r>
              <a:rPr lang="en-US" dirty="0" smtClean="0"/>
              <a:t>Garden/Farm to Cafeteria Protocols</a:t>
            </a:r>
            <a:endParaRPr lang="en-US" dirty="0"/>
          </a:p>
        </p:txBody>
      </p:sp>
    </p:spTree>
    <p:extLst>
      <p:ext uri="{BB962C8B-B14F-4D97-AF65-F5344CB8AC3E}">
        <p14:creationId xmlns:p14="http://schemas.microsoft.com/office/powerpoint/2010/main" val="2202965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0562" y="-142620"/>
            <a:ext cx="5531438" cy="7000620"/>
          </a:xfrm>
          <a:prstGeom prst="rect">
            <a:avLst/>
          </a:prstGeom>
          <a:ln>
            <a:noFill/>
          </a:ln>
          <a:effectLst>
            <a:outerShdw blurRad="292100" dist="139700" dir="2700000" algn="tl" rotWithShape="0">
              <a:srgbClr val="333333">
                <a:alpha val="65000"/>
              </a:srgbClr>
            </a:outerShdw>
          </a:effectLst>
        </p:spPr>
      </p:pic>
      <p:sp>
        <p:nvSpPr>
          <p:cNvPr id="8" name="TextBox 9"/>
          <p:cNvSpPr txBox="1">
            <a:spLocks noChangeArrowheads="1"/>
          </p:cNvSpPr>
          <p:nvPr/>
        </p:nvSpPr>
        <p:spPr bwMode="auto">
          <a:xfrm>
            <a:off x="166171" y="2370142"/>
            <a:ext cx="5763658" cy="3508653"/>
          </a:xfrm>
          <a:prstGeom prst="rect">
            <a:avLst/>
          </a:prstGeom>
          <a:noFill/>
          <a:ln w="9525">
            <a:noFill/>
            <a:miter lim="800000"/>
            <a:headEnd/>
            <a:tailEnd/>
          </a:ln>
        </p:spPr>
        <p:txBody>
          <a:bodyPr wrap="square">
            <a:spAutoFit/>
          </a:bodyPr>
          <a:lstStyle/>
          <a:p>
            <a:pPr marL="571500" lvl="1" indent="-342900">
              <a:buClr>
                <a:srgbClr val="A6C04D"/>
              </a:buClr>
              <a:buFont typeface="Calibri" panose="020F0502020204030204" pitchFamily="34" charset="0"/>
              <a:buChar char="»"/>
              <a:defRPr/>
            </a:pPr>
            <a:r>
              <a:rPr lang="en-US" sz="2400" dirty="0">
                <a:solidFill>
                  <a:schemeClr val="bg2">
                    <a:lumMod val="25000"/>
                  </a:schemeClr>
                </a:solidFill>
              </a:rPr>
              <a:t>Training</a:t>
            </a:r>
          </a:p>
          <a:p>
            <a:pPr marL="571500" lvl="1" indent="-342900">
              <a:buClr>
                <a:srgbClr val="A6C04D"/>
              </a:buClr>
              <a:buFont typeface="Calibri" panose="020F0502020204030204" pitchFamily="34" charset="0"/>
              <a:buChar char="»"/>
              <a:defRPr/>
            </a:pPr>
            <a:r>
              <a:rPr lang="en-US" sz="2400" dirty="0">
                <a:solidFill>
                  <a:schemeClr val="bg2">
                    <a:lumMod val="25000"/>
                  </a:schemeClr>
                </a:solidFill>
              </a:rPr>
              <a:t>Supporting operations </a:t>
            </a:r>
          </a:p>
          <a:p>
            <a:pPr marL="571500" lvl="1" indent="-342900">
              <a:buClr>
                <a:srgbClr val="A6C04D"/>
              </a:buClr>
              <a:buFont typeface="Calibri" panose="020F0502020204030204" pitchFamily="34" charset="0"/>
              <a:buChar char="»"/>
              <a:defRPr/>
            </a:pPr>
            <a:r>
              <a:rPr lang="en-US" sz="2400" dirty="0">
                <a:solidFill>
                  <a:schemeClr val="bg2">
                    <a:lumMod val="25000"/>
                  </a:schemeClr>
                </a:solidFill>
              </a:rPr>
              <a:t>Planning</a:t>
            </a:r>
          </a:p>
          <a:p>
            <a:pPr marL="571500" lvl="1" indent="-342900">
              <a:buClr>
                <a:srgbClr val="A6C04D"/>
              </a:buClr>
              <a:buFont typeface="Calibri" panose="020F0502020204030204" pitchFamily="34" charset="0"/>
              <a:buChar char="»"/>
              <a:defRPr/>
            </a:pPr>
            <a:r>
              <a:rPr lang="en-US" sz="2400" dirty="0">
                <a:solidFill>
                  <a:schemeClr val="bg2">
                    <a:lumMod val="25000"/>
                  </a:schemeClr>
                </a:solidFill>
              </a:rPr>
              <a:t>Purchasing equipment</a:t>
            </a:r>
          </a:p>
          <a:p>
            <a:pPr marL="571500" lvl="1" indent="-342900">
              <a:buClr>
                <a:srgbClr val="A6C04D"/>
              </a:buClr>
              <a:buFont typeface="Calibri" panose="020F0502020204030204" pitchFamily="34" charset="0"/>
              <a:buChar char="»"/>
              <a:defRPr/>
            </a:pPr>
            <a:r>
              <a:rPr lang="en-US" sz="2400" dirty="0">
                <a:solidFill>
                  <a:schemeClr val="bg2">
                    <a:lumMod val="25000"/>
                  </a:schemeClr>
                </a:solidFill>
              </a:rPr>
              <a:t>Implementing farm to school programs</a:t>
            </a:r>
          </a:p>
          <a:p>
            <a:pPr marL="571500" lvl="1" indent="-342900">
              <a:buClr>
                <a:srgbClr val="A6C04D"/>
              </a:buClr>
              <a:buFont typeface="Calibri" panose="020F0502020204030204" pitchFamily="34" charset="0"/>
              <a:buChar char="»"/>
              <a:defRPr/>
            </a:pPr>
            <a:r>
              <a:rPr lang="en-US" sz="2400" dirty="0">
                <a:solidFill>
                  <a:schemeClr val="bg2">
                    <a:lumMod val="25000"/>
                  </a:schemeClr>
                </a:solidFill>
              </a:rPr>
              <a:t>Developing school gardens and curriculum!</a:t>
            </a:r>
          </a:p>
          <a:p>
            <a:pPr>
              <a:buFont typeface="Arial" charset="0"/>
              <a:buChar char="•"/>
              <a:defRPr/>
            </a:pPr>
            <a:endParaRPr lang="en-US" dirty="0">
              <a:solidFill>
                <a:prstClr val="black"/>
              </a:solidFill>
            </a:endParaRPr>
          </a:p>
          <a:p>
            <a:pPr>
              <a:buFont typeface="Arial" charset="0"/>
              <a:buChar char="•"/>
              <a:defRPr/>
            </a:pPr>
            <a:endParaRPr lang="en-US" dirty="0">
              <a:solidFill>
                <a:prstClr val="black"/>
              </a:solidFill>
            </a:endParaRPr>
          </a:p>
          <a:p>
            <a:pPr>
              <a:buFont typeface="Arial" charset="0"/>
              <a:buChar char="•"/>
              <a:defRPr/>
            </a:pPr>
            <a:endParaRPr lang="en-US" dirty="0">
              <a:solidFill>
                <a:srgbClr val="FFFFFF"/>
              </a:solidFill>
            </a:endParaRPr>
          </a:p>
        </p:txBody>
      </p:sp>
      <p:sp>
        <p:nvSpPr>
          <p:cNvPr id="9" name="Title 1"/>
          <p:cNvSpPr>
            <a:spLocks noGrp="1"/>
          </p:cNvSpPr>
          <p:nvPr>
            <p:ph type="title" idx="4294967295"/>
          </p:nvPr>
        </p:nvSpPr>
        <p:spPr>
          <a:xfrm>
            <a:off x="495300" y="1390656"/>
            <a:ext cx="5105400" cy="836613"/>
          </a:xfrm>
        </p:spPr>
        <p:txBody>
          <a:bodyPr>
            <a:normAutofit fontScale="90000"/>
          </a:bodyPr>
          <a:lstStyle/>
          <a:p>
            <a:r>
              <a:rPr lang="en-US" dirty="0" smtClean="0"/>
              <a:t>USDA Farm to School Grants support:</a:t>
            </a:r>
            <a:endParaRPr lang="en-US" dirty="0"/>
          </a:p>
        </p:txBody>
      </p:sp>
    </p:spTree>
    <p:extLst>
      <p:ext uri="{BB962C8B-B14F-4D97-AF65-F5344CB8AC3E}">
        <p14:creationId xmlns:p14="http://schemas.microsoft.com/office/powerpoint/2010/main" val="415632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161" y="1215508"/>
            <a:ext cx="6973824" cy="836785"/>
          </a:xfrm>
        </p:spPr>
        <p:txBody>
          <a:bodyPr>
            <a:normAutofit/>
          </a:bodyPr>
          <a:lstStyle/>
          <a:p>
            <a:r>
              <a:rPr lang="en-US" sz="3200" dirty="0" smtClean="0"/>
              <a:t>USDA Farm to School Census</a:t>
            </a:r>
            <a:endParaRPr lang="en-US" sz="3200" dirty="0"/>
          </a:p>
        </p:txBody>
      </p:sp>
      <p:sp>
        <p:nvSpPr>
          <p:cNvPr id="5" name="Text Placeholder 4"/>
          <p:cNvSpPr>
            <a:spLocks noGrp="1"/>
          </p:cNvSpPr>
          <p:nvPr>
            <p:ph type="body" sz="quarter" idx="10"/>
          </p:nvPr>
        </p:nvSpPr>
        <p:spPr>
          <a:xfrm>
            <a:off x="311097" y="2052639"/>
            <a:ext cx="6973888" cy="3617286"/>
          </a:xfrm>
        </p:spPr>
        <p:txBody>
          <a:bodyPr/>
          <a:lstStyle/>
          <a:p>
            <a:r>
              <a:rPr lang="en-US" dirty="0" smtClean="0"/>
              <a:t>The Census is coming…Fall 2019!</a:t>
            </a:r>
          </a:p>
          <a:p>
            <a:r>
              <a:rPr lang="en-US" dirty="0" smtClean="0"/>
              <a:t>How can you help?</a:t>
            </a:r>
          </a:p>
          <a:p>
            <a:pPr lvl="1"/>
            <a:r>
              <a:rPr lang="en-US" dirty="0" smtClean="0"/>
              <a:t>Partner with your School Food Authority</a:t>
            </a:r>
          </a:p>
          <a:p>
            <a:pPr lvl="1"/>
            <a:r>
              <a:rPr lang="en-US" dirty="0" smtClean="0"/>
              <a:t>Provide district/preschool accurate data on:</a:t>
            </a:r>
          </a:p>
          <a:p>
            <a:pPr lvl="2"/>
            <a:r>
              <a:rPr lang="en-US" dirty="0" smtClean="0"/>
              <a:t># of edible school gardens</a:t>
            </a:r>
          </a:p>
          <a:p>
            <a:pPr lvl="2"/>
            <a:r>
              <a:rPr lang="en-US" dirty="0" smtClean="0"/>
              <a:t>Use of edible school gardens</a:t>
            </a:r>
          </a:p>
          <a:p>
            <a:pPr lvl="2"/>
            <a:r>
              <a:rPr lang="en-US" dirty="0" smtClean="0"/>
              <a:t>Garden/farm visits</a:t>
            </a:r>
          </a:p>
          <a:p>
            <a:pPr lvl="2"/>
            <a:r>
              <a:rPr lang="en-US" dirty="0" smtClean="0"/>
              <a:t>Food education activities</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2902" y="1491217"/>
            <a:ext cx="5864533" cy="3966117"/>
          </a:xfrm>
          <a:prstGeom prst="rect">
            <a:avLst/>
          </a:prstGeom>
        </p:spPr>
      </p:pic>
      <p:sp>
        <p:nvSpPr>
          <p:cNvPr id="10" name="Rectangle 9"/>
          <p:cNvSpPr/>
          <p:nvPr/>
        </p:nvSpPr>
        <p:spPr>
          <a:xfrm>
            <a:off x="4903304" y="5518654"/>
            <a:ext cx="6940427" cy="954107"/>
          </a:xfrm>
          <a:prstGeom prst="rect">
            <a:avLst/>
          </a:prstGeom>
        </p:spPr>
        <p:txBody>
          <a:bodyPr wrap="square">
            <a:spAutoFit/>
          </a:bodyPr>
          <a:lstStyle/>
          <a:p>
            <a:pPr algn="ctr"/>
            <a:r>
              <a:rPr lang="en-US" sz="2800" b="1" dirty="0">
                <a:solidFill>
                  <a:prstClr val="white"/>
                </a:solidFill>
              </a:rPr>
              <a:t>			</a:t>
            </a:r>
            <a:r>
              <a:rPr lang="en-US" sz="2400" b="1" dirty="0">
                <a:solidFill>
                  <a:prstClr val="white"/>
                </a:solidFill>
              </a:rPr>
              <a:t>https://farmtoschoolcensus.fns.usda.gov/</a:t>
            </a:r>
          </a:p>
        </p:txBody>
      </p:sp>
    </p:spTree>
    <p:extLst>
      <p:ext uri="{BB962C8B-B14F-4D97-AF65-F5344CB8AC3E}">
        <p14:creationId xmlns:p14="http://schemas.microsoft.com/office/powerpoint/2010/main" val="2282493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6603"/>
            <a:ext cx="12192000" cy="5124794"/>
          </a:xfrm>
          <a:prstGeom prst="rect">
            <a:avLst/>
          </a:prstGeom>
        </p:spPr>
      </p:pic>
      <p:sp>
        <p:nvSpPr>
          <p:cNvPr id="15" name="Title 7"/>
          <p:cNvSpPr>
            <a:spLocks noGrp="1"/>
          </p:cNvSpPr>
          <p:nvPr>
            <p:ph type="title"/>
          </p:nvPr>
        </p:nvSpPr>
        <p:spPr>
          <a:xfrm>
            <a:off x="3319669" y="4253949"/>
            <a:ext cx="8547652" cy="1404530"/>
          </a:xfrm>
          <a:solidFill>
            <a:srgbClr val="24408E">
              <a:alpha val="70000"/>
            </a:srgbClr>
          </a:solidFill>
        </p:spPr>
        <p:txBody>
          <a:bodyPr>
            <a:noAutofit/>
          </a:bodyPr>
          <a:lstStyle/>
          <a:p>
            <a:r>
              <a:rPr lang="en-US" sz="3200" dirty="0" smtClean="0">
                <a:solidFill>
                  <a:schemeClr val="bg1"/>
                </a:solidFill>
              </a:rPr>
              <a:t>The </a:t>
            </a:r>
            <a:r>
              <a:rPr lang="en-US" sz="3200" dirty="0">
                <a:solidFill>
                  <a:schemeClr val="bg1"/>
                </a:solidFill>
              </a:rPr>
              <a:t>USDA estimated </a:t>
            </a:r>
            <a:r>
              <a:rPr lang="en-US" sz="3200" dirty="0" smtClean="0">
                <a:solidFill>
                  <a:schemeClr val="bg1"/>
                </a:solidFill>
              </a:rPr>
              <a:t>there were </a:t>
            </a:r>
            <a:r>
              <a:rPr lang="en-US" sz="3200" dirty="0">
                <a:solidFill>
                  <a:schemeClr val="bg1"/>
                </a:solidFill>
              </a:rPr>
              <a:t>75,000 school gardens in the United </a:t>
            </a:r>
            <a:r>
              <a:rPr lang="en-US" sz="3200" dirty="0" smtClean="0">
                <a:solidFill>
                  <a:schemeClr val="bg1"/>
                </a:solidFill>
              </a:rPr>
              <a:t>States in 1906.</a:t>
            </a:r>
            <a:endParaRPr lang="en-US" sz="3200" dirty="0">
              <a:solidFill>
                <a:schemeClr val="bg1"/>
              </a:solidFill>
            </a:endParaRPr>
          </a:p>
        </p:txBody>
      </p:sp>
    </p:spTree>
    <p:extLst>
      <p:ext uri="{BB962C8B-B14F-4D97-AF65-F5344CB8AC3E}">
        <p14:creationId xmlns:p14="http://schemas.microsoft.com/office/powerpoint/2010/main" val="2660389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14358" y="50464"/>
            <a:ext cx="5476875"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24408E"/>
                </a:solidFill>
                <a:latin typeface="Calibri" charset="0"/>
                <a:ea typeface="Calibri" charset="0"/>
                <a:cs typeface="Calibri" charset="0"/>
              </a:defRPr>
            </a:lvl1pPr>
          </a:lstStyle>
          <a:p>
            <a:pPr algn="ctr"/>
            <a:r>
              <a:rPr lang="en-US" dirty="0">
                <a:solidFill>
                  <a:schemeClr val="bg1"/>
                </a:solidFill>
              </a:rPr>
              <a:t>OCFS Online Resources</a:t>
            </a:r>
          </a:p>
        </p:txBody>
      </p:sp>
      <p:sp>
        <p:nvSpPr>
          <p:cNvPr id="4" name="TextBox 3"/>
          <p:cNvSpPr txBox="1"/>
          <p:nvPr/>
        </p:nvSpPr>
        <p:spPr>
          <a:xfrm>
            <a:off x="1872818" y="1590381"/>
            <a:ext cx="463506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Grant Details</a:t>
            </a:r>
          </a:p>
          <a:p>
            <a:pPr marL="285750" indent="-285750">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Planning Toolkit</a:t>
            </a:r>
          </a:p>
          <a:p>
            <a:pPr marL="285750" indent="-285750">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Planning Guide</a:t>
            </a:r>
          </a:p>
          <a:p>
            <a:pPr marL="285750" indent="-285750">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Planning Webinar Series</a:t>
            </a:r>
          </a:p>
          <a:p>
            <a:pPr marL="285750" indent="-285750">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Fact Sheets, Policy Memos, and more! </a:t>
            </a:r>
          </a:p>
        </p:txBody>
      </p:sp>
      <p:sp>
        <p:nvSpPr>
          <p:cNvPr id="6" name="Rectangle 5"/>
          <p:cNvSpPr/>
          <p:nvPr/>
        </p:nvSpPr>
        <p:spPr>
          <a:xfrm>
            <a:off x="1524000" y="5130226"/>
            <a:ext cx="9144000" cy="813375"/>
          </a:xfrm>
          <a:prstGeom prst="rect">
            <a:avLst/>
          </a:prstGeom>
          <a:solidFill>
            <a:srgbClr val="8C2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8C2256"/>
              </a:solidFill>
            </a:endParaRPr>
          </a:p>
        </p:txBody>
      </p:sp>
      <p:sp>
        <p:nvSpPr>
          <p:cNvPr id="8" name="TextBox 7"/>
          <p:cNvSpPr txBox="1"/>
          <p:nvPr/>
        </p:nvSpPr>
        <p:spPr>
          <a:xfrm>
            <a:off x="2107325" y="5247116"/>
            <a:ext cx="7472854" cy="400110"/>
          </a:xfrm>
          <a:prstGeom prst="rect">
            <a:avLst/>
          </a:prstGeom>
          <a:noFill/>
        </p:spPr>
        <p:txBody>
          <a:bodyPr wrap="square" rtlCol="0">
            <a:spAutoFit/>
          </a:bodyPr>
          <a:lstStyle/>
          <a:p>
            <a:pPr algn="ctr"/>
            <a:r>
              <a:rPr lang="en-US" sz="2000" b="1" dirty="0">
                <a:solidFill>
                  <a:schemeClr val="bg1"/>
                </a:solidFill>
              </a:rPr>
              <a:t>https://www.fns.usda.gov/farmtoschool/farm-school-resources</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8572" y="1983476"/>
            <a:ext cx="3901448" cy="2161036"/>
          </a:xfrm>
          <a:prstGeom prst="rect">
            <a:avLst/>
          </a:prstGeom>
        </p:spPr>
      </p:pic>
      <p:pic>
        <p:nvPicPr>
          <p:cNvPr id="3" name="Picture 2"/>
          <p:cNvPicPr>
            <a:picLocks noChangeAspect="1"/>
          </p:cNvPicPr>
          <p:nvPr/>
        </p:nvPicPr>
        <p:blipFill>
          <a:blip r:embed="rId4"/>
          <a:stretch>
            <a:fillRect/>
          </a:stretch>
        </p:blipFill>
        <p:spPr>
          <a:xfrm>
            <a:off x="9220201" y="494170"/>
            <a:ext cx="1266825" cy="438150"/>
          </a:xfrm>
          <a:prstGeom prst="rect">
            <a:avLst/>
          </a:prstGeom>
        </p:spPr>
      </p:pic>
    </p:spTree>
    <p:extLst>
      <p:ext uri="{BB962C8B-B14F-4D97-AF65-F5344CB8AC3E}">
        <p14:creationId xmlns:p14="http://schemas.microsoft.com/office/powerpoint/2010/main" val="2429512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1363578" y="1637195"/>
            <a:ext cx="4547938" cy="3733800"/>
          </a:xfrm>
          <a:prstGeom prst="rect">
            <a:avLst/>
          </a:prstGeom>
        </p:spPr>
        <p:txBody>
          <a:bodyPr>
            <a:normAutofit/>
          </a:bodyPr>
          <a:lstStyle>
            <a:lvl1pPr marL="228600" indent="-228600" algn="l" defTabSz="914400" rtl="0" eaLnBrk="1" latinLnBrk="0" hangingPunct="1">
              <a:lnSpc>
                <a:spcPct val="90000"/>
              </a:lnSpc>
              <a:spcBef>
                <a:spcPts val="1000"/>
              </a:spcBef>
              <a:buClr>
                <a:srgbClr val="C5D92F"/>
              </a:buClr>
              <a:buFont typeface="Arial"/>
              <a:buChar char="•"/>
              <a:defRPr sz="20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C5D92F"/>
              </a:buClr>
              <a:buFont typeface="Arial"/>
              <a:buChar char="•"/>
              <a:defRPr sz="18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C5D92F"/>
              </a:buClr>
              <a:buFont typeface="Arial"/>
              <a:buChar char="•"/>
              <a:defRPr sz="16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C5D92F"/>
              </a:buClr>
              <a:buFont typeface="Arial"/>
              <a:buChar char="•"/>
              <a:defRPr sz="14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C5D92F"/>
              </a:buClr>
              <a:buFont typeface="Arial"/>
              <a:buChar char="•"/>
              <a:defRPr sz="12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dirty="0" smtClean="0"/>
              <a:t>Delivered every other Tuesday,  chock full of updates, webinar info, relevant news, and field notes! More than 20,000 subscribers.</a:t>
            </a:r>
          </a:p>
          <a:p>
            <a:pPr algn="ctr"/>
            <a:endParaRPr lang="en-US" sz="2400" dirty="0"/>
          </a:p>
        </p:txBody>
      </p:sp>
      <p:sp>
        <p:nvSpPr>
          <p:cNvPr id="7" name="Rectangle 6"/>
          <p:cNvSpPr/>
          <p:nvPr/>
        </p:nvSpPr>
        <p:spPr>
          <a:xfrm>
            <a:off x="0" y="5161177"/>
            <a:ext cx="12192000" cy="813375"/>
          </a:xfrm>
          <a:prstGeom prst="rect">
            <a:avLst/>
          </a:prstGeom>
          <a:solidFill>
            <a:srgbClr val="8C2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8C2256"/>
              </a:solidFill>
            </a:endParaRPr>
          </a:p>
        </p:txBody>
      </p:sp>
      <p:sp>
        <p:nvSpPr>
          <p:cNvPr id="8" name="Rectangle 7"/>
          <p:cNvSpPr/>
          <p:nvPr/>
        </p:nvSpPr>
        <p:spPr>
          <a:xfrm>
            <a:off x="2772697" y="5306254"/>
            <a:ext cx="7236283" cy="523220"/>
          </a:xfrm>
          <a:prstGeom prst="rect">
            <a:avLst/>
          </a:prstGeom>
        </p:spPr>
        <p:txBody>
          <a:bodyPr wrap="square">
            <a:spAutoFit/>
          </a:bodyPr>
          <a:lstStyle/>
          <a:p>
            <a:pPr defTabSz="457200"/>
            <a:r>
              <a:rPr lang="en-US" sz="2800" dirty="0">
                <a:solidFill>
                  <a:prstClr val="white"/>
                </a:solidFill>
              </a:rPr>
              <a:t>Subscribe at </a:t>
            </a:r>
            <a:r>
              <a:rPr lang="en-US" sz="2800" b="1" dirty="0" smtClean="0">
                <a:solidFill>
                  <a:prstClr val="white"/>
                </a:solidFill>
              </a:rPr>
              <a:t>www.usda.gov/farmtoschool </a:t>
            </a:r>
            <a:endParaRPr lang="en-US" sz="2800" b="1" dirty="0">
              <a:solidFill>
                <a:prstClr val="white"/>
              </a:solidFill>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9766" y="951432"/>
            <a:ext cx="3922545" cy="420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3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5675" y="895350"/>
            <a:ext cx="8696325" cy="5067300"/>
          </a:xfrm>
          <a:prstGeom prst="rect">
            <a:avLst/>
          </a:prstGeom>
          <a:ln>
            <a:noFill/>
          </a:ln>
          <a:effectLst>
            <a:softEdge rad="31750"/>
          </a:effectLst>
        </p:spPr>
      </p:pic>
      <p:sp>
        <p:nvSpPr>
          <p:cNvPr id="5" name="TextBox 4"/>
          <p:cNvSpPr txBox="1"/>
          <p:nvPr/>
        </p:nvSpPr>
        <p:spPr>
          <a:xfrm>
            <a:off x="563255" y="2134196"/>
            <a:ext cx="6075289" cy="1077218"/>
          </a:xfrm>
          <a:prstGeom prst="rect">
            <a:avLst/>
          </a:prstGeom>
          <a:noFill/>
        </p:spPr>
        <p:txBody>
          <a:bodyPr wrap="square" rtlCol="0">
            <a:spAutoFit/>
          </a:bodyPr>
          <a:lstStyle/>
          <a:p>
            <a:r>
              <a:rPr lang="en-US" sz="3200" b="1" dirty="0" smtClean="0">
                <a:solidFill>
                  <a:schemeClr val="accent6">
                    <a:lumMod val="75000"/>
                  </a:schemeClr>
                </a:solidFill>
                <a:latin typeface="Century Gothic" panose="020B0502020202020204" pitchFamily="34" charset="0"/>
              </a:rPr>
              <a:t>PEAS, I MUSTACHE YOU A QUESTION… </a:t>
            </a:r>
            <a:endParaRPr lang="en-US" sz="3200" b="1" dirty="0">
              <a:solidFill>
                <a:schemeClr val="accent6">
                  <a:lumMod val="75000"/>
                </a:schemeClr>
              </a:solidFill>
              <a:latin typeface="Century Gothic" panose="020B0502020202020204" pitchFamily="34" charset="0"/>
            </a:endParaRPr>
          </a:p>
        </p:txBody>
      </p:sp>
    </p:spTree>
    <p:extLst>
      <p:ext uri="{BB962C8B-B14F-4D97-AF65-F5344CB8AC3E}">
        <p14:creationId xmlns:p14="http://schemas.microsoft.com/office/powerpoint/2010/main" val="80179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4161" y="2200533"/>
            <a:ext cx="6245225" cy="838200"/>
          </a:xfrm>
        </p:spPr>
        <p:txBody>
          <a:bodyPr>
            <a:noAutofit/>
          </a:bodyPr>
          <a:lstStyle/>
          <a:p>
            <a:pPr algn="ctr"/>
            <a:r>
              <a:rPr lang="en-US" sz="6000" dirty="0" smtClean="0"/>
              <a:t>THANK YOU! </a:t>
            </a:r>
            <a:endParaRPr lang="en-US" sz="6000" dirty="0"/>
          </a:p>
        </p:txBody>
      </p:sp>
      <p:sp>
        <p:nvSpPr>
          <p:cNvPr id="3" name="Text Placeholder 2"/>
          <p:cNvSpPr>
            <a:spLocks noGrp="1"/>
          </p:cNvSpPr>
          <p:nvPr>
            <p:ph type="body" sz="quarter" idx="4294967295"/>
          </p:nvPr>
        </p:nvSpPr>
        <p:spPr>
          <a:xfrm>
            <a:off x="1960476" y="2619633"/>
            <a:ext cx="7972597" cy="2991494"/>
          </a:xfrm>
        </p:spPr>
        <p:txBody>
          <a:bodyPr>
            <a:normAutofit/>
          </a:bodyPr>
          <a:lstStyle/>
          <a:p>
            <a:endParaRPr lang="en-US" dirty="0"/>
          </a:p>
          <a:p>
            <a:pPr marL="0" indent="0">
              <a:buNone/>
            </a:pPr>
            <a:endParaRPr lang="en-US" b="1" dirty="0" smtClean="0"/>
          </a:p>
          <a:p>
            <a:pPr marL="0" indent="0" algn="ctr">
              <a:buNone/>
            </a:pPr>
            <a:r>
              <a:rPr lang="en-US" b="1" dirty="0" err="1" smtClean="0"/>
              <a:t>JuliAnna</a:t>
            </a:r>
            <a:r>
              <a:rPr lang="en-US" b="1" dirty="0" smtClean="0"/>
              <a:t> </a:t>
            </a:r>
            <a:r>
              <a:rPr lang="en-US" b="1" dirty="0"/>
              <a:t>Arnett</a:t>
            </a:r>
            <a:r>
              <a:rPr lang="en-US" dirty="0"/>
              <a:t>, WRO Farm to School Lead</a:t>
            </a:r>
          </a:p>
          <a:p>
            <a:pPr marL="0" indent="0" algn="ctr">
              <a:buNone/>
            </a:pPr>
            <a:r>
              <a:rPr lang="en-US" dirty="0"/>
              <a:t>Email: Julianna.Arnett@fns.usda.gov</a:t>
            </a:r>
          </a:p>
          <a:p>
            <a:pPr marL="0" indent="0" algn="ctr">
              <a:buNone/>
            </a:pPr>
            <a:r>
              <a:rPr lang="en-US" dirty="0"/>
              <a:t>Phone: </a:t>
            </a:r>
            <a:r>
              <a:rPr lang="en-US" dirty="0" smtClean="0"/>
              <a:t>415-293-3720</a:t>
            </a:r>
          </a:p>
          <a:p>
            <a:pPr marL="0" indent="0" algn="ctr">
              <a:buNone/>
            </a:pPr>
            <a:r>
              <a:rPr lang="en-US" dirty="0"/>
              <a:t>Web site: </a:t>
            </a:r>
            <a:r>
              <a:rPr lang="en-US" dirty="0">
                <a:hlinkClick r:id="rId3"/>
              </a:rPr>
              <a:t>https://</a:t>
            </a:r>
            <a:r>
              <a:rPr lang="en-US" dirty="0" smtClean="0">
                <a:hlinkClick r:id="rId3"/>
              </a:rPr>
              <a:t>www.fns.usda.gov/farmtoschool/farm-school</a:t>
            </a:r>
            <a:r>
              <a:rPr lang="en-US" dirty="0" smtClean="0"/>
              <a:t> </a:t>
            </a:r>
            <a:endParaRPr lang="en-US" dirty="0"/>
          </a:p>
          <a:p>
            <a:endParaRPr lang="en-US" dirty="0"/>
          </a:p>
        </p:txBody>
      </p:sp>
    </p:spTree>
    <p:extLst>
      <p:ext uri="{BB962C8B-B14F-4D97-AF65-F5344CB8AC3E}">
        <p14:creationId xmlns:p14="http://schemas.microsoft.com/office/powerpoint/2010/main" val="68688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260" y="908915"/>
            <a:ext cx="4449551" cy="4677734"/>
          </a:xfrm>
          <a:prstGeom prst="rect">
            <a:avLst/>
          </a:prstGeom>
        </p:spPr>
      </p:pic>
      <p:sp>
        <p:nvSpPr>
          <p:cNvPr id="2" name="Title 1"/>
          <p:cNvSpPr>
            <a:spLocks noGrp="1"/>
          </p:cNvSpPr>
          <p:nvPr>
            <p:ph type="title"/>
          </p:nvPr>
        </p:nvSpPr>
        <p:spPr>
          <a:xfrm>
            <a:off x="5065209" y="1215508"/>
            <a:ext cx="6245352" cy="836785"/>
          </a:xfrm>
        </p:spPr>
        <p:txBody>
          <a:bodyPr/>
          <a:lstStyle/>
          <a:p>
            <a:r>
              <a:rPr lang="en-US" dirty="0" smtClean="0"/>
              <a:t>Learning Objectives</a:t>
            </a:r>
            <a:endParaRPr lang="en-US" dirty="0"/>
          </a:p>
        </p:txBody>
      </p:sp>
      <p:sp>
        <p:nvSpPr>
          <p:cNvPr id="3" name="Text Placeholder 2"/>
          <p:cNvSpPr>
            <a:spLocks noGrp="1"/>
          </p:cNvSpPr>
          <p:nvPr>
            <p:ph type="body" sz="quarter" idx="4294967295"/>
          </p:nvPr>
        </p:nvSpPr>
        <p:spPr>
          <a:xfrm>
            <a:off x="5065209" y="2141538"/>
            <a:ext cx="6524625" cy="3616325"/>
          </a:xfrm>
        </p:spPr>
        <p:txBody>
          <a:bodyPr>
            <a:normAutofit/>
          </a:bodyPr>
          <a:lstStyle/>
          <a:p>
            <a:r>
              <a:rPr lang="en-US" dirty="0" smtClean="0">
                <a:solidFill>
                  <a:schemeClr val="bg1"/>
                </a:solidFill>
              </a:rPr>
              <a:t>Describe USDA support for farm to school and school gardens </a:t>
            </a:r>
          </a:p>
          <a:p>
            <a:r>
              <a:rPr lang="en-US" dirty="0" smtClean="0">
                <a:solidFill>
                  <a:schemeClr val="bg1"/>
                </a:solidFill>
              </a:rPr>
              <a:t>Identify several opportunities and models for sourcing food from school gardens/farms </a:t>
            </a:r>
          </a:p>
          <a:p>
            <a:r>
              <a:rPr lang="en-US" dirty="0" smtClean="0">
                <a:solidFill>
                  <a:schemeClr val="bg1"/>
                </a:solidFill>
              </a:rPr>
              <a:t>Recognize resources available to support procurement from school gardens/farms</a:t>
            </a:r>
            <a:endParaRPr lang="en-US" dirty="0">
              <a:solidFill>
                <a:schemeClr val="bg1"/>
              </a:solidFill>
            </a:endParaRPr>
          </a:p>
        </p:txBody>
      </p:sp>
    </p:spTree>
    <p:extLst>
      <p:ext uri="{BB962C8B-B14F-4D97-AF65-F5344CB8AC3E}">
        <p14:creationId xmlns:p14="http://schemas.microsoft.com/office/powerpoint/2010/main" val="54379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4360" y="1215508"/>
            <a:ext cx="10878312" cy="836785"/>
          </a:xfrm>
        </p:spPr>
        <p:txBody>
          <a:bodyPr>
            <a:normAutofit fontScale="90000"/>
          </a:bodyPr>
          <a:lstStyle/>
          <a:p>
            <a:r>
              <a:rPr lang="en-US" dirty="0" smtClean="0"/>
              <a:t>USDA Food and Nutrition Service</a:t>
            </a:r>
            <a:br>
              <a:rPr lang="en-US" dirty="0" smtClean="0"/>
            </a:br>
            <a:r>
              <a:rPr lang="en-US" dirty="0" smtClean="0"/>
              <a:t>Office of Community Food Systems</a:t>
            </a:r>
            <a:endParaRPr lang="en-US" dirty="0"/>
          </a:p>
        </p:txBody>
      </p:sp>
      <p:sp>
        <p:nvSpPr>
          <p:cNvPr id="5" name="Text Placeholder 4"/>
          <p:cNvSpPr>
            <a:spLocks noGrp="1"/>
          </p:cNvSpPr>
          <p:nvPr>
            <p:ph type="body" sz="quarter" idx="10"/>
          </p:nvPr>
        </p:nvSpPr>
        <p:spPr>
          <a:xfrm>
            <a:off x="594360" y="2308859"/>
            <a:ext cx="10878312" cy="3361065"/>
          </a:xfrm>
        </p:spPr>
        <p:txBody>
          <a:bodyPr/>
          <a:lstStyle/>
          <a:p>
            <a:pPr marL="0" indent="0">
              <a:buNone/>
            </a:pPr>
            <a:r>
              <a:rPr lang="en-US" sz="2400" b="1" dirty="0"/>
              <a:t>Section 18 of the Richard B. Russell National School Lunch Act was amended to create a Farm to School Program to:</a:t>
            </a:r>
          </a:p>
          <a:p>
            <a:pPr marL="514350" indent="-514350">
              <a:buFont typeface="+mj-lt"/>
              <a:buAutoNum type="arabicPeriod"/>
            </a:pPr>
            <a:r>
              <a:rPr lang="en-US" dirty="0"/>
              <a:t>Distribute </a:t>
            </a:r>
            <a:r>
              <a:rPr lang="en-US" b="1" dirty="0">
                <a:solidFill>
                  <a:schemeClr val="accent1"/>
                </a:solidFill>
              </a:rPr>
              <a:t>grant funding </a:t>
            </a:r>
            <a:r>
              <a:rPr lang="en-US" dirty="0"/>
              <a:t>to improve access to local foods in schools. </a:t>
            </a:r>
          </a:p>
          <a:p>
            <a:pPr marL="514350" indent="-514350">
              <a:buFont typeface="+mj-lt"/>
              <a:buAutoNum type="arabicPeriod"/>
            </a:pPr>
            <a:r>
              <a:rPr lang="en-US" dirty="0"/>
              <a:t>Provide </a:t>
            </a:r>
            <a:r>
              <a:rPr lang="en-US" b="1" dirty="0">
                <a:solidFill>
                  <a:schemeClr val="accent1"/>
                </a:solidFill>
              </a:rPr>
              <a:t>training and technical assistance </a:t>
            </a:r>
            <a:r>
              <a:rPr lang="en-US" dirty="0"/>
              <a:t>to improve access to local foods in schools.</a:t>
            </a:r>
          </a:p>
          <a:p>
            <a:pPr marL="514350" indent="-514350">
              <a:buFont typeface="+mj-lt"/>
              <a:buAutoNum type="arabicPeriod"/>
            </a:pPr>
            <a:r>
              <a:rPr lang="en-US" dirty="0"/>
              <a:t>Disseminate </a:t>
            </a:r>
            <a:r>
              <a:rPr lang="en-US" b="1" dirty="0">
                <a:solidFill>
                  <a:schemeClr val="accent1"/>
                </a:solidFill>
              </a:rPr>
              <a:t>research and data </a:t>
            </a:r>
            <a:r>
              <a:rPr lang="en-US" dirty="0"/>
              <a:t>on existing programs and opportunities for expansion</a:t>
            </a:r>
            <a:r>
              <a:rPr lang="en-US" dirty="0" smtClean="0"/>
              <a:t>.</a:t>
            </a:r>
            <a:endParaRPr lang="en-US" dirty="0"/>
          </a:p>
        </p:txBody>
      </p:sp>
    </p:spTree>
    <p:extLst>
      <p:ext uri="{BB962C8B-B14F-4D97-AF65-F5344CB8AC3E}">
        <p14:creationId xmlns:p14="http://schemas.microsoft.com/office/powerpoint/2010/main" val="229051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3324" y="2058055"/>
            <a:ext cx="2799338" cy="1937108"/>
          </a:xfrm>
          <a:prstGeom prst="rect">
            <a:avLst/>
          </a:prstGeom>
        </p:spPr>
      </p:pic>
      <p:pic>
        <p:nvPicPr>
          <p:cNvPr id="6" name="Picture 3" descr="C:\Users\ANDREA~1.NOR\AppData\Local\Temp\1\20150327_USDA-72_prin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90662" y="4157899"/>
            <a:ext cx="3104144" cy="1712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Farm to School\Pictures\BBQ 2014\MPS-F2S-BBQ-2014-3059.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7779429" y="2058055"/>
            <a:ext cx="2799338" cy="19371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3605034855"/>
              </p:ext>
            </p:extLst>
          </p:nvPr>
        </p:nvGraphicFramePr>
        <p:xfrm>
          <a:off x="1453075" y="2063158"/>
          <a:ext cx="10075368" cy="39599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itle 1"/>
          <p:cNvSpPr>
            <a:spLocks noGrp="1"/>
          </p:cNvSpPr>
          <p:nvPr>
            <p:ph type="title"/>
          </p:nvPr>
        </p:nvSpPr>
        <p:spPr>
          <a:xfrm>
            <a:off x="2083324" y="843578"/>
            <a:ext cx="8634591" cy="1061350"/>
          </a:xfrm>
        </p:spPr>
        <p:txBody>
          <a:bodyPr>
            <a:normAutofit fontScale="90000"/>
          </a:bodyPr>
          <a:lstStyle/>
          <a:p>
            <a:r>
              <a:rPr lang="en-US" dirty="0" smtClean="0"/>
              <a:t>What is Farm to Child Nutrition Programs (CNP)?</a:t>
            </a:r>
            <a:endParaRPr lang="en-US" dirty="0"/>
          </a:p>
        </p:txBody>
      </p:sp>
    </p:spTree>
    <p:extLst>
      <p:ext uri="{BB962C8B-B14F-4D97-AF65-F5344CB8AC3E}">
        <p14:creationId xmlns:p14="http://schemas.microsoft.com/office/powerpoint/2010/main" val="4156931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256" y="1240217"/>
            <a:ext cx="7396303" cy="836785"/>
          </a:xfrm>
        </p:spPr>
        <p:txBody>
          <a:bodyPr>
            <a:normAutofit/>
          </a:bodyPr>
          <a:lstStyle/>
          <a:p>
            <a:r>
              <a:rPr lang="en-US" dirty="0" smtClean="0">
                <a:solidFill>
                  <a:srgbClr val="C5D92F"/>
                </a:solidFill>
              </a:rPr>
              <a:t>Why Garden/Farm to Cafeteria?</a:t>
            </a:r>
            <a:endParaRPr lang="en-US" dirty="0">
              <a:solidFill>
                <a:srgbClr val="C5D92F"/>
              </a:solidFill>
            </a:endParaRPr>
          </a:p>
        </p:txBody>
      </p:sp>
      <p:sp>
        <p:nvSpPr>
          <p:cNvPr id="4" name="Content Placeholder 2"/>
          <p:cNvSpPr txBox="1">
            <a:spLocks noGrp="1"/>
          </p:cNvSpPr>
          <p:nvPr>
            <p:ph type="body" sz="quarter" idx="11"/>
          </p:nvPr>
        </p:nvSpPr>
        <p:spPr>
          <a:xfrm>
            <a:off x="513257" y="2077002"/>
            <a:ext cx="11791386" cy="3717511"/>
          </a:xfrm>
          <a:prstGeom prst="rect">
            <a:avLst/>
          </a:prstGeom>
          <a:ln>
            <a:noFill/>
          </a:ln>
        </p:spPr>
        <p:txBody>
          <a:bodyPr>
            <a:noAutofit/>
          </a:bodyPr>
          <a:lstStyle>
            <a:lvl1pPr marL="342900" indent="-342900" algn="l" defTabSz="457200" rtl="0" eaLnBrk="1" latinLnBrk="0" hangingPunct="1">
              <a:lnSpc>
                <a:spcPct val="110000"/>
              </a:lnSpc>
              <a:spcBef>
                <a:spcPts val="0"/>
              </a:spcBef>
              <a:spcAft>
                <a:spcPts val="1000"/>
              </a:spcAft>
              <a:buFont typeface="Arial"/>
              <a:buChar char="•"/>
              <a:defRPr sz="2400" b="0" i="0" kern="1200">
                <a:solidFill>
                  <a:schemeClr val="tx1">
                    <a:lumMod val="85000"/>
                    <a:lumOff val="15000"/>
                  </a:schemeClr>
                </a:solidFill>
                <a:latin typeface="+mj-lt"/>
                <a:ea typeface="+mn-ea"/>
                <a:cs typeface="Georgia"/>
              </a:defRPr>
            </a:lvl1pPr>
            <a:lvl2pPr marL="742950" indent="-285750" algn="l" defTabSz="457200" rtl="0" eaLnBrk="1" latinLnBrk="0" hangingPunct="1">
              <a:lnSpc>
                <a:spcPct val="110000"/>
              </a:lnSpc>
              <a:spcBef>
                <a:spcPct val="20000"/>
              </a:spcBef>
              <a:spcAft>
                <a:spcPts val="1000"/>
              </a:spcAft>
              <a:buFont typeface="Calibri" pitchFamily="34" charset="0"/>
              <a:buChar char="»"/>
              <a:defRPr sz="2400" b="0" i="0" kern="1200">
                <a:solidFill>
                  <a:schemeClr val="tx1">
                    <a:lumMod val="85000"/>
                    <a:lumOff val="15000"/>
                  </a:schemeClr>
                </a:solidFill>
                <a:latin typeface="+mj-lt"/>
                <a:ea typeface="+mn-ea"/>
                <a:cs typeface="Arial"/>
              </a:defRPr>
            </a:lvl2pPr>
            <a:lvl3pPr marL="1143000" indent="-228600" algn="l" defTabSz="457200" rtl="0" eaLnBrk="1" latinLnBrk="0" hangingPunct="1">
              <a:lnSpc>
                <a:spcPct val="110000"/>
              </a:lnSpc>
              <a:spcBef>
                <a:spcPct val="20000"/>
              </a:spcBef>
              <a:spcAft>
                <a:spcPts val="1000"/>
              </a:spcAft>
              <a:buFont typeface="Arial"/>
              <a:buChar char="•"/>
              <a:defRPr sz="2400" b="0" i="0" kern="1200">
                <a:solidFill>
                  <a:schemeClr val="tx1">
                    <a:lumMod val="85000"/>
                    <a:lumOff val="15000"/>
                  </a:schemeClr>
                </a:solidFill>
                <a:latin typeface="+mj-lt"/>
                <a:ea typeface="+mn-ea"/>
                <a:cs typeface="Arial"/>
              </a:defRPr>
            </a:lvl3pPr>
            <a:lvl4pPr marL="1600200" indent="-228600" algn="l" defTabSz="457200" rtl="0" eaLnBrk="1" latinLnBrk="0" hangingPunct="1">
              <a:lnSpc>
                <a:spcPct val="110000"/>
              </a:lnSpc>
              <a:spcBef>
                <a:spcPct val="20000"/>
              </a:spcBef>
              <a:spcAft>
                <a:spcPts val="1000"/>
              </a:spcAft>
              <a:buFont typeface="Arial"/>
              <a:buChar char="–"/>
              <a:defRPr sz="2400" b="0" i="0" kern="1200">
                <a:solidFill>
                  <a:schemeClr val="tx1">
                    <a:lumMod val="85000"/>
                    <a:lumOff val="15000"/>
                  </a:schemeClr>
                </a:solidFill>
                <a:latin typeface="+mj-lt"/>
                <a:ea typeface="+mn-ea"/>
                <a:cs typeface="Arial"/>
              </a:defRPr>
            </a:lvl4pPr>
            <a:lvl5pPr marL="2057400" indent="-228600" algn="l" defTabSz="457200" rtl="0" eaLnBrk="1" latinLnBrk="0" hangingPunct="1">
              <a:lnSpc>
                <a:spcPct val="110000"/>
              </a:lnSpc>
              <a:spcBef>
                <a:spcPct val="20000"/>
              </a:spcBef>
              <a:spcAft>
                <a:spcPts val="1000"/>
              </a:spcAft>
              <a:buFont typeface="Arial"/>
              <a:buChar char="»"/>
              <a:defRPr sz="2400" b="0" i="0" kern="1200">
                <a:solidFill>
                  <a:schemeClr val="tx1">
                    <a:lumMod val="85000"/>
                    <a:lumOff val="15000"/>
                  </a:schemeClr>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1600" b="1" kern="600" dirty="0" smtClean="0">
                <a:solidFill>
                  <a:schemeClr val="bg2"/>
                </a:solidFill>
                <a:latin typeface="+mn-lt"/>
              </a:rPr>
              <a:t>Cafeteria</a:t>
            </a:r>
          </a:p>
          <a:p>
            <a:pPr lvl="1">
              <a:spcAft>
                <a:spcPts val="0"/>
              </a:spcAft>
            </a:pPr>
            <a:r>
              <a:rPr lang="en-US" sz="1600" kern="600" dirty="0" smtClean="0">
                <a:solidFill>
                  <a:schemeClr val="bg2"/>
                </a:solidFill>
                <a:latin typeface="+mn-lt"/>
              </a:rPr>
              <a:t>Willingness </a:t>
            </a:r>
            <a:r>
              <a:rPr lang="en-US" sz="1600" kern="600" dirty="0">
                <a:solidFill>
                  <a:schemeClr val="bg2"/>
                </a:solidFill>
                <a:latin typeface="+mn-lt"/>
              </a:rPr>
              <a:t>to try new foods</a:t>
            </a:r>
          </a:p>
          <a:p>
            <a:pPr lvl="1">
              <a:spcAft>
                <a:spcPts val="0"/>
              </a:spcAft>
            </a:pPr>
            <a:r>
              <a:rPr lang="en-US" sz="1600" kern="600" dirty="0">
                <a:solidFill>
                  <a:schemeClr val="bg2"/>
                </a:solidFill>
                <a:latin typeface="+mn-lt"/>
              </a:rPr>
              <a:t>Increased consumption of fruits and </a:t>
            </a:r>
            <a:r>
              <a:rPr lang="en-US" sz="1600" kern="600" dirty="0" smtClean="0">
                <a:solidFill>
                  <a:schemeClr val="bg2"/>
                </a:solidFill>
                <a:latin typeface="+mn-lt"/>
              </a:rPr>
              <a:t>vegetables</a:t>
            </a:r>
          </a:p>
          <a:p>
            <a:pPr lvl="1">
              <a:spcAft>
                <a:spcPts val="0"/>
              </a:spcAft>
            </a:pPr>
            <a:r>
              <a:rPr lang="en-US" sz="1600" kern="600" dirty="0" smtClean="0">
                <a:solidFill>
                  <a:schemeClr val="bg2"/>
                </a:solidFill>
                <a:latin typeface="+mn-lt"/>
              </a:rPr>
              <a:t>Provide fresh product– school garden or farm product is often competitively priced or no cost</a:t>
            </a:r>
          </a:p>
          <a:p>
            <a:pPr>
              <a:spcAft>
                <a:spcPts val="0"/>
              </a:spcAft>
            </a:pPr>
            <a:r>
              <a:rPr lang="en-US" sz="1600" b="1" kern="600" dirty="0" smtClean="0">
                <a:solidFill>
                  <a:schemeClr val="bg2"/>
                </a:solidFill>
                <a:latin typeface="+mn-lt"/>
              </a:rPr>
              <a:t>Classroom</a:t>
            </a:r>
          </a:p>
          <a:p>
            <a:pPr lvl="1">
              <a:spcAft>
                <a:spcPts val="0"/>
              </a:spcAft>
            </a:pPr>
            <a:r>
              <a:rPr lang="en-US" sz="1600" kern="600" dirty="0" smtClean="0">
                <a:solidFill>
                  <a:schemeClr val="bg2"/>
                </a:solidFill>
                <a:latin typeface="+mn-lt"/>
              </a:rPr>
              <a:t>Improved knowledge and awareness regarding gardening, agriculture and healthy eating</a:t>
            </a:r>
          </a:p>
          <a:p>
            <a:pPr lvl="1">
              <a:spcAft>
                <a:spcPts val="0"/>
              </a:spcAft>
            </a:pPr>
            <a:r>
              <a:rPr lang="en-US" sz="1600" kern="600" dirty="0" smtClean="0">
                <a:solidFill>
                  <a:schemeClr val="bg2"/>
                </a:solidFill>
                <a:latin typeface="+mn-lt"/>
              </a:rPr>
              <a:t>Connections between the cafeteria and classroom</a:t>
            </a:r>
          </a:p>
          <a:p>
            <a:pPr>
              <a:spcAft>
                <a:spcPts val="0"/>
              </a:spcAft>
            </a:pPr>
            <a:r>
              <a:rPr lang="en-US" sz="1600" b="1" kern="600" dirty="0" smtClean="0">
                <a:solidFill>
                  <a:schemeClr val="bg2"/>
                </a:solidFill>
                <a:latin typeface="+mn-lt"/>
              </a:rPr>
              <a:t>Community </a:t>
            </a:r>
          </a:p>
          <a:p>
            <a:pPr lvl="1">
              <a:spcAft>
                <a:spcPts val="0"/>
              </a:spcAft>
            </a:pPr>
            <a:r>
              <a:rPr lang="en-US" sz="1600" kern="600" dirty="0" smtClean="0">
                <a:solidFill>
                  <a:schemeClr val="bg2"/>
                </a:solidFill>
                <a:latin typeface="+mn-lt"/>
              </a:rPr>
              <a:t>Markets for farmers, local economic benefit</a:t>
            </a:r>
          </a:p>
          <a:p>
            <a:pPr lvl="1">
              <a:spcAft>
                <a:spcPts val="0"/>
              </a:spcAft>
            </a:pPr>
            <a:r>
              <a:rPr lang="en-US" sz="1600" kern="600" dirty="0" smtClean="0">
                <a:solidFill>
                  <a:schemeClr val="bg1"/>
                </a:solidFill>
                <a:latin typeface="+mn-lt"/>
              </a:rPr>
              <a:t>Build support Farm to School Program through job training and buy-in</a:t>
            </a:r>
          </a:p>
          <a:p>
            <a:pPr lvl="1">
              <a:spcAft>
                <a:spcPts val="0"/>
              </a:spcAft>
            </a:pPr>
            <a:r>
              <a:rPr lang="en-US" sz="1600" kern="600" dirty="0" smtClean="0">
                <a:solidFill>
                  <a:schemeClr val="bg1"/>
                </a:solidFill>
                <a:latin typeface="+mn-lt"/>
              </a:rPr>
              <a:t>Create positions: Farm to School and school garden coordinators</a:t>
            </a:r>
          </a:p>
          <a:p>
            <a:pPr marL="457200" lvl="1" indent="0">
              <a:buNone/>
            </a:pPr>
            <a:endParaRPr lang="en-US" sz="1600" kern="600" dirty="0" smtClean="0">
              <a:solidFill>
                <a:schemeClr val="bg1"/>
              </a:solidFill>
              <a:latin typeface="+mn-lt"/>
            </a:endParaRPr>
          </a:p>
        </p:txBody>
      </p:sp>
    </p:spTree>
    <p:extLst>
      <p:ext uri="{BB962C8B-B14F-4D97-AF65-F5344CB8AC3E}">
        <p14:creationId xmlns:p14="http://schemas.microsoft.com/office/powerpoint/2010/main" val="1174484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705" y="1075765"/>
            <a:ext cx="6420165" cy="972745"/>
          </a:xfrm>
        </p:spPr>
        <p:txBody>
          <a:bodyPr>
            <a:normAutofit/>
          </a:bodyPr>
          <a:lstStyle/>
          <a:p>
            <a:pPr algn="ctr"/>
            <a:r>
              <a:rPr lang="en-US" dirty="0" smtClean="0"/>
              <a:t>What types of products?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0706" y="2050967"/>
            <a:ext cx="6873289" cy="3788876"/>
          </a:xfrm>
          <a:prstGeom prst="rect">
            <a:avLst/>
          </a:prstGeom>
        </p:spPr>
      </p:pic>
    </p:spTree>
    <p:extLst>
      <p:ext uri="{BB962C8B-B14F-4D97-AF65-F5344CB8AC3E}">
        <p14:creationId xmlns:p14="http://schemas.microsoft.com/office/powerpoint/2010/main" val="37375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6508"/>
            <a:ext cx="12192000" cy="5105083"/>
          </a:xfrm>
          <a:prstGeom prst="rect">
            <a:avLst/>
          </a:prstGeom>
        </p:spPr>
      </p:pic>
      <p:sp>
        <p:nvSpPr>
          <p:cNvPr id="9" name="Title 4"/>
          <p:cNvSpPr txBox="1">
            <a:spLocks/>
          </p:cNvSpPr>
          <p:nvPr/>
        </p:nvSpPr>
        <p:spPr>
          <a:xfrm>
            <a:off x="3092824" y="1699658"/>
            <a:ext cx="10972800" cy="12586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i="0" kern="1200">
                <a:solidFill>
                  <a:srgbClr val="A7C138"/>
                </a:solidFill>
                <a:latin typeface="+mj-lt"/>
                <a:ea typeface="Calibri" charset="0"/>
                <a:cs typeface="Georgia"/>
              </a:defRPr>
            </a:lvl1pPr>
          </a:lstStyle>
          <a:p>
            <a:r>
              <a:rPr lang="en-US" sz="4800" dirty="0" smtClean="0">
                <a:solidFill>
                  <a:schemeClr val="bg1"/>
                </a:solidFill>
              </a:rPr>
              <a:t>SCHOOL FOOD AUTHORITIES</a:t>
            </a:r>
          </a:p>
          <a:p>
            <a:r>
              <a:rPr lang="en-US" sz="2800" i="1" dirty="0" smtClean="0">
                <a:solidFill>
                  <a:schemeClr val="bg1"/>
                </a:solidFill>
              </a:rPr>
              <a:t>Or</a:t>
            </a:r>
            <a:r>
              <a:rPr lang="en-US" sz="2800" dirty="0" smtClean="0">
                <a:solidFill>
                  <a:schemeClr val="bg1"/>
                </a:solidFill>
              </a:rPr>
              <a:t> STATE AGENCY PURCHASING ON THEIR BEHALF</a:t>
            </a:r>
            <a:endParaRPr lang="en-US" sz="2800" dirty="0">
              <a:solidFill>
                <a:schemeClr val="bg1"/>
              </a:solidFill>
            </a:endParaRPr>
          </a:p>
        </p:txBody>
      </p:sp>
      <p:sp>
        <p:nvSpPr>
          <p:cNvPr id="8" name="Title 4"/>
          <p:cNvSpPr>
            <a:spLocks noGrp="1"/>
          </p:cNvSpPr>
          <p:nvPr>
            <p:ph type="title"/>
          </p:nvPr>
        </p:nvSpPr>
        <p:spPr>
          <a:xfrm>
            <a:off x="4172276" y="866509"/>
            <a:ext cx="6245352" cy="836785"/>
          </a:xfrm>
        </p:spPr>
        <p:txBody>
          <a:bodyPr>
            <a:normAutofit/>
          </a:bodyPr>
          <a:lstStyle/>
          <a:p>
            <a:r>
              <a:rPr lang="en-US" dirty="0" smtClean="0"/>
              <a:t>Who defines local?</a:t>
            </a:r>
            <a:endParaRPr lang="en-US" dirty="0"/>
          </a:p>
        </p:txBody>
      </p:sp>
    </p:spTree>
    <p:extLst>
      <p:ext uri="{BB962C8B-B14F-4D97-AF65-F5344CB8AC3E}">
        <p14:creationId xmlns:p14="http://schemas.microsoft.com/office/powerpoint/2010/main" val="182824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USDA-OCFS-PowerPoint Template</Template>
  <TotalTime>8284</TotalTime>
  <Words>4974</Words>
  <Application>Microsoft Office PowerPoint</Application>
  <PresentationFormat>Widescreen</PresentationFormat>
  <Paragraphs>379</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Century Gothic</vt:lpstr>
      <vt:lpstr>Georgia</vt:lpstr>
      <vt:lpstr>Wingdings</vt:lpstr>
      <vt:lpstr>Office Theme</vt:lpstr>
      <vt:lpstr>Farm to Child Nutrition Programs</vt:lpstr>
      <vt:lpstr>School districts responding to the 2015 USDA Farm to School Census reported a total of 7,101 school gardens across the nation. How many school gardens were on record in 1906?</vt:lpstr>
      <vt:lpstr>The USDA estimated there were 75,000 school gardens in the United States in 1906.</vt:lpstr>
      <vt:lpstr>Learning Objectives</vt:lpstr>
      <vt:lpstr>USDA Food and Nutrition Service Office of Community Food Systems</vt:lpstr>
      <vt:lpstr>What is Farm to Child Nutrition Programs (CNP)?</vt:lpstr>
      <vt:lpstr>Why Garden/Farm to Cafeteria?</vt:lpstr>
      <vt:lpstr>What types of products?</vt:lpstr>
      <vt:lpstr>Who defines local?</vt:lpstr>
      <vt:lpstr>Guiding Principles</vt:lpstr>
      <vt:lpstr>What does procuring local look like?</vt:lpstr>
      <vt:lpstr>PowerPoint Presentation</vt:lpstr>
      <vt:lpstr>USDA Farm to School Policy Memos</vt:lpstr>
      <vt:lpstr>Garden/Farm Procurement Options</vt:lpstr>
      <vt:lpstr>Donation</vt:lpstr>
      <vt:lpstr>Lyons County School District, NV</vt:lpstr>
      <vt:lpstr>Garden to Café</vt:lpstr>
      <vt:lpstr>Ft. Bragg Unified School District, CA</vt:lpstr>
      <vt:lpstr>Purchase</vt:lpstr>
      <vt:lpstr>PowerPoint Presentation</vt:lpstr>
      <vt:lpstr>Nonprofit School Food Service Account</vt:lpstr>
      <vt:lpstr>Detroit Unified Public Schools, MI</vt:lpstr>
      <vt:lpstr>Interdepartmental Agreement</vt:lpstr>
      <vt:lpstr>PowerPoint Presentation</vt:lpstr>
      <vt:lpstr>Garden/Farm to Cafeteria Program Tips</vt:lpstr>
      <vt:lpstr>Producers</vt:lpstr>
      <vt:lpstr>Garden/Farm to Cafeteria Protocols</vt:lpstr>
      <vt:lpstr>USDA Farm to School Grants support:</vt:lpstr>
      <vt:lpstr>USDA Farm to School Census</vt:lpstr>
      <vt:lpstr>PowerPoint Presentation</vt:lpstr>
      <vt:lpstr>PowerPoint Presentation</vt:lpstr>
      <vt:lpstr>PowerPoint Presentation</vt:lpstr>
      <vt:lpstr>THANK YOU! </vt:lpstr>
    </vt:vector>
  </TitlesOfParts>
  <Company>USDA-FNS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Arnett, Julianna - FNS</dc:creator>
  <cp:lastModifiedBy>Arnett, Julianna - FNS</cp:lastModifiedBy>
  <cp:revision>576</cp:revision>
  <cp:lastPrinted>2018-04-19T22:57:56Z</cp:lastPrinted>
  <dcterms:created xsi:type="dcterms:W3CDTF">2018-03-30T01:24:49Z</dcterms:created>
  <dcterms:modified xsi:type="dcterms:W3CDTF">2019-04-23T00:56:13Z</dcterms:modified>
</cp:coreProperties>
</file>