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9"/>
  </p:notesMasterIdLst>
  <p:sldIdLst>
    <p:sldId id="291" r:id="rId4"/>
    <p:sldId id="326" r:id="rId5"/>
    <p:sldId id="327" r:id="rId6"/>
    <p:sldId id="328" r:id="rId7"/>
    <p:sldId id="329" r:id="rId8"/>
    <p:sldId id="330" r:id="rId9"/>
    <p:sldId id="331" r:id="rId10"/>
    <p:sldId id="338" r:id="rId11"/>
    <p:sldId id="265" r:id="rId12"/>
    <p:sldId id="339" r:id="rId13"/>
    <p:sldId id="310" r:id="rId14"/>
    <p:sldId id="311" r:id="rId15"/>
    <p:sldId id="314" r:id="rId16"/>
    <p:sldId id="313" r:id="rId17"/>
    <p:sldId id="312" r:id="rId18"/>
    <p:sldId id="315" r:id="rId19"/>
    <p:sldId id="316" r:id="rId20"/>
    <p:sldId id="318" r:id="rId21"/>
    <p:sldId id="322" r:id="rId22"/>
    <p:sldId id="319" r:id="rId23"/>
    <p:sldId id="323" r:id="rId24"/>
    <p:sldId id="342" r:id="rId25"/>
    <p:sldId id="292" r:id="rId26"/>
    <p:sldId id="340" r:id="rId27"/>
    <p:sldId id="34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340" autoAdjust="0"/>
    <p:restoredTop sz="64529" autoAdjust="0"/>
  </p:normalViewPr>
  <p:slideViewPr>
    <p:cSldViewPr snapToGrid="0" snapToObjects="1">
      <p:cViewPr varScale="1">
        <p:scale>
          <a:sx n="44" d="100"/>
          <a:sy n="44" d="100"/>
        </p:scale>
        <p:origin x="124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1B8E4-85D4-5944-99D3-6E8BBA567C32}" type="datetimeFigureOut">
              <a:rPr lang="en-US" smtClean="0"/>
              <a:pPr/>
              <a:t>5/21/2018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33880-2939-3547-96ED-80D56EC61646}" type="slidenum">
              <a:rPr lang="en-US" smtClean="0"/>
              <a:pPr/>
              <a:t>‹#›</a:t>
            </a:fld>
            <a:endParaRPr lang="en-US"/>
          </a:p>
        </p:txBody>
      </p:sp>
    </p:spTree>
    <p:extLst>
      <p:ext uri="{BB962C8B-B14F-4D97-AF65-F5344CB8AC3E}">
        <p14:creationId xmlns:p14="http://schemas.microsoft.com/office/powerpoint/2010/main" val="1415649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Abstract</a:t>
            </a:r>
            <a:r>
              <a:rPr lang="en-US" sz="1200" kern="1200" dirty="0" smtClean="0">
                <a:solidFill>
                  <a:schemeClr val="tx1"/>
                </a:solidFill>
                <a:effectLst/>
                <a:latin typeface="+mn-lt"/>
                <a:ea typeface="+mn-ea"/>
                <a:cs typeface="+mn-cs"/>
              </a:rPr>
              <a:t>: We discuss the challenges to ensuring the availability of genetically appropriate native seeds for wildland restoration in Nevada and throughout the intermountain west.  We present a framework for identifying the characteristics of seed species that suggest that additional policy is required to ensure its stable supply to the market. Our approach distinguished between production and market risk. Production risk relates to variability in production yields; market risk relates to the year-to-year variability in the price.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Two</a:t>
            </a:r>
            <a:r>
              <a:rPr lang="en-US" baseline="0" dirty="0" smtClean="0"/>
              <a:t> separate goals </a:t>
            </a:r>
          </a:p>
          <a:p>
            <a:pPr marL="628650" lvl="1" indent="-171450">
              <a:buFont typeface="Arial" panose="020B0604020202020204" pitchFamily="34" charset="0"/>
              <a:buChar char="•"/>
            </a:pPr>
            <a:r>
              <a:rPr lang="en-US" baseline="0" dirty="0" smtClean="0"/>
              <a:t>Increase the supply of genetically-appropriate native seed and plant material for restoration and post-fire emergency rehabilitation projects in Nevada </a:t>
            </a:r>
          </a:p>
          <a:p>
            <a:pPr marL="1085850" lvl="2" indent="-171450">
              <a:buFont typeface="Arial" panose="020B0604020202020204" pitchFamily="34" charset="0"/>
              <a:buChar char="•"/>
            </a:pPr>
            <a:r>
              <a:rPr lang="en-US" baseline="0" dirty="0" smtClean="0"/>
              <a:t>But: The seed could be cultivated in outside the state. </a:t>
            </a:r>
          </a:p>
          <a:p>
            <a:pPr marL="628650" lvl="1" indent="-171450">
              <a:buFont typeface="Arial" panose="020B0604020202020204" pitchFamily="34" charset="0"/>
              <a:buChar char="•"/>
            </a:pPr>
            <a:r>
              <a:rPr lang="en-US" dirty="0" smtClean="0"/>
              <a:t>To increase </a:t>
            </a:r>
            <a:r>
              <a:rPr lang="en-US" baseline="0" dirty="0" smtClean="0"/>
              <a:t>supply of seed and plant material produced in Nevada, with a focus on cultivation over wildland collection. Income diversification for agricultural producers in Nevada. Help achieve rural development goals. </a:t>
            </a:r>
          </a:p>
          <a:p>
            <a:pPr marL="1085850" lvl="2" indent="-171450">
              <a:buFont typeface="Arial" panose="020B0604020202020204" pitchFamily="34" charset="0"/>
              <a:buChar char="•"/>
            </a:pPr>
            <a:r>
              <a:rPr lang="en-US" baseline="0" dirty="0" smtClean="0"/>
              <a:t>But: The seed and plant materials could be grown in Nevada and used in (</a:t>
            </a:r>
            <a:r>
              <a:rPr lang="en-US" baseline="0" dirty="0" err="1" smtClean="0"/>
              <a:t>i</a:t>
            </a:r>
            <a:r>
              <a:rPr lang="en-US" baseline="0" dirty="0" smtClean="0"/>
              <a:t>) non-wildland restoration applications (e.g., ski resorts, golf courses, etc.) and (ii) could be sold out of state </a:t>
            </a:r>
          </a:p>
          <a:p>
            <a:pPr marL="171450" lvl="0" indent="-171450">
              <a:buFont typeface="Arial" panose="020B0604020202020204" pitchFamily="34" charset="0"/>
              <a:buChar char="•"/>
            </a:pPr>
            <a:r>
              <a:rPr lang="en-US" baseline="0" dirty="0" smtClean="0"/>
              <a:t>Fundamental Question </a:t>
            </a:r>
          </a:p>
          <a:p>
            <a:pPr marL="628650" lvl="1" indent="-171450">
              <a:buFont typeface="Arial" panose="020B0604020202020204" pitchFamily="34" charset="0"/>
              <a:buChar char="•"/>
            </a:pPr>
            <a:r>
              <a:rPr lang="en-US" baseline="0" dirty="0" smtClean="0"/>
              <a:t>How are these two goals related?</a:t>
            </a:r>
          </a:p>
          <a:p>
            <a:pPr marL="628650" lvl="1" indent="-171450">
              <a:buFont typeface="Arial" panose="020B0604020202020204" pitchFamily="34" charset="0"/>
              <a:buChar char="•"/>
            </a:pPr>
            <a:r>
              <a:rPr lang="en-US" baseline="0" dirty="0" smtClean="0"/>
              <a:t>Why is it important to have a network of native seed producers in Nevada to better meet ecological restoration goals? </a:t>
            </a:r>
          </a:p>
          <a:p>
            <a:pPr marL="628650" lvl="1" indent="-171450">
              <a:buFont typeface="Arial" panose="020B0604020202020204" pitchFamily="34" charset="0"/>
              <a:buChar char="•"/>
            </a:pPr>
            <a:r>
              <a:rPr lang="en-US" baseline="0" dirty="0" smtClean="0"/>
              <a:t>The answers to this question are in this room</a:t>
            </a:r>
            <a:endParaRPr lang="en-US"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348E9-D385-4D50-8EAF-EEB451A01B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00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780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33880-2939-3547-96ED-80D56EC61646}" type="slidenum">
              <a:rPr lang="en-US" smtClean="0"/>
              <a:pPr/>
              <a:t>11</a:t>
            </a:fld>
            <a:endParaRPr lang="en-US"/>
          </a:p>
        </p:txBody>
      </p:sp>
    </p:spTree>
    <p:extLst>
      <p:ext uri="{BB962C8B-B14F-4D97-AF65-F5344CB8AC3E}">
        <p14:creationId xmlns:p14="http://schemas.microsoft.com/office/powerpoint/2010/main" val="101051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33880-2939-3547-96ED-80D56EC61646}" type="slidenum">
              <a:rPr lang="en-US" smtClean="0"/>
              <a:pPr/>
              <a:t>12</a:t>
            </a:fld>
            <a:endParaRPr lang="en-US"/>
          </a:p>
        </p:txBody>
      </p:sp>
    </p:spTree>
    <p:extLst>
      <p:ext uri="{BB962C8B-B14F-4D97-AF65-F5344CB8AC3E}">
        <p14:creationId xmlns:p14="http://schemas.microsoft.com/office/powerpoint/2010/main" val="2581866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046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Times New Roman" panose="02020603050405020304" pitchFamily="18" charset="0"/>
              </a:rPr>
              <a:t>Often if there is an seed/plant material on the market, it is through wildland </a:t>
            </a:r>
            <a:r>
              <a:rPr lang="en-US" dirty="0" smtClean="0">
                <a:latin typeface="Calibri" panose="020F0502020204030204" pitchFamily="34" charset="0"/>
                <a:cs typeface="Times New Roman" panose="02020603050405020304" pitchFamily="18" charset="0"/>
              </a:rPr>
              <a:t>collection</a:t>
            </a:r>
            <a:endParaRPr lang="en-US" dirty="0" smtClean="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233880-2939-3547-96ED-80D56EC61646}" type="slidenum">
              <a:rPr lang="en-US" smtClean="0"/>
              <a:pPr/>
              <a:t>14</a:t>
            </a:fld>
            <a:endParaRPr lang="en-US"/>
          </a:p>
        </p:txBody>
      </p:sp>
    </p:spTree>
    <p:extLst>
      <p:ext uri="{BB962C8B-B14F-4D97-AF65-F5344CB8AC3E}">
        <p14:creationId xmlns:p14="http://schemas.microsoft.com/office/powerpoint/2010/main" val="48421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77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382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083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747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89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33880-2939-3547-96ED-80D56EC6164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1417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649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716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Sage grouse </a:t>
            </a:r>
          </a:p>
          <a:p>
            <a:pPr lvl="1"/>
            <a:r>
              <a:rPr lang="en-US" dirty="0" smtClean="0"/>
              <a:t>Post-fire, with emphasis on soil stabilization, with far less emphasis on native seeds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9923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33880-2939-3547-96ED-80D56EC61646}" type="slidenum">
              <a:rPr lang="en-US" smtClean="0"/>
              <a:pPr/>
              <a:t>23</a:t>
            </a:fld>
            <a:endParaRPr lang="en-US"/>
          </a:p>
        </p:txBody>
      </p:sp>
    </p:spTree>
    <p:extLst>
      <p:ext uri="{BB962C8B-B14F-4D97-AF65-F5344CB8AC3E}">
        <p14:creationId xmlns:p14="http://schemas.microsoft.com/office/powerpoint/2010/main" val="321123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91EB5-1DF9-4FD3-B227-502944ABEF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29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smtClean="0">
                <a:solidFill>
                  <a:schemeClr val="tx1"/>
                </a:solidFill>
                <a:effectLst/>
                <a:latin typeface="+mn-lt"/>
                <a:ea typeface="+mn-ea"/>
                <a:cs typeface="+mn-cs"/>
              </a:rPr>
              <a:t>Native Seed Industry: Development, Production and Utilization Processes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91EB5-1DF9-4FD3-B227-502944ABEF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7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Two</a:t>
            </a:r>
            <a:r>
              <a:rPr lang="en-US" baseline="0" dirty="0" smtClean="0"/>
              <a:t> separate but interrelated goals </a:t>
            </a:r>
          </a:p>
          <a:p>
            <a:pPr marL="628650" lvl="1" indent="-171450">
              <a:buFont typeface="Arial" panose="020B0604020202020204" pitchFamily="34" charset="0"/>
              <a:buChar char="•"/>
            </a:pPr>
            <a:r>
              <a:rPr lang="en-US" baseline="0" dirty="0" smtClean="0"/>
              <a:t>Increase the supply of genetically-appropriate native seed and plant material for restoration and post-fire emergency rehabilitation projects in Nevada </a:t>
            </a:r>
          </a:p>
          <a:p>
            <a:pPr marL="1085850" lvl="2" indent="-171450">
              <a:buFont typeface="Arial" panose="020B0604020202020204" pitchFamily="34" charset="0"/>
              <a:buChar char="•"/>
            </a:pPr>
            <a:r>
              <a:rPr lang="en-US" baseline="0" dirty="0" smtClean="0"/>
              <a:t>But: The seed could be cultivated in outside the state. </a:t>
            </a:r>
          </a:p>
          <a:p>
            <a:pPr marL="628650" lvl="1" indent="-171450">
              <a:buFont typeface="Arial" panose="020B0604020202020204" pitchFamily="34" charset="0"/>
              <a:buChar char="•"/>
            </a:pPr>
            <a:r>
              <a:rPr lang="en-US" dirty="0" smtClean="0"/>
              <a:t>To increase </a:t>
            </a:r>
            <a:r>
              <a:rPr lang="en-US" baseline="0" dirty="0" smtClean="0"/>
              <a:t>supply of seed and plant material produced in Nevada, with a focus on cultivation over wildland collection. Income diversification for agricultural producers in Nevada. Help achieve rural development goals. </a:t>
            </a:r>
          </a:p>
          <a:p>
            <a:pPr marL="1085850" lvl="2" indent="-171450">
              <a:buFont typeface="Arial" panose="020B0604020202020204" pitchFamily="34" charset="0"/>
              <a:buChar char="•"/>
            </a:pPr>
            <a:r>
              <a:rPr lang="en-US" baseline="0" dirty="0" smtClean="0"/>
              <a:t>But: The seed and plant materials could be grown in Nevada and used in (</a:t>
            </a:r>
            <a:r>
              <a:rPr lang="en-US" baseline="0" dirty="0" err="1" smtClean="0"/>
              <a:t>i</a:t>
            </a:r>
            <a:r>
              <a:rPr lang="en-US" baseline="0" dirty="0" smtClean="0"/>
              <a:t>) non-wildland restoration applications (e.g., ski resorts, golf courses, etc.) and (ii) could be sold out of state </a:t>
            </a:r>
          </a:p>
          <a:p>
            <a:pPr marL="171450" lvl="0" indent="-171450">
              <a:buFont typeface="Arial" panose="020B0604020202020204" pitchFamily="34" charset="0"/>
              <a:buChar char="•"/>
            </a:pPr>
            <a:r>
              <a:rPr lang="en-US" baseline="0" dirty="0" smtClean="0"/>
              <a:t>Fundamental Question </a:t>
            </a:r>
          </a:p>
          <a:p>
            <a:pPr marL="628650" lvl="1" indent="-171450">
              <a:buFont typeface="Arial" panose="020B0604020202020204" pitchFamily="34" charset="0"/>
              <a:buChar char="•"/>
            </a:pPr>
            <a:r>
              <a:rPr lang="en-US" baseline="0" dirty="0" smtClean="0"/>
              <a:t>How are these two goals related?</a:t>
            </a:r>
          </a:p>
          <a:p>
            <a:pPr marL="628650" lvl="1" indent="-171450">
              <a:buFont typeface="Arial" panose="020B0604020202020204" pitchFamily="34" charset="0"/>
              <a:buChar char="•"/>
            </a:pPr>
            <a:r>
              <a:rPr lang="en-US" baseline="0" dirty="0" smtClean="0"/>
              <a:t>Why is it important to have a network of native seed producers in Nevada to better meet ecological restoration goals? </a:t>
            </a:r>
          </a:p>
          <a:p>
            <a:pPr marL="628650" lvl="1" indent="-171450">
              <a:buFont typeface="Arial" panose="020B0604020202020204" pitchFamily="34" charset="0"/>
              <a:buChar char="•"/>
            </a:pPr>
            <a:r>
              <a:rPr lang="en-US" baseline="0" dirty="0" smtClean="0"/>
              <a:t>The answers to this question are in this room</a:t>
            </a:r>
            <a:endParaRPr lang="en-US" dirty="0" smtClean="0"/>
          </a:p>
        </p:txBody>
      </p:sp>
      <p:sp>
        <p:nvSpPr>
          <p:cNvPr id="4" name="Slide Number Placeholder 3"/>
          <p:cNvSpPr>
            <a:spLocks noGrp="1"/>
          </p:cNvSpPr>
          <p:nvPr>
            <p:ph type="sldNum" sz="quarter" idx="10"/>
          </p:nvPr>
        </p:nvSpPr>
        <p:spPr/>
        <p:txBody>
          <a:bodyPr/>
          <a:lstStyle/>
          <a:p>
            <a:fld id="{F3233880-2939-3547-96ED-80D56EC6164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3048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Successful Planting </a:t>
            </a:r>
          </a:p>
          <a:p>
            <a:pPr lvl="1"/>
            <a:r>
              <a:rPr lang="en-US" dirty="0" smtClean="0"/>
              <a:t>Selecting suitable species that meets conservation needs/resource concerns</a:t>
            </a:r>
          </a:p>
          <a:p>
            <a:pPr lvl="1"/>
            <a:r>
              <a:rPr lang="en-US" dirty="0" smtClean="0"/>
              <a:t>Seeding rate: how much to purchase; pure live seed; </a:t>
            </a:r>
            <a:r>
              <a:rPr lang="en-US" dirty="0" err="1" smtClean="0"/>
              <a:t>lbs</a:t>
            </a:r>
            <a:r>
              <a:rPr lang="en-US" dirty="0" smtClean="0"/>
              <a:t> per acre </a:t>
            </a:r>
          </a:p>
          <a:p>
            <a:pPr lvl="1"/>
            <a:r>
              <a:rPr lang="en-US" dirty="0" smtClean="0"/>
              <a:t>Goal of seeding in terms of plant density </a:t>
            </a:r>
          </a:p>
          <a:p>
            <a:pPr lvl="2"/>
            <a:r>
              <a:rPr lang="en-US" dirty="0" smtClean="0"/>
              <a:t>Too low: invasive weeds</a:t>
            </a:r>
          </a:p>
          <a:p>
            <a:pPr lvl="2"/>
            <a:r>
              <a:rPr lang="en-US" dirty="0" smtClean="0"/>
              <a:t>Too high: Competition for water and resources </a:t>
            </a:r>
          </a:p>
          <a:p>
            <a:pPr lvl="2"/>
            <a:r>
              <a:rPr lang="en-US" dirty="0" smtClean="0"/>
              <a:t>Plant density to provide cover for wildlife </a:t>
            </a:r>
          </a:p>
          <a:p>
            <a:pPr lvl="1"/>
            <a:r>
              <a:rPr lang="en-US" dirty="0" smtClean="0"/>
              <a:t>Planting Rates: For Mixture of Species </a:t>
            </a:r>
          </a:p>
          <a:p>
            <a:pPr lvl="2"/>
            <a:r>
              <a:rPr lang="en-US" dirty="0" smtClean="0"/>
              <a:t>Planting rate for each species takes into account other species in the mix </a:t>
            </a:r>
          </a:p>
        </p:txBody>
      </p:sp>
      <p:sp>
        <p:nvSpPr>
          <p:cNvPr id="4" name="Slide Number Placeholder 3"/>
          <p:cNvSpPr>
            <a:spLocks noGrp="1"/>
          </p:cNvSpPr>
          <p:nvPr>
            <p:ph type="sldNum" sz="quarter" idx="10"/>
          </p:nvPr>
        </p:nvSpPr>
        <p:spPr/>
        <p:txBody>
          <a:bodyPr/>
          <a:lstStyle/>
          <a:p>
            <a:fld id="{F3233880-2939-3547-96ED-80D56EC6164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1635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To varying extents, all federal agencies now operate under directives to move more towards natives </a:t>
            </a:r>
          </a:p>
        </p:txBody>
      </p:sp>
      <p:sp>
        <p:nvSpPr>
          <p:cNvPr id="4" name="Slide Number Placeholder 3"/>
          <p:cNvSpPr>
            <a:spLocks noGrp="1"/>
          </p:cNvSpPr>
          <p:nvPr>
            <p:ph type="sldNum" sz="quarter" idx="10"/>
          </p:nvPr>
        </p:nvSpPr>
        <p:spPr/>
        <p:txBody>
          <a:bodyPr/>
          <a:lstStyle/>
          <a:p>
            <a:fld id="{F3233880-2939-3547-96ED-80D56EC6164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4669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3233880-2939-3547-96ED-80D56EC616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0815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pPr>
            <a:r>
              <a:rPr lang="en-US" dirty="0" smtClean="0"/>
              <a:t>Seven Players in Nevada </a:t>
            </a:r>
          </a:p>
          <a:p>
            <a:pPr lvl="1">
              <a:lnSpc>
                <a:spcPct val="107000"/>
              </a:lnSpc>
              <a:spcBef>
                <a:spcPts val="0"/>
              </a:spcBef>
            </a:pPr>
            <a:r>
              <a:rPr lang="en-US" dirty="0" smtClean="0"/>
              <a:t>Federal: BLM, USFS, NRCS, FWS</a:t>
            </a:r>
          </a:p>
          <a:p>
            <a:pPr lvl="1">
              <a:lnSpc>
                <a:spcPct val="107000"/>
              </a:lnSpc>
              <a:spcBef>
                <a:spcPts val="0"/>
              </a:spcBef>
            </a:pPr>
            <a:r>
              <a:rPr lang="en-US" dirty="0" smtClean="0"/>
              <a:t>State: NDOW, NDF, NDA</a:t>
            </a:r>
          </a:p>
          <a:p>
            <a:pPr lvl="1">
              <a:lnSpc>
                <a:spcPct val="107000"/>
              </a:lnSpc>
              <a:spcBef>
                <a:spcPts val="0"/>
              </a:spcBef>
            </a:pPr>
            <a:endParaRPr lang="en-US" dirty="0" smtClean="0"/>
          </a:p>
          <a:p>
            <a:pPr lvl="0"/>
            <a:r>
              <a:rPr lang="en-US" sz="1200" kern="1200" dirty="0" smtClean="0">
                <a:solidFill>
                  <a:schemeClr val="tx1"/>
                </a:solidFill>
                <a:effectLst/>
                <a:latin typeface="+mn-lt"/>
                <a:ea typeface="+mn-ea"/>
                <a:cs typeface="+mn-cs"/>
              </a:rPr>
              <a:t>Great Basin Native Plant Project </a:t>
            </a:r>
          </a:p>
          <a:p>
            <a:pPr lvl="1"/>
            <a:r>
              <a:rPr lang="en-US" sz="1200" kern="1200" dirty="0" smtClean="0">
                <a:solidFill>
                  <a:schemeClr val="tx1"/>
                </a:solidFill>
                <a:effectLst/>
                <a:latin typeface="+mn-lt"/>
                <a:ea typeface="+mn-ea"/>
                <a:cs typeface="+mn-cs"/>
              </a:rPr>
              <a:t>Help managers make decisions about genetically appropriate materials and technologies for vegetation restoration </a:t>
            </a:r>
          </a:p>
          <a:p>
            <a:pPr lvl="1"/>
            <a:r>
              <a:rPr lang="en-US" sz="1200" kern="1200" dirty="0" smtClean="0">
                <a:solidFill>
                  <a:schemeClr val="tx1"/>
                </a:solidFill>
                <a:effectLst/>
                <a:latin typeface="+mn-lt"/>
                <a:ea typeface="+mn-ea"/>
                <a:cs typeface="+mn-cs"/>
              </a:rPr>
              <a:t>Potential species response to climate change </a:t>
            </a:r>
          </a:p>
          <a:p>
            <a:pPr lvl="1"/>
            <a:r>
              <a:rPr lang="en-US" sz="1200" kern="1200" dirty="0" smtClean="0">
                <a:solidFill>
                  <a:schemeClr val="tx1"/>
                </a:solidFill>
                <a:effectLst/>
                <a:latin typeface="+mn-lt"/>
                <a:ea typeface="+mn-ea"/>
                <a:cs typeface="+mn-cs"/>
              </a:rPr>
              <a:t>Seed transfer research </a:t>
            </a:r>
          </a:p>
          <a:p>
            <a:pPr lvl="1"/>
            <a:r>
              <a:rPr lang="en-US" sz="1200" kern="1200" dirty="0" smtClean="0">
                <a:solidFill>
                  <a:schemeClr val="tx1"/>
                </a:solidFill>
                <a:effectLst/>
                <a:latin typeface="+mn-lt"/>
                <a:ea typeface="+mn-ea"/>
                <a:cs typeface="+mn-cs"/>
              </a:rPr>
              <a:t>Develop seeding technology and equipment</a:t>
            </a:r>
          </a:p>
        </p:txBody>
      </p:sp>
      <p:sp>
        <p:nvSpPr>
          <p:cNvPr id="4" name="Slide Number Placeholder 3"/>
          <p:cNvSpPr>
            <a:spLocks noGrp="1"/>
          </p:cNvSpPr>
          <p:nvPr>
            <p:ph type="sldNum" sz="quarter" idx="10"/>
          </p:nvPr>
        </p:nvSpPr>
        <p:spPr/>
        <p:txBody>
          <a:bodyPr/>
          <a:lstStyle/>
          <a:p>
            <a:fld id="{F3233880-2939-3547-96ED-80D56EC6164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2938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Watershed Restoration Initiative in Utah</a:t>
            </a:r>
          </a:p>
          <a:p>
            <a:pPr lvl="1"/>
            <a:r>
              <a:rPr lang="en-US" dirty="0" smtClean="0"/>
              <a:t>Work with specialized seed producers</a:t>
            </a:r>
          </a:p>
          <a:p>
            <a:pPr lvl="1"/>
            <a:r>
              <a:rPr lang="en-US" dirty="0" smtClean="0"/>
              <a:t>Partnerships with “hobby” producers less successful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33880-2939-3547-96ED-80D56EC61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879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Native Seeds and Plant Materials</a:t>
            </a:r>
          </a:p>
          <a:p>
            <a:pPr lvl="1"/>
            <a:r>
              <a:rPr lang="en-US" dirty="0" smtClean="0"/>
              <a:t>Increase the likelihood that restoration and post-fire rehabilitation projects will be successful at restoring desired ecological function</a:t>
            </a:r>
          </a:p>
          <a:p>
            <a:pPr lvl="1"/>
            <a:r>
              <a:rPr lang="en-US" dirty="0" smtClean="0"/>
              <a:t>Availability and cost of natives are a significant obstacles their widespread use in restoration (Mock et al. 2016)</a:t>
            </a:r>
          </a:p>
          <a:p>
            <a:pPr lvl="1"/>
            <a:endParaRPr lang="en-US" dirty="0" smtClean="0"/>
          </a:p>
          <a:p>
            <a:pPr>
              <a:lnSpc>
                <a:spcPct val="107000"/>
              </a:lnSpc>
              <a:spcBef>
                <a:spcPts val="0"/>
              </a:spcBef>
              <a:buFont typeface="Symbol" panose="05050102010706020507" pitchFamily="18" charset="2"/>
              <a:buChar char=""/>
            </a:pPr>
            <a:r>
              <a:rPr lang="en-US" dirty="0" smtClean="0"/>
              <a:t>Wildland Collection</a:t>
            </a:r>
          </a:p>
          <a:p>
            <a:pPr lvl="1">
              <a:lnSpc>
                <a:spcPct val="107000"/>
              </a:lnSpc>
              <a:spcBef>
                <a:spcPts val="0"/>
              </a:spcBef>
              <a:buFont typeface="Symbol" panose="05050102010706020507" pitchFamily="18" charset="2"/>
              <a:buChar char=""/>
            </a:pPr>
            <a:r>
              <a:rPr lang="en-US" dirty="0" smtClean="0"/>
              <a:t>Commercially cultivated species implies that it has a lower average cost of production than wildland collection. Despite lower average costs, however, the market risk associated with a particular species may make wildland collection the more attractive method for procuring these seeds. </a:t>
            </a:r>
          </a:p>
          <a:p>
            <a:pPr lvl="1"/>
            <a:endParaRPr lang="en-US" dirty="0" smtClean="0"/>
          </a:p>
        </p:txBody>
      </p:sp>
      <p:sp>
        <p:nvSpPr>
          <p:cNvPr id="4" name="Slide Number Placeholder 3"/>
          <p:cNvSpPr>
            <a:spLocks noGrp="1"/>
          </p:cNvSpPr>
          <p:nvPr>
            <p:ph type="sldNum" sz="quarter" idx="10"/>
          </p:nvPr>
        </p:nvSpPr>
        <p:spPr/>
        <p:txBody>
          <a:bodyPr/>
          <a:lstStyle/>
          <a:p>
            <a:fld id="{F3233880-2939-3547-96ED-80D56EC61646}" type="slidenum">
              <a:rPr lang="en-US" smtClean="0"/>
              <a:pPr/>
              <a:t>9</a:t>
            </a:fld>
            <a:endParaRPr lang="en-US"/>
          </a:p>
        </p:txBody>
      </p:sp>
    </p:spTree>
    <p:extLst>
      <p:ext uri="{BB962C8B-B14F-4D97-AF65-F5344CB8AC3E}">
        <p14:creationId xmlns:p14="http://schemas.microsoft.com/office/powerpoint/2010/main" val="61013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B0BD9-C86C-7A4B-8217-5AA0D4B897E8}" type="datetimeFigureOut">
              <a:rPr lang="en-US" smtClean="0"/>
              <a:pPr/>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266553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B0BD9-C86C-7A4B-8217-5AA0D4B897E8}" type="datetimeFigureOut">
              <a:rPr lang="en-US" smtClean="0"/>
              <a:pPr/>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403909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B0BD9-C86C-7A4B-8217-5AA0D4B897E8}" type="datetimeFigureOut">
              <a:rPr lang="en-US" smtClean="0"/>
              <a:pPr/>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329677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C6485E64-1851-3E4F-8CF1-AC311F1CA053}"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51217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1CBFB4C9-8C7D-A74E-8984-0E0DA305AE5B}"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54737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4CD03616-51F5-3D4B-96E9-8526C24D4591}"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9030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CFD8702E-C227-A646-870A-7EDECA691E62}"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4239496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597AC7E8-4B31-4041-8F08-5D2EBB3E792B}"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953745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17D49175-3D50-D14E-8181-ED759265066B}"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100129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1623DD7-2016-3D40-96FA-CFD254CD689E}"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90576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0C056199-2BD0-D148-9D09-96DF90DB71F5}"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33438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B0BD9-C86C-7A4B-8217-5AA0D4B897E8}" type="datetimeFigureOut">
              <a:rPr lang="en-US" smtClean="0"/>
              <a:pPr/>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2878751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4E3663A6-C6A8-A748-9F66-CFDBF9764A92}"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581030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37962F8D-38C7-644F-8506-A680D59792AB}"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450696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17A244-EE7E-4040-B4FD-80DA4C2DE508}"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672510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C6485E64-1851-3E4F-8CF1-AC311F1CA053}"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047834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1CBFB4C9-8C7D-A74E-8984-0E0DA305AE5B}"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757855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4CD03616-51F5-3D4B-96E9-8526C24D4591}"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108864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CFD8702E-C227-A646-870A-7EDECA691E62}"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558519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597AC7E8-4B31-4041-8F08-5D2EBB3E792B}"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977495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17D49175-3D50-D14E-8181-ED759265066B}"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7297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1623DD7-2016-3D40-96FA-CFD254CD689E}"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81783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B0BD9-C86C-7A4B-8217-5AA0D4B897E8}" type="datetimeFigureOut">
              <a:rPr lang="en-US" smtClean="0"/>
              <a:pPr/>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2405979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0C056199-2BD0-D148-9D09-96DF90DB71F5}"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661767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4E3663A6-C6A8-A748-9F66-CFDBF9764A92}"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342724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37962F8D-38C7-644F-8506-A680D59792AB}"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460432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17A244-EE7E-4040-B4FD-80DA4C2DE508}"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24126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BB0BD9-C86C-7A4B-8217-5AA0D4B897E8}" type="datetimeFigureOut">
              <a:rPr lang="en-US" smtClean="0"/>
              <a:pPr/>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200777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BB0BD9-C86C-7A4B-8217-5AA0D4B897E8}" type="datetimeFigureOut">
              <a:rPr lang="en-US" smtClean="0"/>
              <a:pPr/>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192756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BB0BD9-C86C-7A4B-8217-5AA0D4B897E8}" type="datetimeFigureOut">
              <a:rPr lang="en-US" smtClean="0"/>
              <a:pPr/>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243172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B0BD9-C86C-7A4B-8217-5AA0D4B897E8}" type="datetimeFigureOut">
              <a:rPr lang="en-US" smtClean="0"/>
              <a:pPr/>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269060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B0BD9-C86C-7A4B-8217-5AA0D4B897E8}" type="datetimeFigureOut">
              <a:rPr lang="en-US" smtClean="0"/>
              <a:pPr/>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119405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B0BD9-C86C-7A4B-8217-5AA0D4B897E8}" type="datetimeFigureOut">
              <a:rPr lang="en-US" smtClean="0"/>
              <a:pPr/>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B6292-FE13-5D44-A34A-DDD06CF37AC5}" type="slidenum">
              <a:rPr lang="en-US" smtClean="0"/>
              <a:pPr/>
              <a:t>‹#›</a:t>
            </a:fld>
            <a:endParaRPr lang="en-US"/>
          </a:p>
        </p:txBody>
      </p:sp>
    </p:spTree>
    <p:extLst>
      <p:ext uri="{BB962C8B-B14F-4D97-AF65-F5344CB8AC3E}">
        <p14:creationId xmlns:p14="http://schemas.microsoft.com/office/powerpoint/2010/main" val="410614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B0BD9-C86C-7A4B-8217-5AA0D4B897E8}" type="datetimeFigureOut">
              <a:rPr lang="en-US" smtClean="0"/>
              <a:pPr/>
              <a:t>5/21/2018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B6292-FE13-5D44-A34A-DDD06CF37AC5}" type="slidenum">
              <a:rPr lang="en-US" smtClean="0"/>
              <a:pPr/>
              <a:t>‹#›</a:t>
            </a:fld>
            <a:endParaRPr lang="en-US"/>
          </a:p>
        </p:txBody>
      </p:sp>
    </p:spTree>
    <p:extLst>
      <p:ext uri="{BB962C8B-B14F-4D97-AF65-F5344CB8AC3E}">
        <p14:creationId xmlns:p14="http://schemas.microsoft.com/office/powerpoint/2010/main" val="1750715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A4D95FB-4C2B-E342-981A-9F44C5797523}"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131507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A4D95FB-4C2B-E342-981A-9F44C5797523}" type="datetime1">
              <a:rPr lang="en-US" smtClean="0">
                <a:solidFill>
                  <a:prstClr val="black">
                    <a:tint val="75000"/>
                  </a:prstClr>
                </a:solidFill>
              </a:rPr>
              <a:pPr defTabSz="685800"/>
              <a:t>5/21/2018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62C03B8-0CEB-488B-9448-636B7EC6D1CF}"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967510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5563" y="400548"/>
            <a:ext cx="6876346" cy="1828800"/>
          </a:xfrm>
        </p:spPr>
        <p:txBody>
          <a:bodyPr>
            <a:noAutofit/>
          </a:bodyPr>
          <a:lstStyle/>
          <a:p>
            <a:r>
              <a:rPr lang="en-US" sz="4050" b="1" dirty="0">
                <a:solidFill>
                  <a:srgbClr val="FFFF00"/>
                </a:solidFill>
              </a:rPr>
              <a:t>The Economics of Native </a:t>
            </a:r>
            <a:r>
              <a:rPr lang="en-US" sz="4050" b="1" dirty="0" smtClean="0">
                <a:solidFill>
                  <a:srgbClr val="FFFF00"/>
                </a:solidFill>
              </a:rPr>
              <a:t>Seed: Market Risk, Production Risk, and the Supply </a:t>
            </a:r>
            <a:r>
              <a:rPr lang="en-US" sz="4050" b="1" dirty="0">
                <a:solidFill>
                  <a:srgbClr val="FFFF00"/>
                </a:solidFill>
              </a:rPr>
              <a:t>of Native </a:t>
            </a:r>
            <a:r>
              <a:rPr lang="en-US" sz="4050" b="1" dirty="0" smtClean="0">
                <a:solidFill>
                  <a:srgbClr val="FFFF00"/>
                </a:solidFill>
              </a:rPr>
              <a:t>Plant Materials </a:t>
            </a:r>
            <a:r>
              <a:rPr lang="en-US" sz="4050" b="1" dirty="0">
                <a:solidFill>
                  <a:srgbClr val="FFFF00"/>
                </a:solidFill>
              </a:rPr>
              <a:t>in Nevada </a:t>
            </a:r>
          </a:p>
        </p:txBody>
      </p:sp>
      <p:sp>
        <p:nvSpPr>
          <p:cNvPr id="3" name="Subtitle 2"/>
          <p:cNvSpPr>
            <a:spLocks noGrp="1"/>
          </p:cNvSpPr>
          <p:nvPr>
            <p:ph type="subTitle" idx="1"/>
          </p:nvPr>
        </p:nvSpPr>
        <p:spPr>
          <a:xfrm>
            <a:off x="1638956" y="4752406"/>
            <a:ext cx="6517217" cy="1583168"/>
          </a:xfrm>
        </p:spPr>
        <p:txBody>
          <a:bodyPr>
            <a:noAutofit/>
          </a:bodyPr>
          <a:lstStyle/>
          <a:p>
            <a:endParaRPr lang="en-US" sz="1800" b="1" dirty="0" smtClean="0">
              <a:solidFill>
                <a:srgbClr val="FFFF00"/>
              </a:solidFill>
            </a:endParaRPr>
          </a:p>
          <a:p>
            <a:r>
              <a:rPr lang="en-US" sz="2000" dirty="0" smtClean="0">
                <a:solidFill>
                  <a:srgbClr val="FFFF00"/>
                </a:solidFill>
              </a:rPr>
              <a:t>Nevada Native Seed Forum</a:t>
            </a:r>
          </a:p>
          <a:p>
            <a:r>
              <a:rPr lang="en-US" sz="2000" dirty="0" smtClean="0">
                <a:solidFill>
                  <a:srgbClr val="FFFF00"/>
                </a:solidFill>
              </a:rPr>
              <a:t>Bristlecone Convention Center, Ely NV</a:t>
            </a:r>
            <a:endParaRPr lang="en-US" sz="2000" dirty="0">
              <a:solidFill>
                <a:srgbClr val="FFFF00"/>
              </a:solidFill>
            </a:endParaRPr>
          </a:p>
          <a:p>
            <a:r>
              <a:rPr lang="en-US" sz="2000" dirty="0" smtClean="0">
                <a:solidFill>
                  <a:srgbClr val="FFFF00"/>
                </a:solidFill>
              </a:rPr>
              <a:t>22 May 2018</a:t>
            </a:r>
            <a:endParaRPr lang="en-US" sz="2000" dirty="0">
              <a:solidFill>
                <a:srgbClr val="FFFF00"/>
              </a:solidFill>
            </a:endParaRPr>
          </a:p>
        </p:txBody>
      </p:sp>
      <p:sp>
        <p:nvSpPr>
          <p:cNvPr id="4" name="TextBox 3"/>
          <p:cNvSpPr txBox="1"/>
          <p:nvPr/>
        </p:nvSpPr>
        <p:spPr>
          <a:xfrm>
            <a:off x="7600950" y="6450226"/>
            <a:ext cx="1543050" cy="230832"/>
          </a:xfrm>
          <a:prstGeom prst="rect">
            <a:avLst/>
          </a:prstGeom>
          <a:noFill/>
        </p:spPr>
        <p:txBody>
          <a:bodyPr wrap="square" rtlCol="0">
            <a:spAutoFit/>
          </a:bodyPr>
          <a:lstStyle/>
          <a:p>
            <a:pPr defTabSz="685800"/>
            <a:r>
              <a:rPr lang="en-US" sz="900" dirty="0">
                <a:solidFill>
                  <a:srgbClr val="FFFF00"/>
                </a:solidFill>
                <a:latin typeface="Calibri"/>
              </a:rPr>
              <a:t>Photo Courtesy of Jon Bates</a:t>
            </a:r>
          </a:p>
        </p:txBody>
      </p:sp>
      <p:sp>
        <p:nvSpPr>
          <p:cNvPr id="6" name="Subtitle 2"/>
          <p:cNvSpPr txBox="1">
            <a:spLocks/>
          </p:cNvSpPr>
          <p:nvPr/>
        </p:nvSpPr>
        <p:spPr>
          <a:xfrm>
            <a:off x="2943124" y="3036852"/>
            <a:ext cx="3486150" cy="1314450"/>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685800"/>
            <a:r>
              <a:rPr lang="en-US" sz="2000" b="1" dirty="0">
                <a:solidFill>
                  <a:srgbClr val="FFFF00"/>
                </a:solidFill>
                <a:latin typeface="Calibri"/>
              </a:rPr>
              <a:t>Michael H. Taylor </a:t>
            </a:r>
          </a:p>
          <a:p>
            <a:pPr defTabSz="685800"/>
            <a:r>
              <a:rPr lang="en-US" sz="2000" dirty="0">
                <a:solidFill>
                  <a:srgbClr val="FFFF00"/>
                </a:solidFill>
                <a:latin typeface="Calibri"/>
              </a:rPr>
              <a:t>Dept. of Economics &amp; </a:t>
            </a:r>
          </a:p>
          <a:p>
            <a:pPr defTabSz="685800"/>
            <a:r>
              <a:rPr lang="en-US" sz="2000" dirty="0">
                <a:solidFill>
                  <a:srgbClr val="FFFF00"/>
                </a:solidFill>
                <a:latin typeface="Calibri"/>
              </a:rPr>
              <a:t>Cooperative Extension</a:t>
            </a:r>
          </a:p>
          <a:p>
            <a:pPr defTabSz="685800"/>
            <a:r>
              <a:rPr lang="en-US" sz="2000" dirty="0">
                <a:solidFill>
                  <a:srgbClr val="FFFF00"/>
                </a:solidFill>
                <a:latin typeface="Calibri"/>
              </a:rPr>
              <a:t> University of Nevada, Reno</a:t>
            </a:r>
          </a:p>
          <a:p>
            <a:pPr defTabSz="685800"/>
            <a:r>
              <a:rPr lang="en-US" sz="1800" b="1" dirty="0">
                <a:solidFill>
                  <a:srgbClr val="FFFF00"/>
                </a:solidFill>
                <a:latin typeface="Calibri"/>
              </a:rPr>
              <a:t> </a:t>
            </a:r>
          </a:p>
        </p:txBody>
      </p:sp>
    </p:spTree>
    <p:extLst>
      <p:ext uri="{BB962C8B-B14F-4D97-AF65-F5344CB8AC3E}">
        <p14:creationId xmlns:p14="http://schemas.microsoft.com/office/powerpoint/2010/main" val="2707911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37067" y="1325473"/>
            <a:ext cx="8229600" cy="4387720"/>
          </a:xfrm>
        </p:spPr>
        <p:txBody>
          <a:bodyPr>
            <a:normAutofit fontScale="85000" lnSpcReduction="10000"/>
          </a:bodyPr>
          <a:lstStyle/>
          <a:p>
            <a:pPr lvl="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Production </a:t>
            </a:r>
            <a:r>
              <a:rPr lang="en-US" dirty="0" smtClean="0">
                <a:latin typeface="Calibri" panose="020F0502020204030204" pitchFamily="34" charset="0"/>
                <a:ea typeface="Calibri" panose="020F0502020204030204" pitchFamily="34" charset="0"/>
                <a:cs typeface="Times New Roman" panose="02020603050405020304" pitchFamily="18" charset="0"/>
              </a:rPr>
              <a:t>Challenges for Native Seeds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r>
              <a:rPr lang="en-US" dirty="0"/>
              <a:t>One or two years of establishment before production can begin</a:t>
            </a:r>
          </a:p>
          <a:p>
            <a:pPr lvl="1"/>
            <a:r>
              <a:rPr lang="en-US" dirty="0"/>
              <a:t>Small, diverse stands; Different harvest schedules </a:t>
            </a:r>
          </a:p>
          <a:p>
            <a:pPr lvl="1"/>
            <a:r>
              <a:rPr lang="en-US" dirty="0"/>
              <a:t>High cost of sowing, cleaning, harvesting, and marketing </a:t>
            </a:r>
          </a:p>
          <a:p>
            <a:pPr lvl="1"/>
            <a:r>
              <a:rPr lang="en-US" dirty="0"/>
              <a:t>Transaction costs for wildland application: Certification fees, quality verification testing, finding buyers</a:t>
            </a:r>
          </a:p>
          <a:p>
            <a:pPr lvl="1"/>
            <a:r>
              <a:rPr lang="en-US" dirty="0"/>
              <a:t>Labor costs associated with maintaining a certifiable product (e.g., hand weeding and monitoring) </a:t>
            </a:r>
          </a:p>
          <a:p>
            <a:pPr lvl="1"/>
            <a:r>
              <a:rPr lang="en-US" dirty="0" smtClean="0"/>
              <a:t>Native </a:t>
            </a:r>
            <a:r>
              <a:rPr lang="en-US" dirty="0"/>
              <a:t>species have lower germination rates and more varied growth </a:t>
            </a:r>
            <a:r>
              <a:rPr lang="en-US" dirty="0" smtClean="0"/>
              <a:t>characteristics</a:t>
            </a:r>
            <a:endParaRPr lang="en-US" dirty="0"/>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4" name="Title 3"/>
          <p:cNvSpPr>
            <a:spLocks noGrp="1"/>
          </p:cNvSpPr>
          <p:nvPr>
            <p:ph type="title"/>
          </p:nvPr>
        </p:nvSpPr>
        <p:spPr>
          <a:xfrm>
            <a:off x="457200" y="182473"/>
            <a:ext cx="8229600" cy="1143000"/>
          </a:xfrm>
        </p:spPr>
        <p:txBody>
          <a:bodyPr>
            <a:normAutofit fontScale="90000"/>
          </a:bodyPr>
          <a:lstStyle/>
          <a:p>
            <a:r>
              <a:rPr lang="en-US" dirty="0"/>
              <a:t>Challenges to Supplying of Native Seeds and Plant </a:t>
            </a:r>
            <a:r>
              <a:rPr lang="en-US" dirty="0" smtClean="0"/>
              <a:t>Materials</a:t>
            </a:r>
            <a:endParaRPr lang="en-US" dirty="0"/>
          </a:p>
        </p:txBody>
      </p:sp>
    </p:spTree>
    <p:extLst>
      <p:ext uri="{BB962C8B-B14F-4D97-AF65-F5344CB8AC3E}">
        <p14:creationId xmlns:p14="http://schemas.microsoft.com/office/powerpoint/2010/main" val="1432180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0" y="0"/>
            <a:ext cx="9098568" cy="6620933"/>
          </a:xfrm>
          <a:prstGeom prst="rect">
            <a:avLst/>
          </a:prstGeom>
        </p:spPr>
      </p:pic>
    </p:spTree>
    <p:extLst>
      <p:ext uri="{BB962C8B-B14F-4D97-AF65-F5344CB8AC3E}">
        <p14:creationId xmlns:p14="http://schemas.microsoft.com/office/powerpoint/2010/main" val="3108418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95"/>
            <a:ext cx="9144000" cy="6858000"/>
          </a:xfrm>
          <a:prstGeom prst="rect">
            <a:avLst/>
          </a:prstGeom>
        </p:spPr>
      </p:pic>
      <p:sp>
        <p:nvSpPr>
          <p:cNvPr id="2" name="Title 1"/>
          <p:cNvSpPr>
            <a:spLocks noGrp="1"/>
          </p:cNvSpPr>
          <p:nvPr>
            <p:ph type="title"/>
          </p:nvPr>
        </p:nvSpPr>
        <p:spPr>
          <a:xfrm>
            <a:off x="457200" y="220839"/>
            <a:ext cx="8229600" cy="1143000"/>
          </a:xfrm>
        </p:spPr>
        <p:txBody>
          <a:bodyPr>
            <a:normAutofit/>
          </a:bodyPr>
          <a:lstStyle/>
          <a:p>
            <a:r>
              <a:rPr lang="en-US" dirty="0" smtClean="0"/>
              <a:t>Market Risk</a:t>
            </a:r>
            <a:endParaRPr lang="en-US" dirty="0"/>
          </a:p>
        </p:txBody>
      </p:sp>
      <p:sp>
        <p:nvSpPr>
          <p:cNvPr id="3" name="Content Placeholder 2"/>
          <p:cNvSpPr>
            <a:spLocks noGrp="1"/>
          </p:cNvSpPr>
          <p:nvPr>
            <p:ph idx="1"/>
          </p:nvPr>
        </p:nvSpPr>
        <p:spPr>
          <a:xfrm>
            <a:off x="338669" y="1086798"/>
            <a:ext cx="8348131" cy="4432850"/>
          </a:xfrm>
        </p:spPr>
        <p:txBody>
          <a:bodyPr>
            <a:normAutofit/>
          </a:bodyPr>
          <a:lstStyle/>
          <a:p>
            <a:pPr lvl="0">
              <a:lnSpc>
                <a:spcPct val="107000"/>
              </a:lnSpc>
              <a:spcBef>
                <a:spcPts val="0"/>
              </a:spcBef>
              <a:buFont typeface="Symbol" panose="05050102010706020507" pitchFamily="18" charset="2"/>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Low Risk </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Consistent inter-annual demand </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Example: Native and non-native cultivars</a:t>
            </a:r>
          </a:p>
          <a:p>
            <a:pPr>
              <a:lnSpc>
                <a:spcPct val="107000"/>
              </a:lnSpc>
              <a:spcBef>
                <a:spcPts val="0"/>
              </a:spcBef>
              <a:buFont typeface="Symbol" panose="05050102010706020507" pitchFamily="18" charset="2"/>
              <a:buChar char=""/>
            </a:pPr>
            <a:r>
              <a:rPr lang="en-US" sz="2800" dirty="0" smtClean="0">
                <a:latin typeface="Calibri" panose="020F0502020204030204" pitchFamily="34" charset="0"/>
                <a:cs typeface="Times New Roman" panose="02020603050405020304" pitchFamily="18" charset="0"/>
              </a:rPr>
              <a:t>Medium Risk </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Variable inter-annual demand</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Examples: Demand driven by </a:t>
            </a:r>
            <a:r>
              <a:rPr lang="en-US" sz="2400" dirty="0">
                <a:latin typeface="Calibri" panose="020F0502020204030204" pitchFamily="34" charset="0"/>
                <a:cs typeface="Times New Roman" panose="02020603050405020304" pitchFamily="18" charset="0"/>
              </a:rPr>
              <a:t>wildfire and </a:t>
            </a:r>
            <a:r>
              <a:rPr lang="en-US" sz="2400" dirty="0" smtClean="0">
                <a:latin typeface="Calibri" panose="020F0502020204030204" pitchFamily="34" charset="0"/>
                <a:cs typeface="Times New Roman" panose="02020603050405020304" pitchFamily="18" charset="0"/>
              </a:rPr>
              <a:t>ES&amp;R</a:t>
            </a:r>
          </a:p>
          <a:p>
            <a:pPr>
              <a:lnSpc>
                <a:spcPct val="107000"/>
              </a:lnSpc>
              <a:spcBef>
                <a:spcPts val="0"/>
              </a:spcBef>
              <a:buFont typeface="Symbol" panose="05050102010706020507" pitchFamily="18" charset="2"/>
              <a:buChar char=""/>
            </a:pPr>
            <a:r>
              <a:rPr lang="en-US" sz="2800" dirty="0" smtClean="0">
                <a:latin typeface="Calibri" panose="020F0502020204030204" pitchFamily="34" charset="0"/>
                <a:cs typeface="Times New Roman" panose="02020603050405020304" pitchFamily="18" charset="0"/>
              </a:rPr>
              <a:t>High Risk </a:t>
            </a:r>
            <a:endParaRPr lang="en-US" sz="2800" dirty="0">
              <a:latin typeface="Calibri" panose="020F0502020204030204" pitchFamily="34" charset="0"/>
              <a:cs typeface="Times New Roman" panose="02020603050405020304" pitchFamily="18" charset="0"/>
            </a:endParaRP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High </a:t>
            </a:r>
            <a:r>
              <a:rPr lang="en-US" sz="2400" dirty="0" smtClean="0">
                <a:latin typeface="Calibri" panose="020F0502020204030204" pitchFamily="34" charset="0"/>
                <a:cs typeface="Times New Roman" panose="02020603050405020304" pitchFamily="18" charset="0"/>
              </a:rPr>
              <a:t>variability; one-off projects</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Examples: Forbes from narrow seed zone </a:t>
            </a:r>
          </a:p>
          <a:p>
            <a:pPr lvl="1">
              <a:lnSpc>
                <a:spcPct val="107000"/>
              </a:lnSpc>
              <a:spcBef>
                <a:spcPts val="0"/>
              </a:spcBef>
              <a:buFont typeface="Symbol" panose="05050102010706020507" pitchFamily="18" charset="2"/>
              <a:buChar char=""/>
            </a:pPr>
            <a:endParaRPr lang="en-US" dirty="0"/>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673602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0" y="0"/>
            <a:ext cx="9098568" cy="6620933"/>
          </a:xfrm>
          <a:prstGeom prst="rect">
            <a:avLst/>
          </a:prstGeom>
        </p:spPr>
      </p:pic>
    </p:spTree>
    <p:extLst>
      <p:ext uri="{BB962C8B-B14F-4D97-AF65-F5344CB8AC3E}">
        <p14:creationId xmlns:p14="http://schemas.microsoft.com/office/powerpoint/2010/main" val="1140910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20839"/>
            <a:ext cx="8229600" cy="1143000"/>
          </a:xfrm>
        </p:spPr>
        <p:txBody>
          <a:bodyPr>
            <a:normAutofit/>
          </a:bodyPr>
          <a:lstStyle/>
          <a:p>
            <a:r>
              <a:rPr lang="en-US" dirty="0" smtClean="0"/>
              <a:t>Production Risk</a:t>
            </a:r>
            <a:endParaRPr lang="en-US" dirty="0"/>
          </a:p>
        </p:txBody>
      </p:sp>
      <p:sp>
        <p:nvSpPr>
          <p:cNvPr id="3" name="Content Placeholder 2"/>
          <p:cNvSpPr>
            <a:spLocks noGrp="1"/>
          </p:cNvSpPr>
          <p:nvPr>
            <p:ph idx="1"/>
          </p:nvPr>
        </p:nvSpPr>
        <p:spPr>
          <a:xfrm>
            <a:off x="397934" y="1363839"/>
            <a:ext cx="8348131" cy="4432850"/>
          </a:xfrm>
        </p:spPr>
        <p:txBody>
          <a:bodyPr>
            <a:normAutofit/>
          </a:bodyPr>
          <a:lstStyle/>
          <a:p>
            <a:pPr lvl="0">
              <a:lnSpc>
                <a:spcPct val="107000"/>
              </a:lnSpc>
              <a:spcBef>
                <a:spcPts val="0"/>
              </a:spcBef>
              <a:buFont typeface="Symbol" panose="05050102010706020507" pitchFamily="18" charset="2"/>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Low Risk </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Commercially cultivate with low variability in yields </a:t>
            </a:r>
          </a:p>
          <a:p>
            <a:pPr>
              <a:lnSpc>
                <a:spcPct val="107000"/>
              </a:lnSpc>
              <a:spcBef>
                <a:spcPts val="0"/>
              </a:spcBef>
              <a:buFont typeface="Symbol" panose="05050102010706020507" pitchFamily="18" charset="2"/>
              <a:buChar char=""/>
            </a:pPr>
            <a:r>
              <a:rPr lang="en-US" sz="2800" dirty="0" smtClean="0">
                <a:latin typeface="Calibri" panose="020F0502020204030204" pitchFamily="34" charset="0"/>
                <a:cs typeface="Times New Roman" panose="02020603050405020304" pitchFamily="18" charset="0"/>
              </a:rPr>
              <a:t>Medium Risk</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Medium/high variability in yields</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Predictable risk</a:t>
            </a:r>
          </a:p>
          <a:p>
            <a:pPr>
              <a:lnSpc>
                <a:spcPct val="107000"/>
              </a:lnSpc>
              <a:spcBef>
                <a:spcPts val="0"/>
              </a:spcBef>
              <a:buFont typeface="Symbol" panose="05050102010706020507" pitchFamily="18" charset="2"/>
              <a:buChar char=""/>
            </a:pPr>
            <a:r>
              <a:rPr lang="en-US" sz="2800" dirty="0" smtClean="0">
                <a:latin typeface="Calibri" panose="020F0502020204030204" pitchFamily="34" charset="0"/>
                <a:cs typeface="Times New Roman" panose="02020603050405020304" pitchFamily="18" charset="0"/>
              </a:rPr>
              <a:t>High Risk </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Average </a:t>
            </a:r>
            <a:r>
              <a:rPr lang="en-US" sz="2400" dirty="0">
                <a:latin typeface="Calibri" panose="020F0502020204030204" pitchFamily="34" charset="0"/>
                <a:cs typeface="Times New Roman" panose="02020603050405020304" pitchFamily="18" charset="0"/>
              </a:rPr>
              <a:t>yield and variability </a:t>
            </a:r>
            <a:r>
              <a:rPr lang="en-US" sz="2400" dirty="0" smtClean="0">
                <a:latin typeface="Calibri" panose="020F0502020204030204" pitchFamily="34" charset="0"/>
                <a:cs typeface="Times New Roman" panose="02020603050405020304" pitchFamily="18" charset="0"/>
              </a:rPr>
              <a:t>unknown </a:t>
            </a:r>
            <a:r>
              <a:rPr lang="en-US" sz="2400" dirty="0">
                <a:latin typeface="Calibri" panose="020F0502020204030204" pitchFamily="34" charset="0"/>
                <a:cs typeface="Times New Roman" panose="02020603050405020304" pitchFamily="18" charset="0"/>
              </a:rPr>
              <a:t>or </a:t>
            </a:r>
            <a:r>
              <a:rPr lang="en-US" sz="2400" dirty="0" smtClean="0">
                <a:latin typeface="Calibri" panose="020F0502020204030204" pitchFamily="34" charset="0"/>
                <a:cs typeface="Times New Roman" panose="02020603050405020304" pitchFamily="18" charset="0"/>
              </a:rPr>
              <a:t>volatile</a:t>
            </a:r>
          </a:p>
          <a:p>
            <a:pPr lvl="1">
              <a:lnSpc>
                <a:spcPct val="107000"/>
              </a:lnSpc>
              <a:spcBef>
                <a:spcPts val="0"/>
              </a:spcBef>
              <a:buFont typeface="Symbol" panose="05050102010706020507" pitchFamily="18" charset="2"/>
              <a:buChar char=""/>
            </a:pPr>
            <a:r>
              <a:rPr lang="en-US" sz="2400" dirty="0" smtClean="0">
                <a:latin typeface="Calibri" panose="020F0502020204030204" pitchFamily="34" charset="0"/>
                <a:cs typeface="Times New Roman" panose="02020603050405020304" pitchFamily="18" charset="0"/>
              </a:rPr>
              <a:t>Cultivation </a:t>
            </a:r>
            <a:r>
              <a:rPr lang="en-US" sz="2400" dirty="0">
                <a:latin typeface="Calibri" panose="020F0502020204030204" pitchFamily="34" charset="0"/>
                <a:cs typeface="Times New Roman" panose="02020603050405020304" pitchFamily="18" charset="0"/>
              </a:rPr>
              <a:t>may not yet have been shown to be commercially </a:t>
            </a:r>
            <a:r>
              <a:rPr lang="en-US" sz="2400" dirty="0" smtClean="0">
                <a:latin typeface="Calibri" panose="020F0502020204030204" pitchFamily="34" charset="0"/>
                <a:cs typeface="Times New Roman" panose="02020603050405020304" pitchFamily="18" charset="0"/>
              </a:rPr>
              <a:t>viable</a:t>
            </a:r>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04919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0" y="0"/>
            <a:ext cx="9098568" cy="6620933"/>
          </a:xfrm>
          <a:prstGeom prst="rect">
            <a:avLst/>
          </a:prstGeom>
        </p:spPr>
      </p:pic>
      <p:sp>
        <p:nvSpPr>
          <p:cNvPr id="2" name="Rectangle 1"/>
          <p:cNvSpPr/>
          <p:nvPr/>
        </p:nvSpPr>
        <p:spPr>
          <a:xfrm>
            <a:off x="830179" y="4451684"/>
            <a:ext cx="2550695" cy="1347537"/>
          </a:xfrm>
          <a:prstGeom prst="rect">
            <a:avLst/>
          </a:prstGeom>
          <a:solidFill>
            <a:srgbClr val="FF0000">
              <a:alpha val="10000"/>
            </a:srgbClr>
          </a:solid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2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0" y="0"/>
            <a:ext cx="9098568" cy="6620933"/>
          </a:xfrm>
          <a:prstGeom prst="rect">
            <a:avLst/>
          </a:prstGeom>
        </p:spPr>
      </p:pic>
      <p:sp>
        <p:nvSpPr>
          <p:cNvPr id="6" name="Rectangle 5"/>
          <p:cNvSpPr/>
          <p:nvPr/>
        </p:nvSpPr>
        <p:spPr>
          <a:xfrm>
            <a:off x="830179" y="2346158"/>
            <a:ext cx="2550695" cy="2081463"/>
          </a:xfrm>
          <a:prstGeom prst="rect">
            <a:avLst/>
          </a:prstGeom>
          <a:solidFill>
            <a:srgbClr val="FF0000">
              <a:alpha val="10000"/>
            </a:srgbClr>
          </a:solid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0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0" y="0"/>
            <a:ext cx="9098568" cy="6620933"/>
          </a:xfrm>
          <a:prstGeom prst="rect">
            <a:avLst/>
          </a:prstGeom>
        </p:spPr>
      </p:pic>
      <p:sp>
        <p:nvSpPr>
          <p:cNvPr id="4" name="Rectangle 3"/>
          <p:cNvSpPr/>
          <p:nvPr/>
        </p:nvSpPr>
        <p:spPr>
          <a:xfrm>
            <a:off x="830179" y="440452"/>
            <a:ext cx="2550695" cy="1917737"/>
          </a:xfrm>
          <a:prstGeom prst="rect">
            <a:avLst/>
          </a:prstGeom>
          <a:solidFill>
            <a:srgbClr val="FF0000">
              <a:alpha val="10000"/>
            </a:srgbClr>
          </a:solid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3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0" y="0"/>
            <a:ext cx="9098568" cy="6620933"/>
          </a:xfrm>
          <a:prstGeom prst="rect">
            <a:avLst/>
          </a:prstGeom>
        </p:spPr>
      </p:pic>
      <p:sp>
        <p:nvSpPr>
          <p:cNvPr id="4" name="Rectangle 3"/>
          <p:cNvSpPr/>
          <p:nvPr/>
        </p:nvSpPr>
        <p:spPr>
          <a:xfrm>
            <a:off x="3380873" y="464515"/>
            <a:ext cx="2779295" cy="5322675"/>
          </a:xfrm>
          <a:prstGeom prst="rect">
            <a:avLst/>
          </a:prstGeom>
          <a:solidFill>
            <a:srgbClr val="FF0000">
              <a:alpha val="10000"/>
            </a:srgbClr>
          </a:solid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99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0" y="0"/>
            <a:ext cx="9098568" cy="6620933"/>
          </a:xfrm>
          <a:prstGeom prst="rect">
            <a:avLst/>
          </a:prstGeom>
        </p:spPr>
      </p:pic>
      <p:sp>
        <p:nvSpPr>
          <p:cNvPr id="4" name="Rectangle 3"/>
          <p:cNvSpPr/>
          <p:nvPr/>
        </p:nvSpPr>
        <p:spPr>
          <a:xfrm>
            <a:off x="6160168" y="2370221"/>
            <a:ext cx="2938400" cy="3416969"/>
          </a:xfrm>
          <a:prstGeom prst="rect">
            <a:avLst/>
          </a:prstGeom>
          <a:solidFill>
            <a:srgbClr val="FF0000">
              <a:alpha val="10000"/>
            </a:srgbClr>
          </a:solid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57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508918"/>
            <a:ext cx="8229600" cy="3708929"/>
          </a:xfrm>
        </p:spPr>
        <p:txBody>
          <a:bodyPr>
            <a:normAutofit fontScale="77500" lnSpcReduction="20000"/>
          </a:bodyPr>
          <a:lstStyle/>
          <a:p>
            <a:r>
              <a:rPr lang="en-US" dirty="0"/>
              <a:t>Why Native </a:t>
            </a:r>
            <a:r>
              <a:rPr lang="en-US" dirty="0" smtClean="0"/>
              <a:t>Seeds and Plant </a:t>
            </a:r>
            <a:r>
              <a:rPr lang="en-US" dirty="0"/>
              <a:t>Materials? </a:t>
            </a:r>
          </a:p>
          <a:p>
            <a:pPr lvl="1"/>
            <a:r>
              <a:rPr lang="en-US" dirty="0"/>
              <a:t>Increased the likelihood that restoration and post-fire rehabilitation projects will be successful at restoring desired ecological function</a:t>
            </a:r>
          </a:p>
          <a:p>
            <a:r>
              <a:rPr lang="en-US" dirty="0" smtClean="0"/>
              <a:t>National </a:t>
            </a:r>
            <a:r>
              <a:rPr lang="en-US" dirty="0"/>
              <a:t>Policies</a:t>
            </a:r>
          </a:p>
          <a:p>
            <a:pPr lvl="1"/>
            <a:r>
              <a:rPr lang="en-US" dirty="0"/>
              <a:t>2015 National Seed Strategy for Rehabilitation and Restoration</a:t>
            </a:r>
          </a:p>
          <a:p>
            <a:pPr lvl="1"/>
            <a:r>
              <a:rPr lang="en-US" dirty="0"/>
              <a:t>2015 Department of Interior Secretarial Order No. 3336 (Rangeland Fire Prevention, Management and Restoration)</a:t>
            </a:r>
          </a:p>
          <a:p>
            <a:pPr lvl="1"/>
            <a:r>
              <a:rPr lang="en-US" dirty="0"/>
              <a:t>2014 Presidential Memo Creating a Federal Strategy to Promote the Health of Honey Bees and Other Pollinators</a:t>
            </a:r>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83464" algn="ctr">
              <a:lnSpc>
                <a:spcPct val="90000"/>
              </a:lnSpc>
              <a:buClr>
                <a:srgbClr val="3F007E"/>
              </a:buClr>
              <a:buFont typeface="Arial"/>
              <a:buNone/>
              <a:defRPr/>
            </a:pPr>
            <a:endParaRPr lang="en-US" sz="2000" dirty="0">
              <a:solidFill>
                <a:prstClr val="white">
                  <a:lumMod val="50000"/>
                </a:prstClr>
              </a:solidFill>
            </a:endParaRPr>
          </a:p>
        </p:txBody>
      </p:sp>
    </p:spTree>
    <p:extLst>
      <p:ext uri="{BB962C8B-B14F-4D97-AF65-F5344CB8AC3E}">
        <p14:creationId xmlns:p14="http://schemas.microsoft.com/office/powerpoint/2010/main" val="3454977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28733" y="0"/>
            <a:ext cx="9098568" cy="6620933"/>
          </a:xfrm>
          <a:prstGeom prst="rect">
            <a:avLst/>
          </a:prstGeom>
        </p:spPr>
      </p:pic>
      <p:sp>
        <p:nvSpPr>
          <p:cNvPr id="4" name="Rectangle 3"/>
          <p:cNvSpPr/>
          <p:nvPr/>
        </p:nvSpPr>
        <p:spPr>
          <a:xfrm>
            <a:off x="6184232" y="507925"/>
            <a:ext cx="2914336" cy="5322675"/>
          </a:xfrm>
          <a:prstGeom prst="rect">
            <a:avLst/>
          </a:prstGeom>
          <a:solidFill>
            <a:srgbClr val="00B050">
              <a:alpha val="10000"/>
            </a:srgbClr>
          </a:solidFill>
          <a:ln w="412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1"/>
          <p:cNvSpPr/>
          <p:nvPr/>
        </p:nvSpPr>
        <p:spPr>
          <a:xfrm flipH="1">
            <a:off x="3537284" y="1621335"/>
            <a:ext cx="2646948" cy="1220146"/>
          </a:xfrm>
          <a:prstGeom prst="rightArrow">
            <a:avLst/>
          </a:prstGeom>
          <a:solidFill>
            <a:srgbClr val="00B05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flipH="1">
            <a:off x="2036234" y="3712592"/>
            <a:ext cx="4175550" cy="1220146"/>
          </a:xfrm>
          <a:prstGeom prst="rightArrow">
            <a:avLst/>
          </a:prstGeom>
          <a:solidFill>
            <a:srgbClr val="00B05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196369" y="1836882"/>
            <a:ext cx="5080000" cy="584775"/>
          </a:xfrm>
          <a:prstGeom prst="rect">
            <a:avLst/>
          </a:prstGeom>
          <a:noFill/>
        </p:spPr>
        <p:txBody>
          <a:bodyPr wrap="square" rtlCol="0">
            <a:spAutoFit/>
          </a:bodyPr>
          <a:lstStyle/>
          <a:p>
            <a:r>
              <a:rPr lang="en-US" sz="3200" b="1" dirty="0" smtClean="0"/>
              <a:t>Research</a:t>
            </a:r>
            <a:endParaRPr lang="en-US" sz="3200" b="1" dirty="0"/>
          </a:p>
        </p:txBody>
      </p:sp>
      <p:sp>
        <p:nvSpPr>
          <p:cNvPr id="8" name="TextBox 7"/>
          <p:cNvSpPr txBox="1"/>
          <p:nvPr/>
        </p:nvSpPr>
        <p:spPr>
          <a:xfrm>
            <a:off x="4018568" y="3954890"/>
            <a:ext cx="5080000" cy="584775"/>
          </a:xfrm>
          <a:prstGeom prst="rect">
            <a:avLst/>
          </a:prstGeom>
          <a:noFill/>
        </p:spPr>
        <p:txBody>
          <a:bodyPr wrap="square" rtlCol="0">
            <a:spAutoFit/>
          </a:bodyPr>
          <a:lstStyle/>
          <a:p>
            <a:r>
              <a:rPr lang="en-US" sz="3200" b="1" dirty="0" smtClean="0"/>
              <a:t>Research</a:t>
            </a:r>
            <a:endParaRPr lang="en-US" sz="3200" b="1" dirty="0"/>
          </a:p>
        </p:txBody>
      </p:sp>
    </p:spTree>
    <p:extLst>
      <p:ext uri="{BB962C8B-B14F-4D97-AF65-F5344CB8AC3E}">
        <p14:creationId xmlns:p14="http://schemas.microsoft.com/office/powerpoint/2010/main" val="280811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0" y="0"/>
            <a:ext cx="9098568" cy="6620933"/>
          </a:xfrm>
          <a:prstGeom prst="rect">
            <a:avLst/>
          </a:prstGeom>
        </p:spPr>
      </p:pic>
      <p:sp>
        <p:nvSpPr>
          <p:cNvPr id="4" name="Rectangle 3"/>
          <p:cNvSpPr/>
          <p:nvPr/>
        </p:nvSpPr>
        <p:spPr>
          <a:xfrm>
            <a:off x="854439" y="508470"/>
            <a:ext cx="8244129" cy="1794055"/>
          </a:xfrm>
          <a:prstGeom prst="rect">
            <a:avLst/>
          </a:prstGeom>
          <a:solidFill>
            <a:srgbClr val="00B050">
              <a:alpha val="10000"/>
            </a:srgbClr>
          </a:solidFill>
          <a:ln w="412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6200000" flipH="1">
            <a:off x="2759417" y="2481987"/>
            <a:ext cx="1229686" cy="1220146"/>
          </a:xfrm>
          <a:prstGeom prst="rightArrow">
            <a:avLst/>
          </a:prstGeom>
          <a:solidFill>
            <a:srgbClr val="00B05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6200000" flipH="1">
            <a:off x="4812952" y="3154657"/>
            <a:ext cx="2646948" cy="1220146"/>
          </a:xfrm>
          <a:prstGeom prst="rightArrow">
            <a:avLst/>
          </a:prstGeom>
          <a:solidFill>
            <a:srgbClr val="00B05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5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Policy Recommendations</a:t>
            </a:r>
            <a:endParaRPr lang="en-US" dirty="0"/>
          </a:p>
        </p:txBody>
      </p:sp>
      <p:sp>
        <p:nvSpPr>
          <p:cNvPr id="3" name="Content Placeholder 2"/>
          <p:cNvSpPr>
            <a:spLocks noGrp="1"/>
          </p:cNvSpPr>
          <p:nvPr>
            <p:ph idx="1"/>
          </p:nvPr>
        </p:nvSpPr>
        <p:spPr>
          <a:xfrm>
            <a:off x="457200" y="1246493"/>
            <a:ext cx="8229600" cy="4408872"/>
          </a:xfrm>
        </p:spPr>
        <p:txBody>
          <a:bodyPr>
            <a:normAutofit fontScale="62500" lnSpcReduction="20000"/>
          </a:bodyPr>
          <a:lstStyle/>
          <a:p>
            <a:pPr lvl="0"/>
            <a:r>
              <a:rPr lang="en-US" dirty="0" smtClean="0"/>
              <a:t>Systematic </a:t>
            </a:r>
            <a:r>
              <a:rPr lang="en-US" dirty="0"/>
              <a:t>Data Collection </a:t>
            </a:r>
          </a:p>
          <a:p>
            <a:pPr lvl="0"/>
            <a:r>
              <a:rPr lang="en-US" dirty="0"/>
              <a:t>Seed Needs Data Base</a:t>
            </a:r>
          </a:p>
          <a:p>
            <a:r>
              <a:rPr lang="en-US" dirty="0" smtClean="0"/>
              <a:t>Watershed </a:t>
            </a:r>
            <a:r>
              <a:rPr lang="en-US" dirty="0"/>
              <a:t>Restoration Institute </a:t>
            </a:r>
            <a:r>
              <a:rPr lang="en-US" dirty="0" smtClean="0"/>
              <a:t>Model (watershed.utah.gov</a:t>
            </a:r>
            <a:r>
              <a:rPr lang="en-US" dirty="0"/>
              <a:t>)</a:t>
            </a:r>
          </a:p>
          <a:p>
            <a:pPr lvl="1"/>
            <a:r>
              <a:rPr lang="en-US" dirty="0"/>
              <a:t>Review and rank projects/leverage funds </a:t>
            </a:r>
            <a:endParaRPr lang="en-US" dirty="0" smtClean="0"/>
          </a:p>
          <a:p>
            <a:pPr lvl="1"/>
            <a:r>
              <a:rPr lang="en-US" dirty="0" smtClean="0"/>
              <a:t>Consolidated seed buys </a:t>
            </a:r>
            <a:endParaRPr lang="en-US" dirty="0"/>
          </a:p>
          <a:p>
            <a:r>
              <a:rPr lang="en-US" dirty="0" smtClean="0"/>
              <a:t>Market </a:t>
            </a:r>
            <a:r>
              <a:rPr lang="en-US" dirty="0"/>
              <a:t>Risk</a:t>
            </a:r>
          </a:p>
          <a:p>
            <a:pPr lvl="1"/>
            <a:r>
              <a:rPr lang="en-US" dirty="0"/>
              <a:t>Continue and enhance warehouse system</a:t>
            </a:r>
          </a:p>
          <a:p>
            <a:pPr lvl="1"/>
            <a:r>
              <a:rPr lang="en-US" dirty="0"/>
              <a:t>Expanded use of forward contracts (IDIQs)</a:t>
            </a:r>
          </a:p>
          <a:p>
            <a:pPr lvl="1"/>
            <a:r>
              <a:rPr lang="en-US" dirty="0"/>
              <a:t>Standing orders </a:t>
            </a:r>
          </a:p>
          <a:p>
            <a:r>
              <a:rPr lang="en-US" dirty="0"/>
              <a:t>Production Risk</a:t>
            </a:r>
          </a:p>
          <a:p>
            <a:pPr lvl="1"/>
            <a:r>
              <a:rPr lang="en-US" dirty="0"/>
              <a:t>Provide growers with native seed stock </a:t>
            </a:r>
          </a:p>
          <a:p>
            <a:pPr lvl="1"/>
            <a:r>
              <a:rPr lang="en-US" dirty="0"/>
              <a:t>Agronomic research and technical assistance </a:t>
            </a:r>
            <a:endParaRPr lang="en-US" dirty="0" smtClean="0"/>
          </a:p>
          <a:p>
            <a:r>
              <a:rPr lang="en-US" dirty="0" smtClean="0"/>
              <a:t>Industry Consolidation</a:t>
            </a:r>
            <a:endParaRPr lang="en-US" dirty="0"/>
          </a:p>
          <a:p>
            <a:pPr lvl="1"/>
            <a:r>
              <a:rPr lang="en-US" dirty="0"/>
              <a:t>Good for suppliers of native seeds; Bad for end users </a:t>
            </a:r>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10488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Thank You!</a:t>
            </a:r>
            <a:endParaRPr lang="en-US" sz="6000" dirty="0">
              <a:solidFill>
                <a:srgbClr val="FFFF00"/>
              </a:solidFill>
            </a:endParaRPr>
          </a:p>
        </p:txBody>
      </p:sp>
      <p:sp>
        <p:nvSpPr>
          <p:cNvPr id="4" name="Slide Number Placeholder 3"/>
          <p:cNvSpPr>
            <a:spLocks noGrp="1"/>
          </p:cNvSpPr>
          <p:nvPr>
            <p:ph type="sldNum" sz="quarter" idx="12"/>
          </p:nvPr>
        </p:nvSpPr>
        <p:spPr/>
        <p:txBody>
          <a:bodyPr/>
          <a:lstStyle/>
          <a:p>
            <a:pPr defTabSz="685800"/>
            <a:fld id="{C62C03B8-0CEB-488B-9448-636B7EC6D1CF}" type="slidenum">
              <a:rPr lang="en-US">
                <a:solidFill>
                  <a:prstClr val="black">
                    <a:tint val="75000"/>
                  </a:prstClr>
                </a:solidFill>
                <a:latin typeface="Calibri"/>
              </a:rPr>
              <a:pPr defTabSz="685800"/>
              <a:t>23</a:t>
            </a:fld>
            <a:endParaRPr lang="en-US" dirty="0">
              <a:solidFill>
                <a:prstClr val="black">
                  <a:tint val="75000"/>
                </a:prstClr>
              </a:solidFill>
              <a:latin typeface="Calibri"/>
            </a:endParaRPr>
          </a:p>
        </p:txBody>
      </p:sp>
      <p:sp>
        <p:nvSpPr>
          <p:cNvPr id="3" name="Rectangle 2"/>
          <p:cNvSpPr/>
          <p:nvPr/>
        </p:nvSpPr>
        <p:spPr>
          <a:xfrm>
            <a:off x="836840" y="4117220"/>
            <a:ext cx="7849960" cy="2062103"/>
          </a:xfrm>
          <a:prstGeom prst="rect">
            <a:avLst/>
          </a:prstGeom>
        </p:spPr>
        <p:txBody>
          <a:bodyPr wrap="square">
            <a:spAutoFit/>
          </a:bodyPr>
          <a:lstStyle/>
          <a:p>
            <a:pPr defTabSz="685800"/>
            <a:r>
              <a:rPr lang="en-US" sz="3200" dirty="0" smtClean="0">
                <a:solidFill>
                  <a:srgbClr val="FFFF00"/>
                </a:solidFill>
                <a:latin typeface="Calibri"/>
              </a:rPr>
              <a:t>Acknowledgement:</a:t>
            </a:r>
            <a:endParaRPr lang="en-US" sz="3200" dirty="0">
              <a:solidFill>
                <a:srgbClr val="FFFF00"/>
              </a:solidFill>
              <a:latin typeface="Calibri"/>
            </a:endParaRPr>
          </a:p>
          <a:p>
            <a:pPr marL="342900" lvl="1" defTabSz="685800"/>
            <a:r>
              <a:rPr lang="en-US" sz="3200" dirty="0">
                <a:solidFill>
                  <a:srgbClr val="FFFF00"/>
                </a:solidFill>
                <a:latin typeface="Calibri"/>
              </a:rPr>
              <a:t>U.S. Fish and Wildlife Service </a:t>
            </a:r>
          </a:p>
          <a:p>
            <a:pPr marL="342900" lvl="1" defTabSz="685800"/>
            <a:r>
              <a:rPr lang="en-US" sz="3200" dirty="0">
                <a:solidFill>
                  <a:srgbClr val="FFFF00"/>
                </a:solidFill>
                <a:latin typeface="Calibri"/>
              </a:rPr>
              <a:t>Sagebrush Ecosystem Restoration Research Team (SERRT) </a:t>
            </a:r>
            <a:r>
              <a:rPr lang="en-US" sz="3200" dirty="0" smtClean="0">
                <a:solidFill>
                  <a:srgbClr val="FFFF00"/>
                </a:solidFill>
                <a:latin typeface="Calibri"/>
              </a:rPr>
              <a:t>Project</a:t>
            </a:r>
            <a:endParaRPr lang="en-US" sz="3200" dirty="0">
              <a:solidFill>
                <a:srgbClr val="FFFF00"/>
              </a:solidFill>
              <a:latin typeface="Calibri"/>
            </a:endParaRPr>
          </a:p>
        </p:txBody>
      </p:sp>
    </p:spTree>
    <p:extLst>
      <p:ext uri="{BB962C8B-B14F-4D97-AF65-F5344CB8AC3E}">
        <p14:creationId xmlns:p14="http://schemas.microsoft.com/office/powerpoint/2010/main" val="2299439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1824720"/>
            <a:ext cx="8229600" cy="3394472"/>
          </a:xfrm>
        </p:spPr>
        <p:txBody>
          <a:bodyPr>
            <a:normAutofit/>
          </a:bodyPr>
          <a:lstStyle/>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62C03B8-0CEB-488B-9448-636B7EC6D1CF}" type="slidenum">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2"/>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7" name="Object 6"/>
          <p:cNvGraphicFramePr>
            <a:graphicFrameLocks noChangeAspect="1"/>
          </p:cNvGraphicFramePr>
          <p:nvPr>
            <p:extLst/>
          </p:nvPr>
        </p:nvGraphicFramePr>
        <p:xfrm>
          <a:off x="853900" y="857251"/>
          <a:ext cx="7029313" cy="5156693"/>
        </p:xfrm>
        <a:graphic>
          <a:graphicData uri="http://schemas.openxmlformats.org/presentationml/2006/ole">
            <mc:AlternateContent xmlns:mc="http://schemas.openxmlformats.org/markup-compatibility/2006">
              <mc:Choice xmlns:v="urn:schemas-microsoft-com:vml" Requires="v">
                <p:oleObj spid="_x0000_s2058" name="Bitmap Image" r:id="rId4" imgW="19476190" imgH="14832495" progId="Paint.Picture">
                  <p:embed/>
                </p:oleObj>
              </mc:Choice>
              <mc:Fallback>
                <p:oleObj name="Bitmap Image" r:id="rId4" imgW="19476190" imgH="14832495" progId="Paint.Picture">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900" y="857251"/>
                        <a:ext cx="7029313" cy="5156693"/>
                      </a:xfrm>
                      <a:prstGeom prst="rect">
                        <a:avLst/>
                      </a:prstGeom>
                      <a:noFill/>
                    </p:spPr>
                  </p:pic>
                </p:oleObj>
              </mc:Fallback>
            </mc:AlternateContent>
          </a:graphicData>
        </a:graphic>
      </p:graphicFrame>
      <p:sp>
        <p:nvSpPr>
          <p:cNvPr id="9" name="Footer Placeholder 3"/>
          <p:cNvSpPr>
            <a:spLocks noGrp="1"/>
          </p:cNvSpPr>
          <p:nvPr>
            <p:ph type="ftr" sz="quarter" idx="11"/>
          </p:nvPr>
        </p:nvSpPr>
        <p:spPr>
          <a:xfrm>
            <a:off x="5470037" y="5666623"/>
            <a:ext cx="2895600" cy="273844"/>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tint val="75000"/>
                  </a:prstClr>
                </a:solidFill>
                <a:effectLst/>
                <a:uLnTx/>
                <a:uFillTx/>
                <a:latin typeface="Calibri"/>
                <a:ea typeface="+mn-ea"/>
                <a:cs typeface="+mn-cs"/>
              </a:rPr>
              <a:t>Source: Kevin </a:t>
            </a:r>
            <a:r>
              <a:rPr kumimoji="0" lang="en-US" sz="1350" b="0" i="0" u="none" strike="noStrike" kern="1200" cap="none" spc="0" normalizeH="0" baseline="0" noProof="0" dirty="0" err="1">
                <a:ln>
                  <a:noFill/>
                </a:ln>
                <a:solidFill>
                  <a:prstClr val="black">
                    <a:tint val="75000"/>
                  </a:prstClr>
                </a:solidFill>
                <a:effectLst/>
                <a:uLnTx/>
                <a:uFillTx/>
                <a:latin typeface="Calibri"/>
                <a:ea typeface="+mn-ea"/>
                <a:cs typeface="+mn-cs"/>
              </a:rPr>
              <a:t>Gunnell</a:t>
            </a:r>
            <a:endParaRPr kumimoji="0" lang="en-US" sz="135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8851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32" y="1001995"/>
            <a:ext cx="8576582" cy="857250"/>
          </a:xfrm>
        </p:spPr>
        <p:txBody>
          <a:bodyPr>
            <a:normAutofit/>
          </a:bodyPr>
          <a:lstStyle/>
          <a:p>
            <a:r>
              <a:rPr lang="en-US" dirty="0" smtClean="0"/>
              <a:t>Policy Recommendations</a:t>
            </a:r>
            <a:endParaRPr lang="en-US" dirty="0"/>
          </a:p>
        </p:txBody>
      </p:sp>
      <p:sp>
        <p:nvSpPr>
          <p:cNvPr id="3" name="Content Placeholder 2"/>
          <p:cNvSpPr>
            <a:spLocks noGrp="1"/>
          </p:cNvSpPr>
          <p:nvPr>
            <p:ph idx="1"/>
          </p:nvPr>
        </p:nvSpPr>
        <p:spPr>
          <a:xfrm>
            <a:off x="371475" y="1824720"/>
            <a:ext cx="8229600" cy="3394472"/>
          </a:xfrm>
        </p:spPr>
        <p:txBody>
          <a:bodyPr>
            <a:normAutofit/>
          </a:bodyPr>
          <a:lstStyle/>
          <a:p>
            <a:pPr marL="0" indent="0">
              <a:buNone/>
            </a:pPr>
            <a:endParaRPr lang="en-US" dirty="0" smtClean="0"/>
          </a:p>
          <a:p>
            <a:endParaRPr lang="en-US" dirty="0"/>
          </a:p>
        </p:txBody>
      </p:sp>
      <p:sp>
        <p:nvSpPr>
          <p:cNvPr id="6" name="Rectangle 2"/>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 y="857250"/>
            <a:ext cx="9143999" cy="5143500"/>
          </a:xfrm>
          <a:prstGeom prst="rect">
            <a:avLst/>
          </a:prstGeom>
          <a:noFill/>
        </p:spPr>
      </p:pic>
    </p:spTree>
    <p:extLst>
      <p:ext uri="{BB962C8B-B14F-4D97-AF65-F5344CB8AC3E}">
        <p14:creationId xmlns:p14="http://schemas.microsoft.com/office/powerpoint/2010/main" val="3689787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394131"/>
            <a:ext cx="8229600" cy="4341507"/>
          </a:xfrm>
        </p:spPr>
        <p:txBody>
          <a:bodyPr>
            <a:normAutofit fontScale="77500" lnSpcReduction="20000"/>
          </a:bodyPr>
          <a:lstStyle/>
          <a:p>
            <a:pPr lvl="0"/>
            <a:r>
              <a:rPr lang="en-US" dirty="0"/>
              <a:t>Native Seed Industry in Great Basin </a:t>
            </a:r>
          </a:p>
          <a:p>
            <a:pPr lvl="1"/>
            <a:r>
              <a:rPr lang="en-US" dirty="0"/>
              <a:t>Demand driven by post-wildfire rehabilitation </a:t>
            </a:r>
          </a:p>
          <a:p>
            <a:pPr lvl="1"/>
            <a:r>
              <a:rPr lang="en-US" dirty="0"/>
              <a:t>Production challenges for many species (low-stature, indeterminate flowering, uneven seed maturation) or unknown agronomic performance </a:t>
            </a:r>
          </a:p>
          <a:p>
            <a:pPr lvl="1"/>
            <a:r>
              <a:rPr lang="en-US" dirty="0"/>
              <a:t>High fixed costs (infrastructure, equipment, working capital) to run native seed operation</a:t>
            </a:r>
          </a:p>
          <a:p>
            <a:r>
              <a:rPr lang="en-US" dirty="0"/>
              <a:t>Sagebrush Ecosystem Restoration Research Team (SERRT)</a:t>
            </a:r>
          </a:p>
          <a:p>
            <a:pPr lvl="1"/>
            <a:r>
              <a:rPr lang="en-US" dirty="0"/>
              <a:t>Increasing the supply and lowering the cost of native plant materials for restoration and post-fire rehabilitation in Nevada </a:t>
            </a:r>
          </a:p>
          <a:p>
            <a:pPr lvl="1"/>
            <a:r>
              <a:rPr lang="en-US" dirty="0"/>
              <a:t>Encouraging the growth of the native plant material industry in </a:t>
            </a:r>
            <a:r>
              <a:rPr lang="en-US" dirty="0" smtClean="0"/>
              <a:t>Nevada</a:t>
            </a:r>
            <a:endParaRPr lang="en-US" dirty="0"/>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83464" algn="ctr">
              <a:lnSpc>
                <a:spcPct val="90000"/>
              </a:lnSpc>
              <a:buClr>
                <a:srgbClr val="3F007E"/>
              </a:buClr>
              <a:buFont typeface="Arial"/>
              <a:buNone/>
              <a:defRPr/>
            </a:pPr>
            <a:endParaRPr lang="en-US" sz="2000" dirty="0">
              <a:solidFill>
                <a:prstClr val="white">
                  <a:lumMod val="50000"/>
                </a:prstClr>
              </a:solidFill>
            </a:endParaRPr>
          </a:p>
        </p:txBody>
      </p:sp>
    </p:spTree>
    <p:extLst>
      <p:ext uri="{BB962C8B-B14F-4D97-AF65-F5344CB8AC3E}">
        <p14:creationId xmlns:p14="http://schemas.microsoft.com/office/powerpoint/2010/main" val="198713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508918"/>
            <a:ext cx="8229600" cy="3708929"/>
          </a:xfrm>
        </p:spPr>
        <p:txBody>
          <a:bodyPr>
            <a:normAutofit lnSpcReduction="10000"/>
          </a:bodyPr>
          <a:lstStyle/>
          <a:p>
            <a:pPr lvl="0"/>
            <a:r>
              <a:rPr lang="en-US" dirty="0"/>
              <a:t>Why Restoration Treatments Fail </a:t>
            </a:r>
          </a:p>
          <a:p>
            <a:pPr lvl="1"/>
            <a:r>
              <a:rPr lang="en-US" dirty="0"/>
              <a:t>Wrong seed (sagebrush, perennials; not early seral stage plants that compete with annual grasses) </a:t>
            </a:r>
          </a:p>
          <a:p>
            <a:pPr lvl="1"/>
            <a:r>
              <a:rPr lang="en-US" dirty="0"/>
              <a:t>Wrong timing (paperwork, etc. delays planting) </a:t>
            </a:r>
          </a:p>
          <a:p>
            <a:pPr lvl="1"/>
            <a:r>
              <a:rPr lang="en-US" dirty="0"/>
              <a:t>Strategic mistakes (seed choice doesn’t consider “fine resolution” such as aspect, elevation, soils, moisture, etc.) </a:t>
            </a:r>
          </a:p>
          <a:p>
            <a:pPr lvl="1"/>
            <a:r>
              <a:rPr lang="en-US" dirty="0"/>
              <a:t>Inappropriate seeding/plating rates </a:t>
            </a:r>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83464" algn="ctr">
              <a:lnSpc>
                <a:spcPct val="90000"/>
              </a:lnSpc>
              <a:buClr>
                <a:srgbClr val="3F007E"/>
              </a:buClr>
              <a:buFont typeface="Arial"/>
              <a:buNone/>
              <a:defRPr/>
            </a:pPr>
            <a:endParaRPr lang="en-US" sz="2000" dirty="0">
              <a:solidFill>
                <a:prstClr val="white">
                  <a:lumMod val="50000"/>
                </a:prstClr>
              </a:solidFill>
            </a:endParaRPr>
          </a:p>
        </p:txBody>
      </p:sp>
    </p:spTree>
    <p:extLst>
      <p:ext uri="{BB962C8B-B14F-4D97-AF65-F5344CB8AC3E}">
        <p14:creationId xmlns:p14="http://schemas.microsoft.com/office/powerpoint/2010/main" val="3056026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a:t>Demand for Native Seed and Plant Materials in Nevada</a:t>
            </a:r>
          </a:p>
        </p:txBody>
      </p:sp>
      <p:sp>
        <p:nvSpPr>
          <p:cNvPr id="3" name="Content Placeholder 2"/>
          <p:cNvSpPr>
            <a:spLocks noGrp="1"/>
          </p:cNvSpPr>
          <p:nvPr>
            <p:ph idx="1"/>
          </p:nvPr>
        </p:nvSpPr>
        <p:spPr>
          <a:xfrm>
            <a:off x="457200" y="1481184"/>
            <a:ext cx="8229600" cy="4123749"/>
          </a:xfrm>
        </p:spPr>
        <p:txBody>
          <a:bodyPr>
            <a:normAutofit fontScale="77500" lnSpcReduction="20000"/>
          </a:bodyPr>
          <a:lstStyle/>
          <a:p>
            <a:pPr>
              <a:lnSpc>
                <a:spcPct val="107000"/>
              </a:lnSpc>
              <a:spcBef>
                <a:spcPts val="0"/>
              </a:spcBef>
            </a:pPr>
            <a:r>
              <a:rPr lang="en-US" dirty="0"/>
              <a:t>Federal </a:t>
            </a:r>
          </a:p>
          <a:p>
            <a:pPr lvl="1">
              <a:lnSpc>
                <a:spcPct val="107000"/>
              </a:lnSpc>
              <a:spcBef>
                <a:spcPts val="0"/>
              </a:spcBef>
            </a:pPr>
            <a:r>
              <a:rPr lang="en-US" dirty="0"/>
              <a:t>Bureau of Land Management (BLM)</a:t>
            </a:r>
          </a:p>
          <a:p>
            <a:pPr lvl="1">
              <a:lnSpc>
                <a:spcPct val="107000"/>
              </a:lnSpc>
              <a:spcBef>
                <a:spcPts val="0"/>
              </a:spcBef>
            </a:pPr>
            <a:r>
              <a:rPr lang="en-US" dirty="0"/>
              <a:t>U.S. Forest Service (USFS)</a:t>
            </a:r>
          </a:p>
          <a:p>
            <a:pPr lvl="1">
              <a:lnSpc>
                <a:spcPct val="107000"/>
              </a:lnSpc>
              <a:spcBef>
                <a:spcPts val="0"/>
              </a:spcBef>
            </a:pPr>
            <a:r>
              <a:rPr lang="en-US" dirty="0"/>
              <a:t>U.S. Fish and Wildlife Service (USFWS)</a:t>
            </a:r>
          </a:p>
          <a:p>
            <a:pPr>
              <a:lnSpc>
                <a:spcPct val="107000"/>
              </a:lnSpc>
              <a:spcBef>
                <a:spcPts val="0"/>
              </a:spcBef>
            </a:pPr>
            <a:r>
              <a:rPr lang="en-US" dirty="0"/>
              <a:t>State </a:t>
            </a:r>
          </a:p>
          <a:p>
            <a:pPr lvl="1">
              <a:lnSpc>
                <a:spcPct val="107000"/>
              </a:lnSpc>
              <a:spcBef>
                <a:spcPts val="0"/>
              </a:spcBef>
            </a:pPr>
            <a:r>
              <a:rPr lang="en-US" dirty="0"/>
              <a:t>Nevada Division of Wildlife (NDOW)</a:t>
            </a:r>
          </a:p>
          <a:p>
            <a:pPr lvl="1">
              <a:lnSpc>
                <a:spcPct val="107000"/>
              </a:lnSpc>
              <a:spcBef>
                <a:spcPts val="0"/>
              </a:spcBef>
            </a:pPr>
            <a:r>
              <a:rPr lang="en-US" dirty="0"/>
              <a:t>Nevada Department of Transportation (NDOT)</a:t>
            </a:r>
          </a:p>
          <a:p>
            <a:pPr>
              <a:lnSpc>
                <a:spcPct val="107000"/>
              </a:lnSpc>
              <a:spcBef>
                <a:spcPts val="0"/>
              </a:spcBef>
            </a:pPr>
            <a:r>
              <a:rPr lang="en-US" dirty="0"/>
              <a:t>Other </a:t>
            </a:r>
          </a:p>
          <a:p>
            <a:pPr lvl="1">
              <a:lnSpc>
                <a:spcPct val="107000"/>
              </a:lnSpc>
              <a:spcBef>
                <a:spcPts val="0"/>
              </a:spcBef>
            </a:pPr>
            <a:r>
              <a:rPr lang="en-US" dirty="0"/>
              <a:t>Private with Natural Resources Conservation Service (NRCS) assistance </a:t>
            </a:r>
          </a:p>
          <a:p>
            <a:pPr lvl="1">
              <a:lnSpc>
                <a:spcPct val="107000"/>
              </a:lnSpc>
              <a:spcBef>
                <a:spcPts val="0"/>
              </a:spcBef>
            </a:pPr>
            <a:r>
              <a:rPr lang="en-US" dirty="0"/>
              <a:t>Private no assistant (potentially harvest their own)</a:t>
            </a:r>
          </a:p>
          <a:p>
            <a:pPr lvl="1">
              <a:lnSpc>
                <a:spcPct val="107000"/>
              </a:lnSpc>
              <a:spcBef>
                <a:spcPts val="0"/>
              </a:spcBef>
            </a:pPr>
            <a:r>
              <a:rPr lang="en-US" dirty="0"/>
              <a:t>Mining Reclamation/Mitigation</a:t>
            </a:r>
          </a:p>
          <a:p>
            <a:pPr lvl="1">
              <a:lnSpc>
                <a:spcPct val="107000"/>
              </a:lnSpc>
              <a:spcBef>
                <a:spcPts val="0"/>
              </a:spcBef>
            </a:pPr>
            <a:r>
              <a:rPr lang="en-US" dirty="0"/>
              <a:t>Nature Conservancy other </a:t>
            </a:r>
            <a:r>
              <a:rPr lang="en-US" dirty="0" smtClean="0"/>
              <a:t>NGOs</a:t>
            </a:r>
            <a:endParaRPr lang="en-US" dirty="0"/>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83464" algn="ctr">
              <a:lnSpc>
                <a:spcPct val="90000"/>
              </a:lnSpc>
              <a:buClr>
                <a:srgbClr val="3F007E"/>
              </a:buClr>
              <a:buFont typeface="Arial"/>
              <a:buNone/>
              <a:defRPr/>
            </a:pPr>
            <a:endParaRPr lang="en-US" sz="2000" dirty="0">
              <a:solidFill>
                <a:prstClr val="white">
                  <a:lumMod val="50000"/>
                </a:prstClr>
              </a:solidFill>
            </a:endParaRPr>
          </a:p>
        </p:txBody>
      </p:sp>
    </p:spTree>
    <p:extLst>
      <p:ext uri="{BB962C8B-B14F-4D97-AF65-F5344CB8AC3E}">
        <p14:creationId xmlns:p14="http://schemas.microsoft.com/office/powerpoint/2010/main" val="1036168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a:t>Demand for Native Seed and Plant Materials in Nevada</a:t>
            </a:r>
          </a:p>
        </p:txBody>
      </p:sp>
      <p:sp>
        <p:nvSpPr>
          <p:cNvPr id="3" name="Content Placeholder 2"/>
          <p:cNvSpPr>
            <a:spLocks noGrp="1"/>
          </p:cNvSpPr>
          <p:nvPr>
            <p:ph idx="1"/>
          </p:nvPr>
        </p:nvSpPr>
        <p:spPr>
          <a:xfrm>
            <a:off x="282678" y="1607699"/>
            <a:ext cx="8217856" cy="4539098"/>
          </a:xfrm>
        </p:spPr>
        <p:txBody>
          <a:bodyPr>
            <a:normAutofit fontScale="70000" lnSpcReduction="20000"/>
          </a:bodyPr>
          <a:lstStyle/>
          <a:p>
            <a:pPr lvl="0"/>
            <a:r>
              <a:rPr lang="en-US" dirty="0"/>
              <a:t>BLM Seed Buying Policy </a:t>
            </a:r>
          </a:p>
          <a:p>
            <a:pPr lvl="1"/>
            <a:r>
              <a:rPr lang="en-US" dirty="0"/>
              <a:t>BLM Secretarial Order 336</a:t>
            </a:r>
          </a:p>
          <a:p>
            <a:pPr lvl="1"/>
            <a:r>
              <a:rPr lang="en-US" dirty="0"/>
              <a:t>BLM used to buy seed on a 10 year average formula; stopped making sense in early 2000s because of rapid increase in burned acres</a:t>
            </a:r>
          </a:p>
          <a:p>
            <a:pPr lvl="1"/>
            <a:r>
              <a:rPr lang="en-US" dirty="0"/>
              <a:t>BLM makes consistent national buys every year through its Boise office to match with predicted wildfire activity; Also makes “conditional buys” to deal with large wildfire years </a:t>
            </a:r>
          </a:p>
          <a:p>
            <a:pPr lvl="1"/>
            <a:r>
              <a:rPr lang="en-US" dirty="0"/>
              <a:t>Seed warehouses in Ely, Boise, &amp; Twin Falls; refrigerated (necessary for sage brush and several other species) </a:t>
            </a:r>
          </a:p>
          <a:p>
            <a:pPr lvl="0"/>
            <a:r>
              <a:rPr lang="en-US" dirty="0"/>
              <a:t>Monopsony</a:t>
            </a:r>
            <a:r>
              <a:rPr lang="en-US" dirty="0" smtClean="0"/>
              <a:t>?</a:t>
            </a:r>
            <a:endParaRPr lang="en-US" dirty="0"/>
          </a:p>
          <a:p>
            <a:pPr lvl="1"/>
            <a:r>
              <a:rPr lang="en-US" dirty="0"/>
              <a:t>Conflict between the BLM’s role of the largest purchaser of native seed in Nevada and throughout the Intermountain West with the goal of minimizing seed procurement costs and its role in trying to encourage the level of native seed production</a:t>
            </a:r>
            <a:r>
              <a:rPr lang="en-US" dirty="0" smtClean="0"/>
              <a:t>.</a:t>
            </a:r>
            <a:endParaRPr lang="en-US" dirty="0"/>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83464" algn="ctr">
              <a:lnSpc>
                <a:spcPct val="90000"/>
              </a:lnSpc>
              <a:buClr>
                <a:srgbClr val="3F007E"/>
              </a:buClr>
              <a:buFont typeface="Arial"/>
              <a:buNone/>
              <a:defRPr/>
            </a:pPr>
            <a:endParaRPr lang="en-US" sz="2000" dirty="0">
              <a:solidFill>
                <a:prstClr val="white">
                  <a:lumMod val="50000"/>
                </a:prstClr>
              </a:solidFill>
            </a:endParaRPr>
          </a:p>
        </p:txBody>
      </p:sp>
    </p:spTree>
    <p:extLst>
      <p:ext uri="{BB962C8B-B14F-4D97-AF65-F5344CB8AC3E}">
        <p14:creationId xmlns:p14="http://schemas.microsoft.com/office/powerpoint/2010/main" val="377936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Federal/State </a:t>
            </a:r>
            <a:r>
              <a:rPr lang="en-US" dirty="0" smtClean="0"/>
              <a:t>Partners</a:t>
            </a:r>
            <a:endParaRPr lang="en-US" dirty="0"/>
          </a:p>
        </p:txBody>
      </p:sp>
      <p:sp>
        <p:nvSpPr>
          <p:cNvPr id="3" name="Content Placeholder 2"/>
          <p:cNvSpPr>
            <a:spLocks noGrp="1"/>
          </p:cNvSpPr>
          <p:nvPr>
            <p:ph idx="1"/>
          </p:nvPr>
        </p:nvSpPr>
        <p:spPr>
          <a:xfrm>
            <a:off x="457200" y="1301508"/>
            <a:ext cx="8229600" cy="4123749"/>
          </a:xfrm>
        </p:spPr>
        <p:txBody>
          <a:bodyPr>
            <a:normAutofit fontScale="62500" lnSpcReduction="20000"/>
          </a:bodyPr>
          <a:lstStyle/>
          <a:p>
            <a:pPr>
              <a:lnSpc>
                <a:spcPct val="107000"/>
              </a:lnSpc>
              <a:spcBef>
                <a:spcPts val="0"/>
              </a:spcBef>
            </a:pPr>
            <a:r>
              <a:rPr lang="en-US" dirty="0"/>
              <a:t>Nevada Dept. of Agriculture (NDA)</a:t>
            </a:r>
          </a:p>
          <a:p>
            <a:pPr lvl="1">
              <a:lnSpc>
                <a:spcPct val="107000"/>
              </a:lnSpc>
              <a:spcBef>
                <a:spcPts val="0"/>
              </a:spcBef>
            </a:pPr>
            <a:r>
              <a:rPr lang="en-US" dirty="0"/>
              <a:t>NDA supports producers in the native seed industry (and seed industry in general) by providing low-cost (i.e., subsidized) source identification, weed-free, etc. certification</a:t>
            </a:r>
          </a:p>
          <a:p>
            <a:pPr>
              <a:lnSpc>
                <a:spcPct val="107000"/>
              </a:lnSpc>
              <a:spcBef>
                <a:spcPts val="0"/>
              </a:spcBef>
            </a:pPr>
            <a:r>
              <a:rPr lang="en-US" dirty="0"/>
              <a:t>Natural Resources Conservation Service (NRCS) </a:t>
            </a:r>
          </a:p>
          <a:p>
            <a:pPr lvl="1">
              <a:lnSpc>
                <a:spcPct val="107000"/>
              </a:lnSpc>
              <a:spcBef>
                <a:spcPts val="0"/>
              </a:spcBef>
            </a:pPr>
            <a:r>
              <a:rPr lang="en-US" dirty="0">
                <a:ea typeface="Calibri" panose="020F0502020204030204" pitchFamily="34" charset="0"/>
                <a:cs typeface="Times New Roman" panose="02020603050405020304" pitchFamily="18" charset="0"/>
              </a:rPr>
              <a:t>1. Developing native plant material (Plant Materials Centers); 2. Cost-sharing native seed purchases (NRCS approved seed mixes); and 3. Technical assistance to native seed growers (District conservationist)</a:t>
            </a:r>
          </a:p>
          <a:p>
            <a:pPr>
              <a:lnSpc>
                <a:spcPct val="107000"/>
              </a:lnSpc>
              <a:spcBef>
                <a:spcPts val="0"/>
              </a:spcBef>
            </a:pPr>
            <a:r>
              <a:rPr lang="en-US" dirty="0"/>
              <a:t>Fish and Wildlife Service (FWS)</a:t>
            </a:r>
          </a:p>
          <a:p>
            <a:pPr lvl="1">
              <a:lnSpc>
                <a:spcPct val="107000"/>
              </a:lnSpc>
              <a:spcBef>
                <a:spcPts val="0"/>
              </a:spcBef>
            </a:pPr>
            <a:r>
              <a:rPr lang="en-US" dirty="0"/>
              <a:t>1. Reviews seed mixes; 2. Regulatory role if </a:t>
            </a:r>
            <a:r>
              <a:rPr lang="en-US" dirty="0" smtClean="0"/>
              <a:t>EIS in </a:t>
            </a:r>
            <a:r>
              <a:rPr lang="en-US" dirty="0"/>
              <a:t>effect; 3. Otherwise has a advisory/public service role </a:t>
            </a:r>
          </a:p>
          <a:p>
            <a:pPr>
              <a:lnSpc>
                <a:spcPct val="107000"/>
              </a:lnSpc>
              <a:spcBef>
                <a:spcPts val="0"/>
              </a:spcBef>
            </a:pPr>
            <a:r>
              <a:rPr lang="en-US" dirty="0"/>
              <a:t>Nevada Division of Wildlife (NDOW)</a:t>
            </a:r>
          </a:p>
          <a:p>
            <a:pPr lvl="1">
              <a:lnSpc>
                <a:spcPct val="107000"/>
              </a:lnSpc>
              <a:spcBef>
                <a:spcPts val="0"/>
              </a:spcBef>
            </a:pPr>
            <a:r>
              <a:rPr lang="en-US" dirty="0"/>
              <a:t>Pays for additional seed in ES&amp;R seed mixes used by BLM/USFS; New hire to work in BLM seed warehouse; collects data; </a:t>
            </a:r>
            <a:r>
              <a:rPr lang="en-US" dirty="0" smtClean="0"/>
              <a:t>funds restoration</a:t>
            </a:r>
            <a:endParaRPr lang="en-US" dirty="0"/>
          </a:p>
          <a:p>
            <a:pPr>
              <a:lnSpc>
                <a:spcPct val="107000"/>
              </a:lnSpc>
              <a:spcBef>
                <a:spcPts val="0"/>
              </a:spcBef>
            </a:pPr>
            <a:r>
              <a:rPr lang="en-US" dirty="0"/>
              <a:t>Nevada Division of Forestry (NDF)</a:t>
            </a:r>
          </a:p>
          <a:p>
            <a:pPr lvl="1">
              <a:lnSpc>
                <a:spcPct val="107000"/>
              </a:lnSpc>
              <a:spcBef>
                <a:spcPts val="0"/>
              </a:spcBef>
            </a:pPr>
            <a:r>
              <a:rPr lang="en-US" dirty="0"/>
              <a:t>Collects and purchases seed for </a:t>
            </a:r>
            <a:r>
              <a:rPr lang="en-US" dirty="0" smtClean="0"/>
              <a:t>NDOW </a:t>
            </a:r>
            <a:r>
              <a:rPr lang="en-US" dirty="0" smtClean="0"/>
              <a:t>and others</a:t>
            </a:r>
            <a:r>
              <a:rPr lang="en-US" dirty="0"/>
              <a:t>. </a:t>
            </a:r>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83464" algn="ctr">
              <a:lnSpc>
                <a:spcPct val="90000"/>
              </a:lnSpc>
              <a:buClr>
                <a:srgbClr val="3F007E"/>
              </a:buClr>
              <a:buFont typeface="Arial"/>
              <a:buNone/>
              <a:defRPr/>
            </a:pPr>
            <a:endParaRPr lang="en-US" sz="2000" dirty="0">
              <a:solidFill>
                <a:prstClr val="white">
                  <a:lumMod val="50000"/>
                </a:prstClr>
              </a:solidFill>
            </a:endParaRPr>
          </a:p>
        </p:txBody>
      </p:sp>
    </p:spTree>
    <p:extLst>
      <p:ext uri="{BB962C8B-B14F-4D97-AF65-F5344CB8AC3E}">
        <p14:creationId xmlns:p14="http://schemas.microsoft.com/office/powerpoint/2010/main" val="942101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21276" y="169092"/>
            <a:ext cx="8229600" cy="1143000"/>
          </a:xfrm>
        </p:spPr>
        <p:txBody>
          <a:bodyPr>
            <a:normAutofit fontScale="90000"/>
          </a:bodyPr>
          <a:lstStyle/>
          <a:p>
            <a:r>
              <a:rPr lang="en-US" dirty="0" smtClean="0"/>
              <a:t>Supply of Native </a:t>
            </a:r>
            <a:r>
              <a:rPr lang="en-US" dirty="0"/>
              <a:t>Seed and Plant Materials in Nevada</a:t>
            </a:r>
          </a:p>
        </p:txBody>
      </p:sp>
      <p:sp>
        <p:nvSpPr>
          <p:cNvPr id="3" name="Content Placeholder 2"/>
          <p:cNvSpPr>
            <a:spLocks noGrp="1"/>
          </p:cNvSpPr>
          <p:nvPr>
            <p:ph idx="1"/>
          </p:nvPr>
        </p:nvSpPr>
        <p:spPr>
          <a:xfrm>
            <a:off x="457200" y="1516111"/>
            <a:ext cx="8229600" cy="4341507"/>
          </a:xfrm>
        </p:spPr>
        <p:txBody>
          <a:bodyPr>
            <a:normAutofit/>
          </a:bodyPr>
          <a:lstStyle/>
          <a:p>
            <a:pPr lvl="0"/>
            <a:r>
              <a:rPr lang="en-US" sz="2800" dirty="0"/>
              <a:t>USDA Census of Agriculture </a:t>
            </a:r>
          </a:p>
          <a:p>
            <a:pPr lvl="1"/>
            <a:r>
              <a:rPr lang="en-US" sz="2400" dirty="0"/>
              <a:t>2007</a:t>
            </a:r>
          </a:p>
          <a:p>
            <a:pPr lvl="2"/>
            <a:r>
              <a:rPr lang="en-US" sz="2000" dirty="0"/>
              <a:t>19 producers – All seed producers only produced Alfalfa seed</a:t>
            </a:r>
          </a:p>
          <a:p>
            <a:pPr lvl="2"/>
            <a:r>
              <a:rPr lang="en-US" sz="2000" dirty="0"/>
              <a:t>6,498 acres (all irrigated)</a:t>
            </a:r>
          </a:p>
          <a:p>
            <a:pPr lvl="2"/>
            <a:r>
              <a:rPr lang="en-US" sz="2000" dirty="0"/>
              <a:t>4,237,101 </a:t>
            </a:r>
            <a:r>
              <a:rPr lang="en-US" sz="2000" dirty="0" err="1"/>
              <a:t>lbs</a:t>
            </a:r>
            <a:r>
              <a:rPr lang="en-US" sz="2000" dirty="0"/>
              <a:t>  produced </a:t>
            </a:r>
          </a:p>
          <a:p>
            <a:pPr lvl="1"/>
            <a:r>
              <a:rPr lang="en-US" sz="2400" dirty="0"/>
              <a:t>2013</a:t>
            </a:r>
          </a:p>
          <a:p>
            <a:pPr lvl="2"/>
            <a:r>
              <a:rPr lang="en-US" sz="2000" dirty="0"/>
              <a:t>16 producers; 15 Alfalfa seed only </a:t>
            </a:r>
          </a:p>
          <a:p>
            <a:pPr lvl="2"/>
            <a:r>
              <a:rPr lang="en-US" sz="2000" dirty="0"/>
              <a:t>Acres no reported for Alfalfa; 4,361 acres total (all irrigated)</a:t>
            </a:r>
          </a:p>
          <a:p>
            <a:pPr lvl="2"/>
            <a:r>
              <a:rPr lang="en-US" sz="2000" dirty="0"/>
              <a:t>3,409,526 </a:t>
            </a:r>
            <a:r>
              <a:rPr lang="en-US" sz="2000" dirty="0" err="1"/>
              <a:t>lbs</a:t>
            </a:r>
            <a:r>
              <a:rPr lang="en-US" sz="2000" dirty="0"/>
              <a:t> produced </a:t>
            </a:r>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83464" algn="ctr" defTabSz="457200" rtl="0" eaLnBrk="1" fontAlgn="auto" latinLnBrk="0" hangingPunct="1">
              <a:lnSpc>
                <a:spcPct val="90000"/>
              </a:lnSpc>
              <a:spcBef>
                <a:spcPct val="20000"/>
              </a:spcBef>
              <a:spcAft>
                <a:spcPts val="0"/>
              </a:spcAft>
              <a:buClr>
                <a:srgbClr val="3F007E"/>
              </a:buClr>
              <a:buSzTx/>
              <a:buFont typeface="Arial"/>
              <a:buNone/>
              <a:tabLst/>
              <a:defRPr/>
            </a:pP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590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eCurriculum_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61975" y="116449"/>
            <a:ext cx="8229600" cy="1143000"/>
          </a:xfrm>
        </p:spPr>
        <p:txBody>
          <a:bodyPr>
            <a:normAutofit fontScale="90000"/>
          </a:bodyPr>
          <a:lstStyle/>
          <a:p>
            <a:r>
              <a:rPr lang="en-US" dirty="0" smtClean="0"/>
              <a:t>Challenges to Supplying </a:t>
            </a:r>
            <a:r>
              <a:rPr lang="en-US" dirty="0"/>
              <a:t>of Native Seeds and Plant Materials</a:t>
            </a:r>
          </a:p>
        </p:txBody>
      </p:sp>
      <p:sp>
        <p:nvSpPr>
          <p:cNvPr id="3" name="Content Placeholder 2"/>
          <p:cNvSpPr>
            <a:spLocks noGrp="1"/>
          </p:cNvSpPr>
          <p:nvPr>
            <p:ph idx="1"/>
          </p:nvPr>
        </p:nvSpPr>
        <p:spPr>
          <a:xfrm>
            <a:off x="523875" y="1650613"/>
            <a:ext cx="8096250" cy="3792926"/>
          </a:xfrm>
        </p:spPr>
        <p:txBody>
          <a:bodyPr>
            <a:noAutofit/>
          </a:bodyPr>
          <a:lstStyle/>
          <a:p>
            <a:r>
              <a:rPr lang="en-US" sz="2800" dirty="0" smtClean="0"/>
              <a:t>Market Risk: Variable Demand</a:t>
            </a:r>
          </a:p>
          <a:p>
            <a:pPr lvl="1"/>
            <a:r>
              <a:rPr lang="en-US" sz="2400" dirty="0" smtClean="0"/>
              <a:t>Year-to-year </a:t>
            </a:r>
            <a:r>
              <a:rPr lang="en-US" sz="2400" dirty="0"/>
              <a:t>variability in the </a:t>
            </a:r>
            <a:r>
              <a:rPr lang="en-US" sz="2400" dirty="0" smtClean="0"/>
              <a:t>price</a:t>
            </a:r>
            <a:endParaRPr lang="en-US" sz="2400" dirty="0"/>
          </a:p>
          <a:p>
            <a:pPr lvl="1"/>
            <a:r>
              <a:rPr lang="en-US" sz="2400" dirty="0" smtClean="0"/>
              <a:t>Demand </a:t>
            </a:r>
            <a:r>
              <a:rPr lang="en-US" sz="2400" dirty="0"/>
              <a:t>driven by post-wildfire </a:t>
            </a:r>
            <a:r>
              <a:rPr lang="en-US" sz="2400" dirty="0" smtClean="0"/>
              <a:t>rehabilitation; One-off rehabilitation projects</a:t>
            </a:r>
            <a:endParaRPr lang="en-US" sz="2400" dirty="0"/>
          </a:p>
          <a:p>
            <a:r>
              <a:rPr lang="en-US" sz="2800" dirty="0"/>
              <a:t>Production Risk: Variable Yields</a:t>
            </a:r>
          </a:p>
          <a:p>
            <a:pPr lvl="1"/>
            <a:r>
              <a:rPr lang="en-US" sz="2400" dirty="0"/>
              <a:t>More variable yields than for conventional commodity crops</a:t>
            </a:r>
          </a:p>
          <a:p>
            <a:pPr lvl="1"/>
            <a:r>
              <a:rPr lang="en-US" sz="2400" dirty="0" smtClean="0"/>
              <a:t>Production </a:t>
            </a:r>
            <a:r>
              <a:rPr lang="en-US" sz="2400" dirty="0"/>
              <a:t>challenges for many </a:t>
            </a:r>
            <a:r>
              <a:rPr lang="en-US" sz="2400" dirty="0" smtClean="0"/>
              <a:t>species</a:t>
            </a:r>
            <a:endParaRPr lang="en-US" sz="2400" dirty="0" smtClean="0"/>
          </a:p>
        </p:txBody>
      </p:sp>
      <p:sp>
        <p:nvSpPr>
          <p:cNvPr id="5" name="Subtitle 2"/>
          <p:cNvSpPr txBox="1">
            <a:spLocks/>
          </p:cNvSpPr>
          <p:nvPr/>
        </p:nvSpPr>
        <p:spPr>
          <a:xfrm>
            <a:off x="177801" y="1481184"/>
            <a:ext cx="3716866" cy="3764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83464" algn="ctr">
              <a:lnSpc>
                <a:spcPct val="90000"/>
              </a:lnSpc>
              <a:buClr>
                <a:srgbClr val="3F007E"/>
              </a:buClr>
              <a:buNone/>
              <a:defRPr/>
            </a:pPr>
            <a:endParaRPr lang="en-US" sz="2000" dirty="0">
              <a:solidFill>
                <a:schemeClr val="bg1">
                  <a:lumMod val="50000"/>
                </a:schemeClr>
              </a:solidFill>
            </a:endParaRPr>
          </a:p>
        </p:txBody>
      </p:sp>
    </p:spTree>
    <p:extLst>
      <p:ext uri="{BB962C8B-B14F-4D97-AF65-F5344CB8AC3E}">
        <p14:creationId xmlns:p14="http://schemas.microsoft.com/office/powerpoint/2010/main" val="223915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3303</TotalTime>
  <Words>1709</Words>
  <Application>Microsoft Office PowerPoint</Application>
  <PresentationFormat>On-screen Show (4:3)</PresentationFormat>
  <Paragraphs>210</Paragraphs>
  <Slides>25</Slides>
  <Notes>25</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Symbol</vt:lpstr>
      <vt:lpstr>Times New Roman</vt:lpstr>
      <vt:lpstr>Office Theme</vt:lpstr>
      <vt:lpstr>1_Office Theme</vt:lpstr>
      <vt:lpstr>2_Office Theme</vt:lpstr>
      <vt:lpstr>Bitmap Image</vt:lpstr>
      <vt:lpstr>The Economics of Native Seed: Market Risk, Production Risk, and the Supply of Native Plant Materials in Nevada </vt:lpstr>
      <vt:lpstr>Introduction</vt:lpstr>
      <vt:lpstr>Introduction</vt:lpstr>
      <vt:lpstr>Introduction</vt:lpstr>
      <vt:lpstr>Demand for Native Seed and Plant Materials in Nevada</vt:lpstr>
      <vt:lpstr>Demand for Native Seed and Plant Materials in Nevada</vt:lpstr>
      <vt:lpstr>Federal/State Partners</vt:lpstr>
      <vt:lpstr>Supply of Native Seed and Plant Materials in Nevada</vt:lpstr>
      <vt:lpstr>Challenges to Supplying of Native Seeds and Plant Materials</vt:lpstr>
      <vt:lpstr>Challenges to Supplying of Native Seeds and Plant Materials</vt:lpstr>
      <vt:lpstr>PowerPoint Presentation</vt:lpstr>
      <vt:lpstr>Market Risk</vt:lpstr>
      <vt:lpstr>PowerPoint Presentation</vt:lpstr>
      <vt:lpstr>Production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Recommendations</vt:lpstr>
      <vt:lpstr>Thank You!</vt:lpstr>
      <vt:lpstr>PowerPoint Presentation</vt:lpstr>
      <vt:lpstr>Policy Recommendations</vt:lpstr>
    </vt:vector>
  </TitlesOfParts>
  <Company>University of Nevada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Kupiec</dc:creator>
  <cp:lastModifiedBy>Michael Taylor</cp:lastModifiedBy>
  <cp:revision>201</cp:revision>
  <dcterms:created xsi:type="dcterms:W3CDTF">2011-02-22T22:01:47Z</dcterms:created>
  <dcterms:modified xsi:type="dcterms:W3CDTF">2018-05-22T05:43:39Z</dcterms:modified>
</cp:coreProperties>
</file>