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77" r:id="rId2"/>
    <p:sldId id="499" r:id="rId3"/>
    <p:sldId id="502" r:id="rId4"/>
    <p:sldId id="497" r:id="rId5"/>
    <p:sldId id="462" r:id="rId6"/>
    <p:sldId id="446" r:id="rId7"/>
    <p:sldId id="453" r:id="rId8"/>
    <p:sldId id="491" r:id="rId9"/>
    <p:sldId id="457" r:id="rId10"/>
    <p:sldId id="481" r:id="rId11"/>
    <p:sldId id="493" r:id="rId12"/>
    <p:sldId id="487" r:id="rId13"/>
    <p:sldId id="428" r:id="rId14"/>
    <p:sldId id="489" r:id="rId15"/>
    <p:sldId id="479" r:id="rId16"/>
    <p:sldId id="482" r:id="rId17"/>
    <p:sldId id="503" r:id="rId18"/>
    <p:sldId id="398" r:id="rId1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DAD8E7-4E27-4CD0-9A9C-B592AE1956D8}">
          <p14:sldIdLst>
            <p14:sldId id="377"/>
            <p14:sldId id="499"/>
            <p14:sldId id="502"/>
            <p14:sldId id="497"/>
            <p14:sldId id="462"/>
            <p14:sldId id="446"/>
            <p14:sldId id="453"/>
            <p14:sldId id="491"/>
            <p14:sldId id="457"/>
            <p14:sldId id="481"/>
            <p14:sldId id="493"/>
            <p14:sldId id="487"/>
            <p14:sldId id="428"/>
            <p14:sldId id="489"/>
            <p14:sldId id="479"/>
            <p14:sldId id="482"/>
            <p14:sldId id="503"/>
            <p14:sldId id="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F38"/>
    <a:srgbClr val="007400"/>
    <a:srgbClr val="1A601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87" autoAdjust="0"/>
    <p:restoredTop sz="64513" autoAdjust="0"/>
  </p:normalViewPr>
  <p:slideViewPr>
    <p:cSldViewPr>
      <p:cViewPr varScale="1">
        <p:scale>
          <a:sx n="50" d="100"/>
          <a:sy n="50" d="100"/>
        </p:scale>
        <p:origin x="1746"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E79AD7DC-30FF-4191-9A98-683DBBFA5E7E}" type="datetimeFigureOut">
              <a:rPr lang="en-US" smtClean="0"/>
              <a:t>5/21/2018</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112B7A0-E4C8-4678-A8C4-5F3A6566B8E8}" type="slidenum">
              <a:rPr lang="en-US" smtClean="0"/>
              <a:t>‹#›</a:t>
            </a:fld>
            <a:endParaRPr lang="en-US" dirty="0"/>
          </a:p>
        </p:txBody>
      </p:sp>
    </p:spTree>
    <p:extLst>
      <p:ext uri="{BB962C8B-B14F-4D97-AF65-F5344CB8AC3E}">
        <p14:creationId xmlns:p14="http://schemas.microsoft.com/office/powerpoint/2010/main" val="2175654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9E027B6-199B-40D7-8144-CC3B71E8F8E0}" type="datetimeFigureOut">
              <a:rPr lang="en-US" smtClean="0"/>
              <a:t>5/21/2018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15EBAB54-AF09-4E0A-85F1-DD1A4F7EDC47}" type="slidenum">
              <a:rPr lang="en-US" smtClean="0"/>
              <a:t>‹#›</a:t>
            </a:fld>
            <a:endParaRPr lang="en-US" dirty="0"/>
          </a:p>
        </p:txBody>
      </p:sp>
    </p:spTree>
    <p:extLst>
      <p:ext uri="{BB962C8B-B14F-4D97-AF65-F5344CB8AC3E}">
        <p14:creationId xmlns:p14="http://schemas.microsoft.com/office/powerpoint/2010/main" val="13970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May 22, 2018</a:t>
            </a:r>
          </a:p>
          <a:p>
            <a:r>
              <a:rPr lang="en-US" dirty="0" smtClean="0">
                <a:solidFill>
                  <a:schemeClr val="bg1"/>
                </a:solidFill>
              </a:rPr>
              <a:t>Native Seed Forum - Ely, NV</a:t>
            </a:r>
          </a:p>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a:t>
            </a:fld>
            <a:endParaRPr lang="en-US" dirty="0"/>
          </a:p>
        </p:txBody>
      </p:sp>
    </p:spTree>
    <p:extLst>
      <p:ext uri="{BB962C8B-B14F-4D97-AF65-F5344CB8AC3E}">
        <p14:creationId xmlns:p14="http://schemas.microsoft.com/office/powerpoint/2010/main" val="406710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Here are a couple examples of the consequences</a:t>
            </a:r>
            <a:r>
              <a:rPr lang="en-US" baseline="0" dirty="0" smtClean="0"/>
              <a:t> of local adaptation.</a:t>
            </a:r>
          </a:p>
          <a:p>
            <a:endParaRPr lang="en-US" baseline="0" dirty="0" smtClean="0"/>
          </a:p>
          <a:p>
            <a:r>
              <a:rPr lang="en-US" baseline="0" dirty="0" smtClean="0"/>
              <a:t>The first is long term survival of Great Basin sagebrush plantings 23 years after planting …. Only plants with close to 100% survivorship are the plants grown from seed at the source.</a:t>
            </a:r>
          </a:p>
          <a:p>
            <a:endParaRPr lang="en-US" baseline="0" dirty="0" smtClean="0"/>
          </a:p>
          <a:p>
            <a:r>
              <a:rPr lang="en-US" baseline="0" dirty="0" smtClean="0"/>
              <a:t>The second, is a 2015 publication in Science Magazine that </a:t>
            </a:r>
            <a:r>
              <a:rPr lang="en-US" sz="1200" b="0" i="0" kern="1200" dirty="0" smtClean="0">
                <a:solidFill>
                  <a:schemeClr val="tx1"/>
                </a:solidFill>
                <a:effectLst/>
                <a:latin typeface="+mn-lt"/>
                <a:ea typeface="+mn-ea"/>
                <a:cs typeface="+mn-cs"/>
              </a:rPr>
              <a:t>shows that well-meaning gardeners might actually be endangering the butterflies’ iconic migration to Mexico. That’s because people have been planting the wrong species of milkweed, thereby increasing the odds of monarchs becoming infected with a crippling parasite.”</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10</a:t>
            </a:fld>
            <a:endParaRPr lang="en-US" dirty="0"/>
          </a:p>
        </p:txBody>
      </p:sp>
    </p:spTree>
    <p:extLst>
      <p:ext uri="{BB962C8B-B14F-4D97-AF65-F5344CB8AC3E}">
        <p14:creationId xmlns:p14="http://schemas.microsoft.com/office/powerpoint/2010/main" val="356221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Owen Baughman and collaborators reviewed papers that covered over 3200 populations from 327 experiments in 170 studies. 104 species – and over 350 common garden research studies in the Great Basin.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Their paper is coming out soon. 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 results are more complicated than I’m going to go into here…. But know more often than not, local adaptation is happening. Its happening in real time, there is evidence of natives adapting to invasive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We need to pay attention to it if we want our seeding projects to be successful. </a:t>
            </a:r>
          </a:p>
          <a:p>
            <a:endParaRPr lang="en-US" baseline="0" dirty="0" smtClean="0"/>
          </a:p>
          <a:p>
            <a:r>
              <a:rPr lang="en-US" baseline="0" dirty="0" smtClean="0"/>
              <a:t>Details: </a:t>
            </a:r>
            <a:r>
              <a:rPr lang="en-US" sz="1200" b="0" i="0" kern="1200" dirty="0" smtClean="0">
                <a:solidFill>
                  <a:schemeClr val="tx1"/>
                </a:solidFill>
                <a:effectLst/>
                <a:latin typeface="+mn-lt"/>
                <a:ea typeface="+mn-ea"/>
                <a:cs typeface="+mn-cs"/>
              </a:rPr>
              <a:t>1) among-population differences in phenotypic traits, 2) trait-by-environment associations, and 3) higher fitness of local populations.  From 327 experiments testing 121 taxa in 170 studies, we found 95.1% of 305 experiments reported signature 1, and 81.4% of 161 experiments reported signature 2. Locals showed greater survival in 67% of 24 reciprocal experiments that reported survival, and higher fitness in 90% of 10 reciprocal experiments that reported reproductive output. </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11</a:t>
            </a:fld>
            <a:endParaRPr lang="en-US" dirty="0"/>
          </a:p>
        </p:txBody>
      </p:sp>
    </p:spTree>
    <p:extLst>
      <p:ext uri="{BB962C8B-B14F-4D97-AF65-F5344CB8AC3E}">
        <p14:creationId xmlns:p14="http://schemas.microsoft.com/office/powerpoint/2010/main" val="134510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Technology has radically changed from 1898</a:t>
            </a:r>
            <a:r>
              <a:rPr lang="en-US" baseline="0" dirty="0" smtClean="0"/>
              <a:t> when crested wheat was first imported to the United States.  - If you think about it…. cars, phones, and planes have radically evolved…however, the way we manage public rangelands in the Great Basin has not fundamentally changed. Its time for the native seed sources we need to also evolve. </a:t>
            </a:r>
          </a:p>
          <a:p>
            <a:endParaRPr lang="en-US" baseline="0" dirty="0" smtClean="0"/>
          </a:p>
          <a:p>
            <a:r>
              <a:rPr lang="en-US" baseline="0" dirty="0" smtClean="0"/>
              <a:t>We are seeing the future now. The way the BLM is buying and using seed is changing. The Seed warehouse is procuring and using seed based on seed transfer guidance up to 30% of the seed purchased is by seed transfer zones.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12</a:t>
            </a:fld>
            <a:endParaRPr lang="en-US" dirty="0"/>
          </a:p>
        </p:txBody>
      </p:sp>
    </p:spTree>
    <p:extLst>
      <p:ext uri="{BB962C8B-B14F-4D97-AF65-F5344CB8AC3E}">
        <p14:creationId xmlns:p14="http://schemas.microsoft.com/office/powerpoint/2010/main" val="301478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Seed Transfer Guidance</a:t>
            </a:r>
            <a:r>
              <a:rPr lang="en-US" baseline="0" dirty="0" smtClean="0"/>
              <a:t>? Seed transfer maps are a picture of what that evolution looks like on the landscape…. Simplistically put, They are models based on temperature and precipitation (it is a little more complex than that- but pretty close)- This is called provisional seed transfer guidance,.</a:t>
            </a:r>
          </a:p>
          <a:p>
            <a:endParaRPr lang="en-US" baseline="0" dirty="0" smtClean="0"/>
          </a:p>
          <a:p>
            <a:r>
              <a:rPr lang="en-US" baseline="0" dirty="0" smtClean="0"/>
              <a:t>When genetic information (usually in the form or a common garden experiment- this is just growing plants from different seed sources in the same place and comparing how similar or different the seed sources are…) is added then the guidance is called empiric. </a:t>
            </a:r>
          </a:p>
          <a:p>
            <a:endParaRPr lang="en-US" baseline="0" dirty="0" smtClean="0"/>
          </a:p>
          <a:p>
            <a:r>
              <a:rPr lang="en-US" baseline="0" dirty="0" smtClean="0"/>
              <a:t>Shown here is a picture of the first provisional seed transfer zone map of the US produced by Bower et al. – You should notice two things- east of the Rocky Mtns you see nice bands the relationships between temp and precipitation are pretty simple.  If you look east where BLM managed lands are, you will see that elevation and topography complicate the picture.</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13</a:t>
            </a:fld>
            <a:endParaRPr lang="en-US" dirty="0"/>
          </a:p>
        </p:txBody>
      </p:sp>
    </p:spTree>
    <p:extLst>
      <p:ext uri="{BB962C8B-B14F-4D97-AF65-F5344CB8AC3E}">
        <p14:creationId xmlns:p14="http://schemas.microsoft.com/office/powerpoint/2010/main" val="297373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seed zones does blue bunch wheatgrass come from? Does it match with the warmer and dryer sites in the northern and central Great Basin?</a:t>
            </a:r>
          </a:p>
          <a:p>
            <a:endParaRPr lang="en-US" baseline="0" dirty="0" smtClean="0"/>
          </a:p>
          <a:p>
            <a:r>
              <a:rPr lang="en-US" baseline="0" dirty="0" smtClean="0"/>
              <a:t>Empirical Seed Zones of Bluebunch </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14</a:t>
            </a:fld>
            <a:endParaRPr lang="en-US" dirty="0"/>
          </a:p>
        </p:txBody>
      </p:sp>
    </p:spTree>
    <p:extLst>
      <p:ext uri="{BB962C8B-B14F-4D97-AF65-F5344CB8AC3E}">
        <p14:creationId xmlns:p14="http://schemas.microsoft.com/office/powerpoint/2010/main" val="3366812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an interagency</a:t>
            </a:r>
            <a:r>
              <a:rPr lang="en-US" baseline="0" dirty="0" smtClean="0"/>
              <a:t> Basis,  BLM, FWS and FS have identified which seed zones </a:t>
            </a:r>
            <a:r>
              <a:rPr lang="en-US" dirty="0" smtClean="0"/>
              <a:t>have the widest utility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15</a:t>
            </a:fld>
            <a:endParaRPr lang="en-US" dirty="0"/>
          </a:p>
        </p:txBody>
      </p:sp>
    </p:spTree>
    <p:extLst>
      <p:ext uri="{BB962C8B-B14F-4D97-AF65-F5344CB8AC3E}">
        <p14:creationId xmlns:p14="http://schemas.microsoft.com/office/powerpoint/2010/main" val="47591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an interagency basis</a:t>
            </a:r>
            <a:r>
              <a:rPr lang="en-US" baseline="0" dirty="0" smtClean="0"/>
              <a:t> we have identified 6 grasses and forbs that have widespread utility and can be commercially produced. These are primary workhorse</a:t>
            </a:r>
            <a:r>
              <a:rPr lang="en-US" dirty="0" smtClean="0"/>
              <a:t> species we want to bring into the commercial market and facilitate development of empiric seed transfer guidance. </a:t>
            </a:r>
            <a:endParaRPr lang="en-US" baseline="0" dirty="0" smtClean="0"/>
          </a:p>
          <a:p>
            <a:endParaRPr lang="en-US" baseline="0" dirty="0" smtClean="0"/>
          </a:p>
          <a:p>
            <a:r>
              <a:rPr lang="en-US" baseline="0" dirty="0" smtClean="0"/>
              <a:t>The six grasses all have empiric seed transfer guidance- so we are targeting seed collections that can be source identified and increased. </a:t>
            </a:r>
          </a:p>
          <a:p>
            <a:endParaRPr lang="en-US" baseline="0" dirty="0" smtClean="0"/>
          </a:p>
          <a:p>
            <a:r>
              <a:rPr lang="en-US" baseline="0" dirty="0" smtClean="0"/>
              <a:t>The six forbs do not have empiric seed transfer guidance, we are working with Rocky Mountain Research Station to set up common gardens that will help us develop this guidance.  We are targeting seed collections to help us with this research as well as initiate commercial seed increase contracts.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16</a:t>
            </a:fld>
            <a:endParaRPr lang="en-US" dirty="0"/>
          </a:p>
        </p:txBody>
      </p:sp>
    </p:spTree>
    <p:extLst>
      <p:ext uri="{BB962C8B-B14F-4D97-AF65-F5344CB8AC3E}">
        <p14:creationId xmlns:p14="http://schemas.microsoft.com/office/powerpoint/2010/main" val="372133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17</a:t>
            </a:fld>
            <a:endParaRPr lang="en-US" dirty="0"/>
          </a:p>
        </p:txBody>
      </p:sp>
    </p:spTree>
    <p:extLst>
      <p:ext uri="{BB962C8B-B14F-4D97-AF65-F5344CB8AC3E}">
        <p14:creationId xmlns:p14="http://schemas.microsoft.com/office/powerpoint/2010/main" val="289215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18</a:t>
            </a:fld>
            <a:endParaRPr lang="en-US" dirty="0"/>
          </a:p>
        </p:txBody>
      </p:sp>
    </p:spTree>
    <p:extLst>
      <p:ext uri="{BB962C8B-B14F-4D97-AF65-F5344CB8AC3E}">
        <p14:creationId xmlns:p14="http://schemas.microsoft.com/office/powerpoint/2010/main" val="200240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a:t>
            </a:r>
            <a:r>
              <a:rPr lang="en-US" baseline="0" dirty="0" smtClean="0"/>
              <a:t> of networks to implement the National Seed Strategy.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5EBAB54-AF09-4E0A-85F1-DD1A4F7EDC47}" type="slidenum">
              <a:rPr lang="en-US" smtClean="0"/>
              <a:t>2</a:t>
            </a:fld>
            <a:endParaRPr lang="en-US" dirty="0"/>
          </a:p>
        </p:txBody>
      </p:sp>
    </p:spTree>
    <p:extLst>
      <p:ext uri="{BB962C8B-B14F-4D97-AF65-F5344CB8AC3E}">
        <p14:creationId xmlns:p14="http://schemas.microsoft.com/office/powerpoint/2010/main" val="193785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what we are trying to establish here</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3</a:t>
            </a:fld>
            <a:endParaRPr lang="en-US" dirty="0"/>
          </a:p>
        </p:txBody>
      </p:sp>
    </p:spTree>
    <p:extLst>
      <p:ext uri="{BB962C8B-B14F-4D97-AF65-F5344CB8AC3E}">
        <p14:creationId xmlns:p14="http://schemas.microsoft.com/office/powerpoint/2010/main" val="284720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4</a:t>
            </a:fld>
            <a:endParaRPr lang="en-US" dirty="0"/>
          </a:p>
        </p:txBody>
      </p:sp>
    </p:spTree>
    <p:extLst>
      <p:ext uri="{BB962C8B-B14F-4D97-AF65-F5344CB8AC3E}">
        <p14:creationId xmlns:p14="http://schemas.microsoft.com/office/powerpoint/2010/main" val="110883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Native</a:t>
            </a:r>
            <a:r>
              <a:rPr lang="en-US" baseline="0" dirty="0" smtClean="0"/>
              <a:t> seed is critical to future management of the Great Basin. Past land management practices and invasive, non native annual grasses  have fundamentally changed sage steppe ecosystems.</a:t>
            </a:r>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5</a:t>
            </a:fld>
            <a:endParaRPr lang="en-US" dirty="0"/>
          </a:p>
        </p:txBody>
      </p:sp>
    </p:spTree>
    <p:extLst>
      <p:ext uri="{BB962C8B-B14F-4D97-AF65-F5344CB8AC3E}">
        <p14:creationId xmlns:p14="http://schemas.microsoft.com/office/powerpoint/2010/main" val="111426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Managers can no longer</a:t>
            </a:r>
            <a:r>
              <a:rPr lang="en-US" baseline="0" dirty="0" smtClean="0"/>
              <a:t> rely solely on natural recovery. More often than not some seeding will be needed. This is a map from the Science Framework for Conservation and Restoration of the Sagebrush Biome, Part 1. </a:t>
            </a:r>
          </a:p>
          <a:p>
            <a:endParaRPr lang="en-US" baseline="0" dirty="0" smtClean="0"/>
          </a:p>
          <a:p>
            <a:r>
              <a:rPr lang="en-US" baseline="0" dirty="0" smtClean="0"/>
              <a:t>This map shows sage-grouse breeding habitat probabilities based on 2010-2014 </a:t>
            </a:r>
            <a:r>
              <a:rPr lang="en-US" baseline="0" dirty="0" err="1" smtClean="0"/>
              <a:t>lek</a:t>
            </a:r>
            <a:r>
              <a:rPr lang="en-US" baseline="0" dirty="0" smtClean="0"/>
              <a:t> data intersected with resilience and resistance categories developed from soil temperature and moisture regimes. </a:t>
            </a:r>
          </a:p>
          <a:p>
            <a:endParaRPr lang="en-US" baseline="0" dirty="0" smtClean="0"/>
          </a:p>
          <a:p>
            <a:r>
              <a:rPr lang="en-US" baseline="0" dirty="0" smtClean="0"/>
              <a:t>If you look at Nevada and the adjacent states- you will see red and yellow. Red means low R&amp;R and yellow moderate R&amp;R. Once plant communities are driven to a red state of low R&amp;R (likely due to multiple stressors impacting a community), they have a less likely chance to recover without human intervention.  Blue areas tend to be areas that are likely to recover naturally because they are cooler and wetter, and tend to be higher elevation sites that have not yet been invaded by cheatgrass. </a:t>
            </a:r>
          </a:p>
        </p:txBody>
      </p:sp>
      <p:sp>
        <p:nvSpPr>
          <p:cNvPr id="4" name="Slide Number Placeholder 3"/>
          <p:cNvSpPr>
            <a:spLocks noGrp="1"/>
          </p:cNvSpPr>
          <p:nvPr>
            <p:ph type="sldNum" sz="quarter" idx="10"/>
          </p:nvPr>
        </p:nvSpPr>
        <p:spPr/>
        <p:txBody>
          <a:bodyPr/>
          <a:lstStyle/>
          <a:p>
            <a:fld id="{15EBAB54-AF09-4E0A-85F1-DD1A4F7EDC47}" type="slidenum">
              <a:rPr lang="en-US" smtClean="0"/>
              <a:t>6</a:t>
            </a:fld>
            <a:endParaRPr lang="en-US" dirty="0"/>
          </a:p>
        </p:txBody>
      </p:sp>
    </p:spTree>
    <p:extLst>
      <p:ext uri="{BB962C8B-B14F-4D97-AF65-F5344CB8AC3E}">
        <p14:creationId xmlns:p14="http://schemas.microsoft.com/office/powerpoint/2010/main" val="155133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want to add back resistance and resilience to the GB, we need to use native species, there is no way around it. </a:t>
            </a:r>
            <a:r>
              <a:rPr lang="en-US" baseline="0" dirty="0"/>
              <a:t> </a:t>
            </a:r>
            <a:r>
              <a:rPr lang="en-US" baseline="0" dirty="0" smtClean="0"/>
              <a:t>Native grasses and forbs are the foundation of health pollinator and sage grouse populations and species diversity is the key to creating species diversity and ecosystem services. </a:t>
            </a:r>
          </a:p>
        </p:txBody>
      </p:sp>
      <p:sp>
        <p:nvSpPr>
          <p:cNvPr id="4" name="Slide Number Placeholder 3"/>
          <p:cNvSpPr>
            <a:spLocks noGrp="1"/>
          </p:cNvSpPr>
          <p:nvPr>
            <p:ph type="sldNum" sz="quarter" idx="10"/>
          </p:nvPr>
        </p:nvSpPr>
        <p:spPr/>
        <p:txBody>
          <a:bodyPr/>
          <a:lstStyle/>
          <a:p>
            <a:fld id="{15EBAB54-AF09-4E0A-85F1-DD1A4F7EDC47}" type="slidenum">
              <a:rPr lang="en-US" smtClean="0"/>
              <a:t>7</a:t>
            </a:fld>
            <a:endParaRPr lang="en-US" dirty="0"/>
          </a:p>
        </p:txBody>
      </p:sp>
    </p:spTree>
    <p:extLst>
      <p:ext uri="{BB962C8B-B14F-4D97-AF65-F5344CB8AC3E}">
        <p14:creationId xmlns:p14="http://schemas.microsoft.com/office/powerpoint/2010/main" val="147025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native seed do</a:t>
            </a:r>
            <a:r>
              <a:rPr lang="en-US" baseline="0" dirty="0" smtClean="0"/>
              <a:t> we use now in the GB? Its mostly grasses and cultivars that originate outside of the Great Basin.  These cultivars have been selected for agronomic production (seed production, biomass for forage) not for how well they can establish and survive in a wildland setting…. </a:t>
            </a:r>
          </a:p>
          <a:p>
            <a:endParaRPr lang="en-US" baseline="0" dirty="0" smtClean="0"/>
          </a:p>
        </p:txBody>
      </p:sp>
      <p:sp>
        <p:nvSpPr>
          <p:cNvPr id="4" name="Slide Number Placeholder 3"/>
          <p:cNvSpPr>
            <a:spLocks noGrp="1"/>
          </p:cNvSpPr>
          <p:nvPr>
            <p:ph type="sldNum" sz="quarter" idx="10"/>
          </p:nvPr>
        </p:nvSpPr>
        <p:spPr/>
        <p:txBody>
          <a:bodyPr/>
          <a:lstStyle/>
          <a:p>
            <a:fld id="{15EBAB54-AF09-4E0A-85F1-DD1A4F7EDC47}" type="slidenum">
              <a:rPr lang="en-US" smtClean="0"/>
              <a:t>8</a:t>
            </a:fld>
            <a:endParaRPr lang="en-US" dirty="0"/>
          </a:p>
        </p:txBody>
      </p:sp>
    </p:spTree>
    <p:extLst>
      <p:ext uri="{BB962C8B-B14F-4D97-AF65-F5344CB8AC3E}">
        <p14:creationId xmlns:p14="http://schemas.microsoft.com/office/powerpoint/2010/main" val="130828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currently two approaches</a:t>
            </a:r>
            <a:r>
              <a:rPr lang="en-US" baseline="0" dirty="0" smtClean="0"/>
              <a:t> to procuring native seed: the agronomic and the local approaches. </a:t>
            </a:r>
            <a:r>
              <a:rPr lang="en-US" dirty="0" smtClean="0"/>
              <a:t>Neither the Agronomic or “Local is Best” Approach</a:t>
            </a:r>
            <a:r>
              <a:rPr lang="en-US" baseline="0" dirty="0" smtClean="0"/>
              <a:t> </a:t>
            </a:r>
            <a:r>
              <a:rPr lang="en-US" dirty="0" smtClean="0"/>
              <a:t>will be</a:t>
            </a:r>
            <a:r>
              <a:rPr lang="en-US" baseline="0" dirty="0" smtClean="0"/>
              <a:t> effective on its own</a:t>
            </a:r>
            <a:r>
              <a:rPr lang="en-US" dirty="0" smtClean="0"/>
              <a:t>-</a:t>
            </a:r>
            <a:r>
              <a:rPr lang="en-US" baseline="0" dirty="0" smtClean="0"/>
              <a:t> we need to blend the two. Here some of the challenges with each that we need to over come.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5EBAB54-AF09-4E0A-85F1-DD1A4F7EDC47}" type="slidenum">
              <a:rPr lang="en-US" smtClean="0"/>
              <a:t>9</a:t>
            </a:fld>
            <a:endParaRPr lang="en-US" dirty="0"/>
          </a:p>
        </p:txBody>
      </p:sp>
    </p:spTree>
    <p:extLst>
      <p:ext uri="{BB962C8B-B14F-4D97-AF65-F5344CB8AC3E}">
        <p14:creationId xmlns:p14="http://schemas.microsoft.com/office/powerpoint/2010/main" val="388893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1" name="TextBox 10"/>
          <p:cNvSpPr txBox="1"/>
          <p:nvPr userDrawn="1"/>
        </p:nvSpPr>
        <p:spPr>
          <a:xfrm>
            <a:off x="179512" y="980728"/>
            <a:ext cx="8424936" cy="830997"/>
          </a:xfrm>
          <a:prstGeom prst="rect">
            <a:avLst/>
          </a:prstGeom>
          <a:noFill/>
        </p:spPr>
        <p:txBody>
          <a:bodyPr wrap="square" rtlCol="0">
            <a:spAutoFit/>
          </a:bodyPr>
          <a:lstStyle/>
          <a:p>
            <a:endParaRPr lang="en-CA" sz="4800" dirty="0">
              <a:solidFill>
                <a:schemeClr val="bg1"/>
              </a:solidFill>
              <a:latin typeface="Franklin Gothic Medium" panose="020B0603020102020204" pitchFamily="34" charset="0"/>
              <a:ea typeface="Roboto" panose="02000000000000000000" pitchFamily="2" charset="0"/>
            </a:endParaRPr>
          </a:p>
        </p:txBody>
      </p:sp>
    </p:spTree>
    <p:extLst>
      <p:ext uri="{BB962C8B-B14F-4D97-AF65-F5344CB8AC3E}">
        <p14:creationId xmlns:p14="http://schemas.microsoft.com/office/powerpoint/2010/main" val="24241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408711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317230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019800"/>
            <a:ext cx="2133600" cy="365125"/>
          </a:xfrm>
        </p:spPr>
        <p:txBody>
          <a:bodyPr/>
          <a:lstStyle/>
          <a:p>
            <a:fld id="{B3F1A4BD-143F-4F2B-9F3A-E40C32209DF3}" type="datetimeFigureOut">
              <a:rPr lang="en-US" smtClean="0"/>
              <a:t>5/21/2018</a:t>
            </a:fld>
            <a:endParaRPr lang="en-US" dirty="0"/>
          </a:p>
        </p:txBody>
      </p:sp>
      <p:sp>
        <p:nvSpPr>
          <p:cNvPr id="5" name="Footer Placeholder 4"/>
          <p:cNvSpPr>
            <a:spLocks noGrp="1"/>
          </p:cNvSpPr>
          <p:nvPr>
            <p:ph type="ftr" sz="quarter" idx="11"/>
          </p:nvPr>
        </p:nvSpPr>
        <p:spPr>
          <a:xfrm>
            <a:off x="3124200" y="6019800"/>
            <a:ext cx="2895600" cy="365125"/>
          </a:xfrm>
        </p:spPr>
        <p:txBody>
          <a:bodyPr/>
          <a:lstStyle/>
          <a:p>
            <a:endParaRPr lang="en-US" dirty="0"/>
          </a:p>
        </p:txBody>
      </p:sp>
      <p:sp>
        <p:nvSpPr>
          <p:cNvPr id="6" name="Slide Number Placeholder 5"/>
          <p:cNvSpPr>
            <a:spLocks noGrp="1"/>
          </p:cNvSpPr>
          <p:nvPr>
            <p:ph type="sldNum" sz="quarter" idx="12"/>
          </p:nvPr>
        </p:nvSpPr>
        <p:spPr>
          <a:xfrm>
            <a:off x="6553200" y="6019800"/>
            <a:ext cx="2133600" cy="365125"/>
          </a:xfrm>
        </p:spPr>
        <p:txBody>
          <a:bodyPr/>
          <a:lstStyle/>
          <a:p>
            <a:fld id="{97B19E1F-A62A-485A-A3B1-60CAA566884E}" type="slidenum">
              <a:rPr lang="en-US" smtClean="0"/>
              <a:t>‹#›</a:t>
            </a:fld>
            <a:endParaRPr lang="en-US" dirty="0"/>
          </a:p>
        </p:txBody>
      </p:sp>
      <p:sp>
        <p:nvSpPr>
          <p:cNvPr id="7" name="Title 1"/>
          <p:cNvSpPr>
            <a:spLocks noGrp="1"/>
          </p:cNvSpPr>
          <p:nvPr>
            <p:ph type="ctrTitle"/>
          </p:nvPr>
        </p:nvSpPr>
        <p:spPr>
          <a:xfrm>
            <a:off x="914400" y="990600"/>
            <a:ext cx="7010400" cy="1470025"/>
          </a:xfrm>
        </p:spPr>
        <p:txBody>
          <a:bodyPr/>
          <a:lstStyle/>
          <a:p>
            <a:r>
              <a:rPr lang="en-US" dirty="0" smtClean="0"/>
              <a:t>Click to edit Master title style</a:t>
            </a:r>
            <a:endParaRPr lang="en-US" dirty="0"/>
          </a:p>
        </p:txBody>
      </p:sp>
      <p:sp>
        <p:nvSpPr>
          <p:cNvPr id="8" name="Subtitle 2"/>
          <p:cNvSpPr>
            <a:spLocks noGrp="1"/>
          </p:cNvSpPr>
          <p:nvPr>
            <p:ph type="subTitle" idx="1"/>
          </p:nvPr>
        </p:nvSpPr>
        <p:spPr>
          <a:xfrm>
            <a:off x="1600200" y="2834183"/>
            <a:ext cx="5638800" cy="61615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1876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286000"/>
            <a:ext cx="8229600" cy="3840163"/>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503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245345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290487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420183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23725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326528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1A4BD-143F-4F2B-9F3A-E40C32209DF3}" type="datetimeFigureOut">
              <a:rPr lang="en-US" smtClean="0"/>
              <a:t>5/21/2018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B19E1F-A62A-485A-A3B1-60CAA566884E}" type="slidenum">
              <a:rPr lang="en-US" smtClean="0"/>
              <a:t>‹#›</a:t>
            </a:fld>
            <a:endParaRPr lang="en-US" dirty="0"/>
          </a:p>
        </p:txBody>
      </p:sp>
    </p:spTree>
    <p:extLst>
      <p:ext uri="{BB962C8B-B14F-4D97-AF65-F5344CB8AC3E}">
        <p14:creationId xmlns:p14="http://schemas.microsoft.com/office/powerpoint/2010/main" val="218429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1A4BD-143F-4F2B-9F3A-E40C32209DF3}" type="datetimeFigureOut">
              <a:rPr lang="en-US" smtClean="0"/>
              <a:t>5/21/2018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19E1F-A62A-485A-A3B1-60CAA566884E}" type="slidenum">
              <a:rPr lang="en-US" smtClean="0"/>
              <a:t>‹#›</a:t>
            </a:fld>
            <a:endParaRPr lang="en-US" dirty="0"/>
          </a:p>
        </p:txBody>
      </p:sp>
    </p:spTree>
    <p:extLst>
      <p:ext uri="{BB962C8B-B14F-4D97-AF65-F5344CB8AC3E}">
        <p14:creationId xmlns:p14="http://schemas.microsoft.com/office/powerpoint/2010/main" val="295721896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fsedwards@blm.gov" TargetMode="External"/><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mailto:ffkilkenny@fs.fed.us" TargetMode="External"/><Relationship Id="rId5" Type="http://schemas.openxmlformats.org/officeDocument/2006/relationships/hyperlink" Target="mailto:dnetz@fs.fed.us" TargetMode="External"/><Relationship Id="rId4" Type="http://schemas.openxmlformats.org/officeDocument/2006/relationships/hyperlink" Target="mailto:sarah_kulpa@fws.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4F6F38"/>
        </a:solidFill>
        <a:effectLst/>
      </p:bgPr>
    </p:bg>
    <p:spTree>
      <p:nvGrpSpPr>
        <p:cNvPr id="1" name=""/>
        <p:cNvGrpSpPr/>
        <p:nvPr/>
      </p:nvGrpSpPr>
      <p:grpSpPr>
        <a:xfrm>
          <a:off x="0" y="0"/>
          <a:ext cx="0" cy="0"/>
          <a:chOff x="0" y="0"/>
          <a:chExt cx="0" cy="0"/>
        </a:xfrm>
      </p:grpSpPr>
      <p:sp>
        <p:nvSpPr>
          <p:cNvPr id="5" name="TextBox 4"/>
          <p:cNvSpPr txBox="1"/>
          <p:nvPr/>
        </p:nvSpPr>
        <p:spPr>
          <a:xfrm>
            <a:off x="184741" y="4907340"/>
            <a:ext cx="3072809" cy="1754326"/>
          </a:xfrm>
          <a:prstGeom prst="rect">
            <a:avLst/>
          </a:prstGeom>
          <a:noFill/>
        </p:spPr>
        <p:txBody>
          <a:bodyPr wrap="square" rtlCol="0">
            <a:spAutoFit/>
          </a:bodyPr>
          <a:lstStyle/>
          <a:p>
            <a:r>
              <a:rPr lang="en-US" dirty="0" smtClean="0">
                <a:solidFill>
                  <a:schemeClr val="bg1"/>
                </a:solidFill>
              </a:rPr>
              <a:t>Fred Edwards</a:t>
            </a:r>
          </a:p>
          <a:p>
            <a:r>
              <a:rPr lang="en-US" dirty="0" smtClean="0">
                <a:solidFill>
                  <a:schemeClr val="bg1"/>
                </a:solidFill>
              </a:rPr>
              <a:t>Great Basin </a:t>
            </a:r>
          </a:p>
          <a:p>
            <a:r>
              <a:rPr lang="en-US" dirty="0" smtClean="0">
                <a:solidFill>
                  <a:schemeClr val="bg1"/>
                </a:solidFill>
              </a:rPr>
              <a:t>Ecoregional Coordinator</a:t>
            </a:r>
          </a:p>
          <a:p>
            <a:r>
              <a:rPr lang="en-US" dirty="0" smtClean="0">
                <a:solidFill>
                  <a:schemeClr val="bg1"/>
                </a:solidFill>
              </a:rPr>
              <a:t>Bureau of Land Management</a:t>
            </a:r>
          </a:p>
          <a:p>
            <a:r>
              <a:rPr lang="en-US" dirty="0" smtClean="0">
                <a:solidFill>
                  <a:schemeClr val="bg1"/>
                </a:solidFill>
              </a:rPr>
              <a:t>Reno, Nevada</a:t>
            </a:r>
          </a:p>
          <a:p>
            <a:endParaRPr lang="en-US" dirty="0" smtClean="0">
              <a:solidFill>
                <a:schemeClr val="bg1"/>
              </a:solidFill>
            </a:endParaRPr>
          </a:p>
        </p:txBody>
      </p:sp>
      <p:sp>
        <p:nvSpPr>
          <p:cNvPr id="8" name="TextBox 7"/>
          <p:cNvSpPr txBox="1"/>
          <p:nvPr/>
        </p:nvSpPr>
        <p:spPr>
          <a:xfrm>
            <a:off x="3552825" y="4907340"/>
            <a:ext cx="3200400" cy="1200329"/>
          </a:xfrm>
          <a:prstGeom prst="rect">
            <a:avLst/>
          </a:prstGeom>
          <a:noFill/>
        </p:spPr>
        <p:txBody>
          <a:bodyPr wrap="square" rtlCol="0">
            <a:spAutoFit/>
          </a:bodyPr>
          <a:lstStyle/>
          <a:p>
            <a:r>
              <a:rPr lang="en-US" dirty="0" smtClean="0">
                <a:solidFill>
                  <a:schemeClr val="bg1"/>
                </a:solidFill>
              </a:rPr>
              <a:t>Sarah </a:t>
            </a:r>
            <a:r>
              <a:rPr lang="en-US" dirty="0" err="1" smtClean="0">
                <a:solidFill>
                  <a:schemeClr val="bg1"/>
                </a:solidFill>
              </a:rPr>
              <a:t>Kulpa</a:t>
            </a:r>
            <a:endParaRPr lang="en-US" dirty="0" smtClean="0">
              <a:solidFill>
                <a:schemeClr val="bg1"/>
              </a:solidFill>
            </a:endParaRPr>
          </a:p>
          <a:p>
            <a:r>
              <a:rPr lang="en-US" dirty="0" smtClean="0">
                <a:solidFill>
                  <a:schemeClr val="bg1"/>
                </a:solidFill>
              </a:rPr>
              <a:t>Botanist/Restoration Ecologist</a:t>
            </a:r>
          </a:p>
          <a:p>
            <a:r>
              <a:rPr lang="en-US" dirty="0" smtClean="0">
                <a:solidFill>
                  <a:schemeClr val="bg1"/>
                </a:solidFill>
              </a:rPr>
              <a:t>US Fish and Wildlife Service</a:t>
            </a:r>
          </a:p>
          <a:p>
            <a:r>
              <a:rPr lang="en-US" dirty="0" smtClean="0">
                <a:solidFill>
                  <a:schemeClr val="bg1"/>
                </a:solidFill>
              </a:rPr>
              <a:t>Reno, Nevada</a:t>
            </a:r>
          </a:p>
        </p:txBody>
      </p:sp>
      <p:sp>
        <p:nvSpPr>
          <p:cNvPr id="9" name="TextBox 8"/>
          <p:cNvSpPr txBox="1"/>
          <p:nvPr/>
        </p:nvSpPr>
        <p:spPr>
          <a:xfrm>
            <a:off x="7010400" y="4907340"/>
            <a:ext cx="1981200" cy="1200329"/>
          </a:xfrm>
          <a:prstGeom prst="rect">
            <a:avLst/>
          </a:prstGeom>
          <a:noFill/>
        </p:spPr>
        <p:txBody>
          <a:bodyPr wrap="square" rtlCol="0">
            <a:spAutoFit/>
          </a:bodyPr>
          <a:lstStyle/>
          <a:p>
            <a:r>
              <a:rPr lang="en-US" dirty="0" smtClean="0">
                <a:solidFill>
                  <a:schemeClr val="bg1"/>
                </a:solidFill>
              </a:rPr>
              <a:t>Dirk </a:t>
            </a:r>
            <a:r>
              <a:rPr lang="en-US" dirty="0" err="1" smtClean="0">
                <a:solidFill>
                  <a:schemeClr val="bg1"/>
                </a:solidFill>
              </a:rPr>
              <a:t>Netz</a:t>
            </a:r>
            <a:endParaRPr lang="en-US" dirty="0" smtClean="0">
              <a:solidFill>
                <a:schemeClr val="bg1"/>
              </a:solidFill>
            </a:endParaRPr>
          </a:p>
          <a:p>
            <a:r>
              <a:rPr lang="en-US" dirty="0" smtClean="0">
                <a:solidFill>
                  <a:schemeClr val="bg1"/>
                </a:solidFill>
              </a:rPr>
              <a:t>Forest Botanist</a:t>
            </a:r>
          </a:p>
          <a:p>
            <a:r>
              <a:rPr lang="en-US" dirty="0" smtClean="0">
                <a:solidFill>
                  <a:schemeClr val="bg1"/>
                </a:solidFill>
              </a:rPr>
              <a:t>US Forest Service</a:t>
            </a:r>
          </a:p>
          <a:p>
            <a:r>
              <a:rPr lang="en-US" dirty="0" smtClean="0">
                <a:solidFill>
                  <a:schemeClr val="bg1"/>
                </a:solidFill>
              </a:rPr>
              <a:t>Sparks, Nevada</a:t>
            </a:r>
          </a:p>
        </p:txBody>
      </p:sp>
      <p:sp>
        <p:nvSpPr>
          <p:cNvPr id="7" name="Rectangle 6"/>
          <p:cNvSpPr/>
          <p:nvPr/>
        </p:nvSpPr>
        <p:spPr>
          <a:xfrm>
            <a:off x="0" y="0"/>
            <a:ext cx="9144000" cy="1323439"/>
          </a:xfrm>
          <a:prstGeom prst="rect">
            <a:avLst/>
          </a:prstGeom>
        </p:spPr>
        <p:txBody>
          <a:bodyPr wrap="square">
            <a:spAutoFit/>
          </a:bodyPr>
          <a:lstStyle/>
          <a:p>
            <a:pPr algn="ctr"/>
            <a:r>
              <a:rPr lang="en-US" sz="4000" b="1" dirty="0" smtClean="0">
                <a:solidFill>
                  <a:schemeClr val="bg1"/>
                </a:solidFill>
                <a:latin typeface="+mj-lt"/>
              </a:rPr>
              <a:t>National Seed Strategy and </a:t>
            </a:r>
          </a:p>
          <a:p>
            <a:pPr algn="ctr"/>
            <a:r>
              <a:rPr lang="en-US" sz="4000" b="1" dirty="0" smtClean="0">
                <a:solidFill>
                  <a:schemeClr val="bg1"/>
                </a:solidFill>
                <a:latin typeface="+mj-lt"/>
              </a:rPr>
              <a:t>Its Impact in Nevada</a:t>
            </a:r>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6776"/>
          <a:stretch/>
        </p:blipFill>
        <p:spPr bwMode="auto">
          <a:xfrm>
            <a:off x="23037" y="1219200"/>
            <a:ext cx="9144000" cy="3535584"/>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477000"/>
            <a:ext cx="9144000" cy="369332"/>
          </a:xfrm>
          <a:prstGeom prst="rect">
            <a:avLst/>
          </a:prstGeom>
          <a:noFill/>
        </p:spPr>
        <p:txBody>
          <a:bodyPr wrap="square" rtlCol="0">
            <a:spAutoFit/>
          </a:bodyPr>
          <a:lstStyle/>
          <a:p>
            <a:pPr algn="ctr"/>
            <a:r>
              <a:rPr lang="en-US" dirty="0" smtClean="0">
                <a:solidFill>
                  <a:schemeClr val="bg1"/>
                </a:solidFill>
              </a:rPr>
              <a:t>May 22, 2018 – Native Seed Forum, Ely, NV</a:t>
            </a:r>
            <a:endParaRPr lang="en-US" dirty="0">
              <a:solidFill>
                <a:schemeClr val="bg1"/>
              </a:solidFill>
            </a:endParaRPr>
          </a:p>
        </p:txBody>
      </p:sp>
    </p:spTree>
    <p:extLst>
      <p:ext uri="{BB962C8B-B14F-4D97-AF65-F5344CB8AC3E}">
        <p14:creationId xmlns:p14="http://schemas.microsoft.com/office/powerpoint/2010/main" val="1285676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0749"/>
            <a:ext cx="9144000" cy="1514787"/>
          </a:xfrm>
        </p:spPr>
        <p:txBody>
          <a:bodyPr>
            <a:normAutofit/>
          </a:bodyPr>
          <a:lstStyle/>
          <a:p>
            <a:r>
              <a:rPr lang="en-US" sz="4000" b="1" dirty="0" smtClean="0"/>
              <a:t>What Can Happen When Seed Sources </a:t>
            </a:r>
            <a:br>
              <a:rPr lang="en-US" sz="4000" b="1" dirty="0" smtClean="0"/>
            </a:br>
            <a:r>
              <a:rPr lang="en-US" sz="4000" b="1" dirty="0" smtClean="0"/>
              <a:t>Do Not Match? </a:t>
            </a:r>
            <a:endParaRPr lang="en-US" sz="4000" b="1" dirty="0"/>
          </a:p>
        </p:txBody>
      </p:sp>
      <p:pic>
        <p:nvPicPr>
          <p:cNvPr id="4" name="Picture 3"/>
          <p:cNvPicPr>
            <a:picLocks noChangeAspect="1"/>
          </p:cNvPicPr>
          <p:nvPr/>
        </p:nvPicPr>
        <p:blipFill rotWithShape="1">
          <a:blip r:embed="rId3"/>
          <a:srcRect l="8737" t="24817" r="36408" b="3830"/>
          <a:stretch/>
        </p:blipFill>
        <p:spPr>
          <a:xfrm>
            <a:off x="5342639" y="1960547"/>
            <a:ext cx="3276600" cy="2464699"/>
          </a:xfrm>
          <a:prstGeom prst="rect">
            <a:avLst/>
          </a:prstGeom>
          <a:ln>
            <a:solidFill>
              <a:schemeClr val="tx1"/>
            </a:solidFill>
          </a:ln>
        </p:spPr>
      </p:pic>
      <p:grpSp>
        <p:nvGrpSpPr>
          <p:cNvPr id="26" name="Group 25"/>
          <p:cNvGrpSpPr/>
          <p:nvPr/>
        </p:nvGrpSpPr>
        <p:grpSpPr>
          <a:xfrm>
            <a:off x="279487" y="1912186"/>
            <a:ext cx="4673513" cy="3033628"/>
            <a:chOff x="2513237" y="1371599"/>
            <a:chExt cx="6402164" cy="4648200"/>
          </a:xfrm>
        </p:grpSpPr>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237" y="1371599"/>
              <a:ext cx="640216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3124199" y="4495799"/>
              <a:ext cx="476247" cy="306529"/>
            </a:xfrm>
            <a:prstGeom prst="rect">
              <a:avLst/>
            </a:prstGeom>
            <a:noFill/>
          </p:spPr>
          <p:txBody>
            <a:bodyPr wrap="square" rtlCol="0">
              <a:spAutoFit/>
            </a:bodyPr>
            <a:lstStyle/>
            <a:p>
              <a:r>
                <a:rPr lang="en-US" sz="700" dirty="0" smtClean="0">
                  <a:latin typeface="Arial" panose="020B0604020202020204" pitchFamily="34" charset="0"/>
                  <a:cs typeface="Arial" panose="020B0604020202020204" pitchFamily="34" charset="0"/>
                </a:rPr>
                <a:t>ID</a:t>
              </a:r>
              <a:endParaRPr lang="en-US" sz="700" dirty="0">
                <a:latin typeface="Arial" panose="020B0604020202020204" pitchFamily="34" charset="0"/>
                <a:cs typeface="Arial" panose="020B0604020202020204" pitchFamily="34" charset="0"/>
              </a:endParaRPr>
            </a:p>
          </p:txBody>
        </p:sp>
        <p:sp>
          <p:nvSpPr>
            <p:cNvPr id="29" name="TextBox 28"/>
            <p:cNvSpPr txBox="1"/>
            <p:nvPr/>
          </p:nvSpPr>
          <p:spPr>
            <a:xfrm>
              <a:off x="3600446" y="4486273"/>
              <a:ext cx="622964"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UT</a:t>
              </a:r>
              <a:endParaRPr lang="en-US" sz="1000" dirty="0">
                <a:latin typeface="Arial" panose="020B0604020202020204" pitchFamily="34" charset="0"/>
                <a:cs typeface="Arial" panose="020B0604020202020204" pitchFamily="34" charset="0"/>
              </a:endParaRPr>
            </a:p>
          </p:txBody>
        </p:sp>
        <p:sp>
          <p:nvSpPr>
            <p:cNvPr id="30" name="TextBox 29"/>
            <p:cNvSpPr txBox="1"/>
            <p:nvPr/>
          </p:nvSpPr>
          <p:spPr>
            <a:xfrm>
              <a:off x="3976687" y="4486273"/>
              <a:ext cx="652461"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WY</a:t>
              </a:r>
              <a:endParaRPr lang="en-US" sz="800" dirty="0">
                <a:latin typeface="Arial" panose="020B0604020202020204" pitchFamily="34" charset="0"/>
                <a:cs typeface="Arial" panose="020B0604020202020204" pitchFamily="34" charset="0"/>
              </a:endParaRPr>
            </a:p>
          </p:txBody>
        </p:sp>
        <p:sp>
          <p:nvSpPr>
            <p:cNvPr id="31" name="TextBox 30"/>
            <p:cNvSpPr txBox="1"/>
            <p:nvPr/>
          </p:nvSpPr>
          <p:spPr>
            <a:xfrm>
              <a:off x="4414835" y="4495799"/>
              <a:ext cx="602458"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CO</a:t>
              </a:r>
              <a:endParaRPr lang="en-US" sz="1000" dirty="0">
                <a:latin typeface="Arial" panose="020B0604020202020204" pitchFamily="34" charset="0"/>
                <a:cs typeface="Arial" panose="020B0604020202020204" pitchFamily="34" charset="0"/>
              </a:endParaRPr>
            </a:p>
          </p:txBody>
        </p:sp>
        <p:sp>
          <p:nvSpPr>
            <p:cNvPr id="32" name="TextBox 31"/>
            <p:cNvSpPr txBox="1"/>
            <p:nvPr/>
          </p:nvSpPr>
          <p:spPr>
            <a:xfrm>
              <a:off x="4852987" y="4495801"/>
              <a:ext cx="481014"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ID</a:t>
              </a:r>
              <a:endParaRPr lang="en-US" sz="800" dirty="0">
                <a:latin typeface="Arial" panose="020B0604020202020204" pitchFamily="34" charset="0"/>
                <a:cs typeface="Arial" panose="020B0604020202020204" pitchFamily="34" charset="0"/>
              </a:endParaRPr>
            </a:p>
          </p:txBody>
        </p:sp>
        <p:sp>
          <p:nvSpPr>
            <p:cNvPr id="33" name="TextBox 32"/>
            <p:cNvSpPr txBox="1"/>
            <p:nvPr/>
          </p:nvSpPr>
          <p:spPr>
            <a:xfrm>
              <a:off x="5334001" y="4495801"/>
              <a:ext cx="436787"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UT</a:t>
              </a:r>
              <a:endParaRPr lang="en-US" sz="800" dirty="0">
                <a:latin typeface="Arial" panose="020B0604020202020204" pitchFamily="34" charset="0"/>
                <a:cs typeface="Arial" panose="020B0604020202020204" pitchFamily="34" charset="0"/>
              </a:endParaRPr>
            </a:p>
          </p:txBody>
        </p:sp>
        <p:sp>
          <p:nvSpPr>
            <p:cNvPr id="34" name="TextBox 33"/>
            <p:cNvSpPr txBox="1"/>
            <p:nvPr/>
          </p:nvSpPr>
          <p:spPr>
            <a:xfrm>
              <a:off x="5770786" y="4495799"/>
              <a:ext cx="534988" cy="306529"/>
            </a:xfrm>
            <a:prstGeom prst="rect">
              <a:avLst/>
            </a:prstGeom>
            <a:noFill/>
          </p:spPr>
          <p:txBody>
            <a:bodyPr wrap="square" rtlCol="0">
              <a:spAutoFit/>
            </a:bodyPr>
            <a:lstStyle/>
            <a:p>
              <a:r>
                <a:rPr lang="en-US" sz="700" dirty="0" smtClean="0">
                  <a:latin typeface="Arial" panose="020B0604020202020204" pitchFamily="34" charset="0"/>
                  <a:cs typeface="Arial" panose="020B0604020202020204" pitchFamily="34" charset="0"/>
                </a:rPr>
                <a:t>UT</a:t>
              </a:r>
              <a:endParaRPr lang="en-US" sz="700" dirty="0">
                <a:latin typeface="Arial" panose="020B0604020202020204" pitchFamily="34" charset="0"/>
                <a:cs typeface="Arial" panose="020B0604020202020204" pitchFamily="34" charset="0"/>
              </a:endParaRPr>
            </a:p>
          </p:txBody>
        </p:sp>
        <p:sp>
          <p:nvSpPr>
            <p:cNvPr id="35" name="TextBox 34"/>
            <p:cNvSpPr txBox="1"/>
            <p:nvPr/>
          </p:nvSpPr>
          <p:spPr>
            <a:xfrm>
              <a:off x="6212156" y="4495801"/>
              <a:ext cx="579170"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WY</a:t>
              </a:r>
              <a:endParaRPr lang="en-US" sz="800" dirty="0">
                <a:latin typeface="Arial" panose="020B0604020202020204" pitchFamily="34" charset="0"/>
                <a:cs typeface="Arial" panose="020B0604020202020204" pitchFamily="34" charset="0"/>
              </a:endParaRPr>
            </a:p>
          </p:txBody>
        </p:sp>
        <p:sp>
          <p:nvSpPr>
            <p:cNvPr id="36" name="TextBox 35"/>
            <p:cNvSpPr txBox="1"/>
            <p:nvPr/>
          </p:nvSpPr>
          <p:spPr>
            <a:xfrm>
              <a:off x="6600825" y="4495799"/>
              <a:ext cx="600074"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UT</a:t>
              </a:r>
              <a:endParaRPr lang="en-US" sz="800" dirty="0">
                <a:latin typeface="Arial" panose="020B0604020202020204" pitchFamily="34" charset="0"/>
                <a:cs typeface="Arial" panose="020B0604020202020204" pitchFamily="34" charset="0"/>
              </a:endParaRPr>
            </a:p>
          </p:txBody>
        </p:sp>
        <p:sp>
          <p:nvSpPr>
            <p:cNvPr id="37" name="TextBox 36"/>
            <p:cNvSpPr txBox="1"/>
            <p:nvPr/>
          </p:nvSpPr>
          <p:spPr>
            <a:xfrm>
              <a:off x="7010398" y="4495801"/>
              <a:ext cx="457200"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UT</a:t>
              </a:r>
              <a:endParaRPr lang="en-US" sz="800" dirty="0">
                <a:latin typeface="Arial" panose="020B0604020202020204" pitchFamily="34" charset="0"/>
                <a:cs typeface="Arial" panose="020B0604020202020204" pitchFamily="34" charset="0"/>
              </a:endParaRPr>
            </a:p>
          </p:txBody>
        </p:sp>
        <p:sp>
          <p:nvSpPr>
            <p:cNvPr id="38" name="TextBox 37"/>
            <p:cNvSpPr txBox="1"/>
            <p:nvPr/>
          </p:nvSpPr>
          <p:spPr>
            <a:xfrm>
              <a:off x="7467598" y="4495801"/>
              <a:ext cx="571500"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AZ</a:t>
              </a:r>
              <a:endParaRPr lang="en-US" sz="1000" dirty="0">
                <a:latin typeface="Arial" panose="020B0604020202020204" pitchFamily="34" charset="0"/>
                <a:cs typeface="Arial" panose="020B0604020202020204" pitchFamily="34" charset="0"/>
              </a:endParaRPr>
            </a:p>
          </p:txBody>
        </p:sp>
        <p:sp>
          <p:nvSpPr>
            <p:cNvPr id="39" name="TextBox 38"/>
            <p:cNvSpPr txBox="1"/>
            <p:nvPr/>
          </p:nvSpPr>
          <p:spPr>
            <a:xfrm>
              <a:off x="7848598" y="4506039"/>
              <a:ext cx="647701"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OR</a:t>
              </a:r>
              <a:endParaRPr lang="en-US" sz="800" dirty="0">
                <a:latin typeface="Arial" panose="020B0604020202020204" pitchFamily="34" charset="0"/>
                <a:cs typeface="Arial" panose="020B0604020202020204" pitchFamily="34" charset="0"/>
              </a:endParaRPr>
            </a:p>
          </p:txBody>
        </p:sp>
        <p:sp>
          <p:nvSpPr>
            <p:cNvPr id="40" name="TextBox 39"/>
            <p:cNvSpPr txBox="1"/>
            <p:nvPr/>
          </p:nvSpPr>
          <p:spPr>
            <a:xfrm>
              <a:off x="8305801" y="4486989"/>
              <a:ext cx="505215" cy="33010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MT</a:t>
              </a:r>
              <a:endParaRPr lang="en-US" sz="1000" dirty="0">
                <a:latin typeface="Arial" panose="020B0604020202020204" pitchFamily="34" charset="0"/>
                <a:cs typeface="Arial" panose="020B0604020202020204" pitchFamily="34" charset="0"/>
              </a:endParaRPr>
            </a:p>
          </p:txBody>
        </p:sp>
        <p:sp>
          <p:nvSpPr>
            <p:cNvPr id="41" name="Oval 40"/>
            <p:cNvSpPr/>
            <p:nvPr/>
          </p:nvSpPr>
          <p:spPr>
            <a:xfrm rot="18755587">
              <a:off x="4090757" y="5050768"/>
              <a:ext cx="1250613" cy="3428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5342639" y="4466915"/>
            <a:ext cx="3276600" cy="1371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Franklin Gothic Medium" panose="020B0603020102020204" pitchFamily="34" charset="0"/>
              </a:rPr>
              <a:t>Science Magazine- 2015 </a:t>
            </a:r>
            <a:r>
              <a:rPr lang="en-US" i="1" dirty="0"/>
              <a:t>http://</a:t>
            </a:r>
            <a:r>
              <a:rPr lang="en-US" i="1" dirty="0" smtClean="0"/>
              <a:t>www.sciencemag.org/news/2015/01/plan-save-monarch-butterflies-backfires</a:t>
            </a:r>
            <a:endParaRPr lang="en-US" i="1" dirty="0" smtClean="0">
              <a:latin typeface="Franklin Gothic Medium" panose="020B0603020102020204" pitchFamily="34" charset="0"/>
            </a:endParaRPr>
          </a:p>
          <a:p>
            <a:pPr algn="ctr"/>
            <a:endParaRPr lang="en-US" dirty="0">
              <a:latin typeface="Franklin Gothic Medium" panose="020B0603020102020204" pitchFamily="34" charset="0"/>
            </a:endParaRPr>
          </a:p>
        </p:txBody>
      </p:sp>
      <p:sp>
        <p:nvSpPr>
          <p:cNvPr id="24" name="Title 1"/>
          <p:cNvSpPr txBox="1">
            <a:spLocks/>
          </p:cNvSpPr>
          <p:nvPr/>
        </p:nvSpPr>
        <p:spPr>
          <a:xfrm>
            <a:off x="692278" y="4831189"/>
            <a:ext cx="3701627" cy="1309931"/>
          </a:xfrm>
          <a:prstGeom prst="rect">
            <a:avLst/>
          </a:prstGeom>
          <a:solidFill>
            <a:srgbClr val="4F6F38"/>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altLang="en-US" sz="2000" dirty="0" smtClean="0">
                <a:latin typeface="Franklin Gothic Medium" panose="020B0603020102020204" pitchFamily="34" charset="0"/>
              </a:rPr>
              <a:t>W</a:t>
            </a:r>
            <a:r>
              <a:rPr lang="en-US" sz="2000" dirty="0" smtClean="0">
                <a:latin typeface="Franklin Gothic Medium" panose="020B0603020102020204" pitchFamily="34" charset="0"/>
              </a:rPr>
              <a:t>yoming Big Sagebrush Survival from 13 Locations Planted in </a:t>
            </a:r>
            <a:r>
              <a:rPr lang="en-US" sz="2000" dirty="0" err="1" smtClean="0">
                <a:latin typeface="Franklin Gothic Medium" panose="020B0603020102020204" pitchFamily="34" charset="0"/>
              </a:rPr>
              <a:t>Glenns</a:t>
            </a:r>
            <a:r>
              <a:rPr lang="en-US" sz="2000" dirty="0" smtClean="0">
                <a:latin typeface="Franklin Gothic Medium" panose="020B0603020102020204" pitchFamily="34" charset="0"/>
              </a:rPr>
              <a:t> Ferry, ID in 1987</a:t>
            </a:r>
            <a:br>
              <a:rPr lang="en-US" sz="2000" dirty="0" smtClean="0">
                <a:latin typeface="Franklin Gothic Medium" panose="020B0603020102020204" pitchFamily="34" charset="0"/>
              </a:rPr>
            </a:br>
            <a:r>
              <a:rPr lang="en-US" sz="2000" dirty="0" smtClean="0">
                <a:latin typeface="Franklin Gothic Medium" panose="020B0603020102020204" pitchFamily="34" charset="0"/>
              </a:rPr>
              <a:t/>
            </a:r>
            <a:br>
              <a:rPr lang="en-US" sz="2000" dirty="0" smtClean="0">
                <a:latin typeface="Franklin Gothic Medium" panose="020B0603020102020204" pitchFamily="34" charset="0"/>
              </a:rPr>
            </a:br>
            <a:r>
              <a:rPr lang="en-US" altLang="en-US" sz="2000" dirty="0" smtClean="0">
                <a:latin typeface="Franklin Gothic Medium" panose="020B0603020102020204" pitchFamily="34" charset="0"/>
              </a:rPr>
              <a:t>Sands and Moser 2013 </a:t>
            </a:r>
            <a:endParaRPr lang="en-US" sz="2000" dirty="0">
              <a:latin typeface="Franklin Gothic Medium" panose="020B0603020102020204" pitchFamily="34" charset="0"/>
            </a:endParaRPr>
          </a:p>
        </p:txBody>
      </p:sp>
      <p:sp>
        <p:nvSpPr>
          <p:cNvPr id="22" name="Rectangle 21"/>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044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919716"/>
          </a:xfrm>
        </p:spPr>
        <p:txBody>
          <a:bodyPr anchor="t"/>
          <a:lstStyle/>
          <a:p>
            <a:r>
              <a:rPr lang="en-US" b="1" dirty="0" smtClean="0"/>
              <a:t>Local adaption matters</a:t>
            </a:r>
            <a:endParaRPr lang="en-US" b="1" dirty="0"/>
          </a:p>
        </p:txBody>
      </p:sp>
      <p:sp>
        <p:nvSpPr>
          <p:cNvPr id="4" name="Subtitle 2"/>
          <p:cNvSpPr txBox="1">
            <a:spLocks/>
          </p:cNvSpPr>
          <p:nvPr/>
        </p:nvSpPr>
        <p:spPr>
          <a:xfrm>
            <a:off x="318090" y="1371600"/>
            <a:ext cx="5015909" cy="4552507"/>
          </a:xfrm>
          <a:prstGeom prst="rect">
            <a:avLst/>
          </a:prstGeom>
          <a:ln w="28575">
            <a:solidFill>
              <a:srgbClr val="4F6F38"/>
            </a:solidFill>
          </a:ln>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smtClean="0">
              <a:solidFill>
                <a:schemeClr val="tx1"/>
              </a:solidFill>
            </a:endParaRPr>
          </a:p>
          <a:p>
            <a:pPr algn="l"/>
            <a:r>
              <a:rPr lang="en-US" dirty="0" smtClean="0">
                <a:solidFill>
                  <a:schemeClr val="tx1"/>
                </a:solidFill>
              </a:rPr>
              <a:t>Local Adaption is more common than not in the Great Basin</a:t>
            </a:r>
          </a:p>
          <a:p>
            <a:pPr marL="457200" indent="-457200" algn="l">
              <a:buFont typeface="Arial" panose="020B0604020202020204" pitchFamily="34" charset="0"/>
              <a:buChar char="•"/>
            </a:pPr>
            <a:endParaRPr lang="en-US" dirty="0">
              <a:solidFill>
                <a:schemeClr val="tx1"/>
              </a:solidFill>
            </a:endParaRPr>
          </a:p>
          <a:p>
            <a:pPr algn="l"/>
            <a:r>
              <a:rPr lang="en-US" dirty="0" smtClean="0">
                <a:solidFill>
                  <a:schemeClr val="tx1"/>
                </a:solidFill>
              </a:rPr>
              <a:t>Variation is usually correlated to environment of origin</a:t>
            </a:r>
          </a:p>
          <a:p>
            <a:pPr marL="457200" indent="-457200" algn="l">
              <a:buFont typeface="Arial" panose="020B0604020202020204" pitchFamily="34" charset="0"/>
              <a:buChar char="•"/>
            </a:pPr>
            <a:endParaRPr lang="en-US" dirty="0">
              <a:solidFill>
                <a:schemeClr val="tx1"/>
              </a:solidFill>
            </a:endParaRPr>
          </a:p>
          <a:p>
            <a:pPr algn="l"/>
            <a:r>
              <a:rPr lang="en-US" dirty="0" smtClean="0">
                <a:solidFill>
                  <a:schemeClr val="tx1"/>
                </a:solidFill>
              </a:rPr>
              <a:t>More often than not, local population outperform nonlocal</a:t>
            </a:r>
          </a:p>
          <a:p>
            <a:pPr marL="457200" indent="-457200" algn="l">
              <a:buFont typeface="Arial" panose="020B0604020202020204" pitchFamily="34" charset="0"/>
              <a:buChar char="•"/>
            </a:pPr>
            <a:endParaRPr lang="en-US" dirty="0">
              <a:solidFill>
                <a:schemeClr val="tx1"/>
              </a:solidFill>
            </a:endParaRPr>
          </a:p>
          <a:p>
            <a:pPr algn="l"/>
            <a:r>
              <a:rPr lang="en-US" dirty="0" smtClean="0">
                <a:solidFill>
                  <a:schemeClr val="tx1"/>
                </a:solidFill>
              </a:rPr>
              <a:t>Basic climate factors can explain variation across taxa</a:t>
            </a:r>
          </a:p>
          <a:p>
            <a:pPr algn="l"/>
            <a:endParaRPr lang="en-US" dirty="0">
              <a:solidFill>
                <a:schemeClr val="tx1"/>
              </a:solidFill>
            </a:endParaRPr>
          </a:p>
        </p:txBody>
      </p:sp>
      <p:sp>
        <p:nvSpPr>
          <p:cNvPr id="6" name="Rectangle 5"/>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
          <p:cNvSpPr txBox="1"/>
          <p:nvPr/>
        </p:nvSpPr>
        <p:spPr>
          <a:xfrm>
            <a:off x="145312" y="6394678"/>
            <a:ext cx="805061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70C0"/>
                </a:solidFill>
              </a:rPr>
              <a:t>Local adaption in the Great Basin - Baughman et al. 2018, </a:t>
            </a:r>
            <a:r>
              <a:rPr lang="en-US" b="1" i="1" dirty="0" smtClean="0">
                <a:solidFill>
                  <a:srgbClr val="0070C0"/>
                </a:solidFill>
              </a:rPr>
              <a:t>in revision</a:t>
            </a:r>
            <a:endParaRPr lang="en-US" b="1" i="1" dirty="0">
              <a:solidFill>
                <a:srgbClr val="0070C0"/>
              </a:solidFill>
            </a:endParaRPr>
          </a:p>
        </p:txBody>
      </p:sp>
      <p:sp>
        <p:nvSpPr>
          <p:cNvPr id="13" name="Right Arrow 12"/>
          <p:cNvSpPr/>
          <p:nvPr/>
        </p:nvSpPr>
        <p:spPr>
          <a:xfrm>
            <a:off x="4276060" y="3026896"/>
            <a:ext cx="1743739" cy="1066800"/>
          </a:xfrm>
          <a:prstGeom prst="rightArrow">
            <a:avLst/>
          </a:prstGeom>
          <a:solidFill>
            <a:srgbClr val="4F6F38"/>
          </a:solidFill>
          <a:ln>
            <a:solidFill>
              <a:srgbClr val="1A6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72199" y="2275367"/>
            <a:ext cx="2768009" cy="1938992"/>
          </a:xfrm>
          <a:prstGeom prst="rect">
            <a:avLst/>
          </a:prstGeom>
          <a:noFill/>
        </p:spPr>
        <p:txBody>
          <a:bodyPr wrap="square" rtlCol="0">
            <a:spAutoFit/>
          </a:bodyPr>
          <a:lstStyle/>
          <a:p>
            <a:r>
              <a:rPr lang="en-US" sz="4000" dirty="0" smtClean="0"/>
              <a:t>Effects Restoration Success</a:t>
            </a:r>
            <a:endParaRPr lang="en-US" sz="4000" dirty="0"/>
          </a:p>
        </p:txBody>
      </p:sp>
      <p:pic>
        <p:nvPicPr>
          <p:cNvPr id="7170" name="Picture 2" descr="Image result for its re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8" t="19605" r="5272" b="27068"/>
          <a:stretch/>
        </p:blipFill>
        <p:spPr bwMode="auto">
          <a:xfrm>
            <a:off x="6721182" y="4512255"/>
            <a:ext cx="1594318" cy="141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943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 name="Picture 18" descr="Image result for crested wheat"/>
          <p:cNvPicPr>
            <a:picLocks noChangeAspect="1" noChangeArrowheads="1"/>
          </p:cNvPicPr>
          <p:nvPr/>
        </p:nvPicPr>
        <p:blipFill rotWithShape="1">
          <a:blip r:embed="rId3">
            <a:extLst>
              <a:ext uri="{28A0092B-C50C-407E-A947-70E740481C1C}">
                <a14:useLocalDpi xmlns:a14="http://schemas.microsoft.com/office/drawing/2010/main" val="0"/>
              </a:ext>
            </a:extLst>
          </a:blip>
          <a:srcRect l="12488" t="13616" r="4526" b="28284"/>
          <a:stretch/>
        </p:blipFill>
        <p:spPr bwMode="auto">
          <a:xfrm>
            <a:off x="213207" y="5094542"/>
            <a:ext cx="3124201" cy="15905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est U.S. fighter jet the F-3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33" t="8315" r="14600" b="-4013"/>
          <a:stretch/>
        </p:blipFill>
        <p:spPr bwMode="auto">
          <a:xfrm>
            <a:off x="4727191" y="3373830"/>
            <a:ext cx="3211188" cy="1781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36681"/>
            <a:ext cx="9143999" cy="835463"/>
          </a:xfrm>
        </p:spPr>
        <p:txBody>
          <a:bodyPr>
            <a:normAutofit fontScale="90000"/>
          </a:bodyPr>
          <a:lstStyle/>
          <a:p>
            <a:r>
              <a:rPr lang="en-US" b="1" dirty="0" smtClean="0"/>
              <a:t>What will seeding look like in the future?</a:t>
            </a:r>
            <a:endParaRPr lang="en-US" b="1" dirty="0"/>
          </a:p>
        </p:txBody>
      </p:sp>
      <p:pic>
        <p:nvPicPr>
          <p:cNvPr id="1030" name="Picture 6" descr="telephone circa 1890"/>
          <p:cNvPicPr>
            <a:picLocks noChangeAspect="1" noChangeArrowheads="1"/>
          </p:cNvPicPr>
          <p:nvPr/>
        </p:nvPicPr>
        <p:blipFill rotWithShape="1">
          <a:blip r:embed="rId5">
            <a:extLst>
              <a:ext uri="{28A0092B-C50C-407E-A947-70E740481C1C}">
                <a14:useLocalDpi xmlns:a14="http://schemas.microsoft.com/office/drawing/2010/main" val="0"/>
              </a:ext>
            </a:extLst>
          </a:blip>
          <a:srcRect l="28227" t="19697" r="26802" b="4301"/>
          <a:stretch/>
        </p:blipFill>
        <p:spPr bwMode="auto">
          <a:xfrm>
            <a:off x="3070641" y="1753781"/>
            <a:ext cx="1501359"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01477" y="1199733"/>
            <a:ext cx="2326663" cy="461665"/>
          </a:xfrm>
          <a:prstGeom prst="rect">
            <a:avLst/>
          </a:prstGeom>
          <a:noFill/>
        </p:spPr>
        <p:txBody>
          <a:bodyPr wrap="none" rtlCol="0">
            <a:spAutoFit/>
          </a:bodyPr>
          <a:lstStyle/>
          <a:p>
            <a:r>
              <a:rPr lang="en-US" sz="2400" dirty="0" smtClean="0"/>
              <a:t>Late 19</a:t>
            </a:r>
            <a:r>
              <a:rPr lang="en-US" sz="2400" baseline="30000" dirty="0" smtClean="0"/>
              <a:t>th</a:t>
            </a:r>
            <a:r>
              <a:rPr lang="en-US" sz="2400" dirty="0" smtClean="0"/>
              <a:t> Century</a:t>
            </a:r>
            <a:endParaRPr lang="en-US" sz="2400" dirty="0"/>
          </a:p>
        </p:txBody>
      </p:sp>
      <p:sp>
        <p:nvSpPr>
          <p:cNvPr id="11" name="TextBox 10"/>
          <p:cNvSpPr txBox="1"/>
          <p:nvPr/>
        </p:nvSpPr>
        <p:spPr>
          <a:xfrm>
            <a:off x="5622209" y="1173916"/>
            <a:ext cx="2452531" cy="461665"/>
          </a:xfrm>
          <a:prstGeom prst="rect">
            <a:avLst/>
          </a:prstGeom>
          <a:noFill/>
        </p:spPr>
        <p:txBody>
          <a:bodyPr wrap="none" rtlCol="0">
            <a:spAutoFit/>
          </a:bodyPr>
          <a:lstStyle/>
          <a:p>
            <a:r>
              <a:rPr lang="en-US" sz="2400" dirty="0" smtClean="0"/>
              <a:t>Early 21st Century</a:t>
            </a:r>
            <a:endParaRPr lang="en-US" sz="2400" dirty="0"/>
          </a:p>
        </p:txBody>
      </p:sp>
      <p:sp>
        <p:nvSpPr>
          <p:cNvPr id="14" name="Rectangle 13"/>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iphone no background"/>
          <p:cNvPicPr>
            <a:picLocks noChangeAspect="1" noChangeArrowheads="1"/>
          </p:cNvPicPr>
          <p:nvPr/>
        </p:nvPicPr>
        <p:blipFill rotWithShape="1">
          <a:blip r:embed="rId6">
            <a:extLst>
              <a:ext uri="{28A0092B-C50C-407E-A947-70E740481C1C}">
                <a14:useLocalDpi xmlns:a14="http://schemas.microsoft.com/office/drawing/2010/main" val="0"/>
              </a:ext>
            </a:extLst>
          </a:blip>
          <a:srcRect l="23469" r="23018"/>
          <a:stretch/>
        </p:blipFill>
        <p:spPr bwMode="auto">
          <a:xfrm>
            <a:off x="7848599" y="1716567"/>
            <a:ext cx="886857" cy="16572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odern tractor"/>
          <p:cNvPicPr>
            <a:picLocks noChangeAspect="1" noChangeArrowheads="1"/>
          </p:cNvPicPr>
          <p:nvPr/>
        </p:nvPicPr>
        <p:blipFill rotWithShape="1">
          <a:blip r:embed="rId7">
            <a:extLst>
              <a:ext uri="{28A0092B-C50C-407E-A947-70E740481C1C}">
                <a14:useLocalDpi xmlns:a14="http://schemas.microsoft.com/office/drawing/2010/main" val="0"/>
              </a:ext>
            </a:extLst>
          </a:blip>
          <a:srcRect l="9380" t="3536" r="4923"/>
          <a:stretch/>
        </p:blipFill>
        <p:spPr bwMode="auto">
          <a:xfrm>
            <a:off x="4727191" y="1661398"/>
            <a:ext cx="2950303" cy="17676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managing for plant divers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8997" y="3373830"/>
            <a:ext cx="1086060" cy="17170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19th century tractor"/>
          <p:cNvPicPr>
            <a:picLocks noChangeAspect="1" noChangeArrowheads="1"/>
          </p:cNvPicPr>
          <p:nvPr/>
        </p:nvPicPr>
        <p:blipFill rotWithShape="1">
          <a:blip r:embed="rId9">
            <a:extLst>
              <a:ext uri="{28A0092B-C50C-407E-A947-70E740481C1C}">
                <a14:useLocalDpi xmlns:a14="http://schemas.microsoft.com/office/drawing/2010/main" val="0"/>
              </a:ext>
            </a:extLst>
          </a:blip>
          <a:srcRect l="-155" t="7309" r="155" b="57"/>
          <a:stretch/>
        </p:blipFill>
        <p:spPr bwMode="auto">
          <a:xfrm>
            <a:off x="213206" y="1753780"/>
            <a:ext cx="2884015" cy="20562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right Bros Kitty Hawk 1907"/>
          <p:cNvPicPr>
            <a:picLocks noChangeAspect="1" noChangeArrowheads="1"/>
          </p:cNvPicPr>
          <p:nvPr/>
        </p:nvPicPr>
        <p:blipFill rotWithShape="1">
          <a:blip r:embed="rId10">
            <a:extLst>
              <a:ext uri="{28A0092B-C50C-407E-A947-70E740481C1C}">
                <a14:useLocalDpi xmlns:a14="http://schemas.microsoft.com/office/drawing/2010/main" val="0"/>
              </a:ext>
            </a:extLst>
          </a:blip>
          <a:srcRect l="12817" t="14483" r="12139" b="3399"/>
          <a:stretch/>
        </p:blipFill>
        <p:spPr bwMode="auto">
          <a:xfrm>
            <a:off x="213207" y="3568188"/>
            <a:ext cx="4035451" cy="15830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09646" y="4956966"/>
            <a:ext cx="3477656" cy="1474125"/>
          </a:xfrm>
          <a:prstGeom prst="rect">
            <a:avLst/>
          </a:prstGeom>
          <a:solidFill>
            <a:srgbClr val="4F6F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What does native </a:t>
            </a:r>
            <a:r>
              <a:rPr lang="en-US" sz="2400" dirty="0"/>
              <a:t>s</a:t>
            </a:r>
            <a:r>
              <a:rPr lang="en-US" sz="2400" dirty="0" smtClean="0"/>
              <a:t>eed technology look like in the 21</a:t>
            </a:r>
            <a:r>
              <a:rPr lang="en-US" sz="2400" baseline="30000" dirty="0" smtClean="0"/>
              <a:t>st</a:t>
            </a:r>
            <a:r>
              <a:rPr lang="en-US" sz="2400" dirty="0" smtClean="0"/>
              <a:t> Century?</a:t>
            </a:r>
            <a:endParaRPr lang="en-US" sz="2400" dirty="0"/>
          </a:p>
        </p:txBody>
      </p:sp>
      <p:pic>
        <p:nvPicPr>
          <p:cNvPr id="1040" name="Picture 16" descr="Image result for crested whea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9759" y="4956966"/>
            <a:ext cx="1118899" cy="172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08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19201"/>
          </a:xfrm>
        </p:spPr>
        <p:txBody>
          <a:bodyPr>
            <a:normAutofit fontScale="90000"/>
          </a:bodyPr>
          <a:lstStyle/>
          <a:p>
            <a:r>
              <a:rPr lang="en-US" sz="6000" b="1" dirty="0" smtClean="0"/>
              <a:t>Seed Zones: </a:t>
            </a:r>
            <a:br>
              <a:rPr lang="en-US" sz="6000" b="1" dirty="0" smtClean="0"/>
            </a:br>
            <a:r>
              <a:rPr lang="en-US" sz="4000" b="1" dirty="0" smtClean="0"/>
              <a:t>A compromise for addressing local adaptation</a:t>
            </a:r>
            <a:endParaRPr lang="en-US" sz="3300" b="1" dirty="0"/>
          </a:p>
        </p:txBody>
      </p:sp>
      <p:sp>
        <p:nvSpPr>
          <p:cNvPr id="3" name="Content Placeholder 2"/>
          <p:cNvSpPr>
            <a:spLocks noGrp="1"/>
          </p:cNvSpPr>
          <p:nvPr>
            <p:ph idx="1"/>
          </p:nvPr>
        </p:nvSpPr>
        <p:spPr>
          <a:xfrm>
            <a:off x="152400" y="1932347"/>
            <a:ext cx="4267200" cy="4389721"/>
          </a:xfrm>
        </p:spPr>
        <p:txBody>
          <a:bodyPr>
            <a:normAutofit fontScale="85000" lnSpcReduction="10000"/>
          </a:bodyPr>
          <a:lstStyle/>
          <a:p>
            <a:r>
              <a:rPr lang="en-US" sz="2500" dirty="0" smtClean="0"/>
              <a:t>A mapped area with a fixed boundary which seeds or plant materials can be transferred for the best chance of success</a:t>
            </a:r>
          </a:p>
          <a:p>
            <a:endParaRPr lang="en-US" sz="2500" dirty="0"/>
          </a:p>
          <a:p>
            <a:r>
              <a:rPr lang="en-US" sz="2500" dirty="0" smtClean="0"/>
              <a:t>Developed in the 1920s</a:t>
            </a:r>
          </a:p>
          <a:p>
            <a:pPr marL="0" indent="0">
              <a:buNone/>
            </a:pPr>
            <a:endParaRPr lang="en-US" sz="2500" dirty="0" smtClean="0"/>
          </a:p>
          <a:p>
            <a:r>
              <a:rPr lang="en-US" sz="2500" dirty="0" smtClean="0"/>
              <a:t>Models based temperature and aridity (provisional)</a:t>
            </a:r>
          </a:p>
          <a:p>
            <a:pPr marL="0" indent="0">
              <a:buNone/>
            </a:pPr>
            <a:endParaRPr lang="en-US" sz="2500" dirty="0" smtClean="0"/>
          </a:p>
          <a:p>
            <a:r>
              <a:rPr lang="en-US" sz="2500" dirty="0" smtClean="0"/>
              <a:t>Models based on climate variables and genetic adaptation (empirical)</a:t>
            </a:r>
          </a:p>
          <a:p>
            <a:endParaRPr lang="en-US" dirty="0" smtClean="0"/>
          </a:p>
          <a:p>
            <a:pPr marL="0" indent="0">
              <a:buNone/>
            </a:pPr>
            <a:endParaRPr lang="en-US" dirty="0"/>
          </a:p>
        </p:txBody>
      </p:sp>
      <p:sp>
        <p:nvSpPr>
          <p:cNvPr id="6" name="Rectangle 5"/>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790020" y="1645071"/>
            <a:ext cx="4416003" cy="5106979"/>
            <a:chOff x="4000497" y="990600"/>
            <a:chExt cx="5187792" cy="5783503"/>
          </a:xfrm>
        </p:grpSpPr>
        <p:pic>
          <p:nvPicPr>
            <p:cNvPr id="8" name="Picture 7"/>
            <p:cNvPicPr/>
            <p:nvPr/>
          </p:nvPicPr>
          <p:blipFill rotWithShape="1">
            <a:blip r:embed="rId3">
              <a:extLst>
                <a:ext uri="{28A0092B-C50C-407E-A947-70E740481C1C}">
                  <a14:useLocalDpi xmlns:a14="http://schemas.microsoft.com/office/drawing/2010/main" val="0"/>
                </a:ext>
              </a:extLst>
            </a:blip>
            <a:srcRect l="1389" t="17709" r="56018" b="18746"/>
            <a:stretch/>
          </p:blipFill>
          <p:spPr>
            <a:xfrm>
              <a:off x="4038599" y="990600"/>
              <a:ext cx="4781549" cy="2895600"/>
            </a:xfrm>
            <a:prstGeom prst="rect">
              <a:avLst/>
            </a:prstGeom>
          </p:spPr>
        </p:pic>
        <p:sp>
          <p:nvSpPr>
            <p:cNvPr id="9" name="TextBox 8"/>
            <p:cNvSpPr txBox="1"/>
            <p:nvPr/>
          </p:nvSpPr>
          <p:spPr>
            <a:xfrm>
              <a:off x="4000497" y="3092660"/>
              <a:ext cx="1981199" cy="276999"/>
            </a:xfrm>
            <a:prstGeom prst="rect">
              <a:avLst/>
            </a:prstGeom>
            <a:noFill/>
          </p:spPr>
          <p:txBody>
            <a:bodyPr wrap="square" rtlCol="0">
              <a:spAutoFit/>
            </a:bodyPr>
            <a:lstStyle/>
            <a:p>
              <a:r>
                <a:rPr lang="en-US" sz="1200" dirty="0" smtClean="0"/>
                <a:t>Bower et al. 2014</a:t>
              </a:r>
              <a:endParaRPr lang="en-US" sz="1200" dirty="0"/>
            </a:p>
          </p:txBody>
        </p:sp>
        <p:pic>
          <p:nvPicPr>
            <p:cNvPr id="10" name="Picture 2" descr="An external file that holds a picture, illustration, etc.&#10;Object name is eva0008-0172-f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302" y="3619498"/>
              <a:ext cx="2832847" cy="30099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70217" y="6509414"/>
              <a:ext cx="1818072" cy="264689"/>
            </a:xfrm>
            <a:prstGeom prst="rect">
              <a:avLst/>
            </a:prstGeom>
            <a:noFill/>
          </p:spPr>
          <p:txBody>
            <a:bodyPr wrap="square" rtlCol="0">
              <a:spAutoFit/>
            </a:bodyPr>
            <a:lstStyle/>
            <a:p>
              <a:r>
                <a:rPr lang="en-US" sz="1200" dirty="0" smtClean="0"/>
                <a:t>Johnson et al. 2015</a:t>
              </a:r>
              <a:endParaRPr lang="en-US" sz="1200" dirty="0"/>
            </a:p>
          </p:txBody>
        </p:sp>
      </p:grpSp>
    </p:spTree>
    <p:extLst>
      <p:ext uri="{BB962C8B-B14F-4D97-AF65-F5344CB8AC3E}">
        <p14:creationId xmlns:p14="http://schemas.microsoft.com/office/powerpoint/2010/main" val="448709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74" y="685800"/>
            <a:ext cx="3191519" cy="5181599"/>
          </a:xfrm>
        </p:spPr>
        <p:txBody>
          <a:bodyPr>
            <a:normAutofit/>
          </a:bodyPr>
          <a:lstStyle/>
          <a:p>
            <a:r>
              <a:rPr lang="en-US" sz="3600" b="1" dirty="0" smtClean="0"/>
              <a:t>What seed zones do cultivated varieties of bluebunch wheatgrass </a:t>
            </a:r>
            <a:br>
              <a:rPr lang="en-US" sz="3600" b="1" dirty="0" smtClean="0"/>
            </a:br>
            <a:r>
              <a:rPr lang="en-US" sz="3600" b="1" dirty="0" smtClean="0"/>
              <a:t>used in the Great Basin come from? </a:t>
            </a: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25549"/>
            <a:ext cx="5745372" cy="5935475"/>
          </a:xfrm>
          <a:prstGeom prst="rect">
            <a:avLst/>
          </a:prstGeom>
          <a:ln w="28575">
            <a:solidFill>
              <a:schemeClr val="tx1"/>
            </a:solidFill>
          </a:ln>
        </p:spPr>
      </p:pic>
      <p:sp>
        <p:nvSpPr>
          <p:cNvPr id="5" name="Rectangle 4"/>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75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8730" y="457200"/>
            <a:ext cx="2858806" cy="2590800"/>
          </a:xfrm>
        </p:spPr>
        <p:txBody>
          <a:bodyPr>
            <a:normAutofit fontScale="90000"/>
          </a:bodyPr>
          <a:lstStyle/>
          <a:p>
            <a:r>
              <a:rPr lang="en-US" b="1" dirty="0" smtClean="0"/>
              <a:t>Great Basin</a:t>
            </a:r>
            <a:br>
              <a:rPr lang="en-US" b="1" dirty="0" smtClean="0"/>
            </a:br>
            <a:r>
              <a:rPr lang="en-US" b="1" dirty="0" smtClean="0"/>
              <a:t>Provisional Seed Zone Analysis</a:t>
            </a:r>
            <a:endParaRPr lang="en-US"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63" t="10000" r="6863" b="10000"/>
          <a:stretch/>
        </p:blipFill>
        <p:spPr>
          <a:xfrm>
            <a:off x="4378842" y="838199"/>
            <a:ext cx="4699001" cy="5638801"/>
          </a:xfrm>
          <a:prstGeom prst="rect">
            <a:avLst/>
          </a:prstGeom>
          <a:ln w="28575">
            <a:solidFill>
              <a:schemeClr val="tx1"/>
            </a:solidFill>
          </a:ln>
        </p:spPr>
      </p:pic>
      <p:pic>
        <p:nvPicPr>
          <p:cNvPr id="4" name="Picture 3"/>
          <p:cNvPicPr>
            <a:picLocks noChangeAspect="1"/>
          </p:cNvPicPr>
          <p:nvPr/>
        </p:nvPicPr>
        <p:blipFill rotWithShape="1">
          <a:blip r:embed="rId4"/>
          <a:srcRect l="62380" t="29262" r="27184" b="27312"/>
          <a:stretch/>
        </p:blipFill>
        <p:spPr>
          <a:xfrm>
            <a:off x="2971800" y="1322693"/>
            <a:ext cx="1676400" cy="3733801"/>
          </a:xfrm>
          <a:prstGeom prst="rect">
            <a:avLst/>
          </a:prstGeom>
          <a:noFill/>
          <a:ln w="28575">
            <a:solidFill>
              <a:schemeClr val="tx1"/>
            </a:solidFill>
          </a:ln>
        </p:spPr>
      </p:pic>
      <p:sp>
        <p:nvSpPr>
          <p:cNvPr id="3" name="TextBox 2"/>
          <p:cNvSpPr txBox="1"/>
          <p:nvPr/>
        </p:nvSpPr>
        <p:spPr>
          <a:xfrm>
            <a:off x="143540" y="3189593"/>
            <a:ext cx="320039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From 20 Provisional</a:t>
            </a:r>
          </a:p>
          <a:p>
            <a:r>
              <a:rPr lang="en-US" sz="2000" dirty="0"/>
              <a:t> </a:t>
            </a:r>
            <a:r>
              <a:rPr lang="en-US" sz="2000" dirty="0" smtClean="0"/>
              <a:t>     zones to 3</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Covers approximately </a:t>
            </a:r>
          </a:p>
          <a:p>
            <a:r>
              <a:rPr lang="en-US" sz="2000" dirty="0" smtClean="0"/>
              <a:t>      75% of the GB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Using </a:t>
            </a:r>
            <a:r>
              <a:rPr lang="en-US" sz="2000" dirty="0"/>
              <a:t> </a:t>
            </a:r>
            <a:r>
              <a:rPr lang="en-US" sz="2000" dirty="0" smtClean="0"/>
              <a:t>Sage-grouse Priority Habitat and fire history</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Using Bower </a:t>
            </a:r>
            <a:r>
              <a:rPr lang="en-US" sz="2000" i="1" dirty="0" smtClean="0"/>
              <a:t>et al </a:t>
            </a:r>
            <a:r>
              <a:rPr lang="en-US" sz="2000" dirty="0" smtClean="0"/>
              <a:t>2014 </a:t>
            </a:r>
            <a:endParaRPr lang="en-US" sz="2000" dirty="0"/>
          </a:p>
        </p:txBody>
      </p:sp>
      <p:sp>
        <p:nvSpPr>
          <p:cNvPr id="5" name="Right Arrow 4"/>
          <p:cNvSpPr/>
          <p:nvPr/>
        </p:nvSpPr>
        <p:spPr>
          <a:xfrm>
            <a:off x="4495800" y="2759148"/>
            <a:ext cx="838200" cy="1371600"/>
          </a:xfrm>
          <a:prstGeom prst="rightArrow">
            <a:avLst/>
          </a:prstGeom>
          <a:solidFill>
            <a:srgbClr val="4F6F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448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6379536" cy="990600"/>
          </a:xfrm>
        </p:spPr>
        <p:txBody>
          <a:bodyPr>
            <a:normAutofit fontScale="90000"/>
          </a:bodyPr>
          <a:lstStyle/>
          <a:p>
            <a:r>
              <a:rPr lang="en-US" b="1" dirty="0" smtClean="0"/>
              <a:t>2018 Target Species for </a:t>
            </a:r>
            <a:br>
              <a:rPr lang="en-US" b="1" dirty="0" smtClean="0"/>
            </a:br>
            <a:r>
              <a:rPr lang="en-US" b="1" dirty="0" smtClean="0"/>
              <a:t>Seed Collection</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182980593"/>
              </p:ext>
            </p:extLst>
          </p:nvPr>
        </p:nvGraphicFramePr>
        <p:xfrm>
          <a:off x="228600" y="1475702"/>
          <a:ext cx="5867400" cy="4800597"/>
        </p:xfrm>
        <a:graphic>
          <a:graphicData uri="http://schemas.openxmlformats.org/drawingml/2006/table">
            <a:tbl>
              <a:tblPr/>
              <a:tblGrid>
                <a:gridCol w="910210">
                  <a:extLst>
                    <a:ext uri="{9D8B030D-6E8A-4147-A177-3AD203B41FA5}">
                      <a16:colId xmlns:a16="http://schemas.microsoft.com/office/drawing/2014/main" val="1926023321"/>
                    </a:ext>
                  </a:extLst>
                </a:gridCol>
                <a:gridCol w="2231436">
                  <a:extLst>
                    <a:ext uri="{9D8B030D-6E8A-4147-A177-3AD203B41FA5}">
                      <a16:colId xmlns:a16="http://schemas.microsoft.com/office/drawing/2014/main" val="1729593761"/>
                    </a:ext>
                  </a:extLst>
                </a:gridCol>
                <a:gridCol w="2725754">
                  <a:extLst>
                    <a:ext uri="{9D8B030D-6E8A-4147-A177-3AD203B41FA5}">
                      <a16:colId xmlns:a16="http://schemas.microsoft.com/office/drawing/2014/main" val="3202199794"/>
                    </a:ext>
                  </a:extLst>
                </a:gridCol>
              </a:tblGrid>
              <a:tr h="316635">
                <a:tc>
                  <a:txBody>
                    <a:bodyPr/>
                    <a:lstStyle/>
                    <a:p>
                      <a:pPr algn="l" fontAlgn="b"/>
                      <a:r>
                        <a:rPr lang="en-US" sz="16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Common 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Calibri" panose="020F0502020204030204" pitchFamily="34" charset="0"/>
                        </a:rPr>
                        <a:t>Scientific</a:t>
                      </a:r>
                      <a:r>
                        <a:rPr lang="en-US" sz="1800" b="1" i="0" u="none" strike="noStrike" baseline="0" dirty="0" smtClean="0">
                          <a:solidFill>
                            <a:srgbClr val="000000"/>
                          </a:solidFill>
                          <a:effectLst/>
                          <a:latin typeface="Calibri" panose="020F0502020204030204" pitchFamily="34" charset="0"/>
                        </a:rPr>
                        <a:t> name</a:t>
                      </a:r>
                      <a:endParaRPr lang="en-US" sz="1800" b="1" i="0" u="none" strike="noStrike" dirty="0" smtClean="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101344"/>
                  </a:ext>
                </a:extLst>
              </a:tr>
              <a:tr h="321278">
                <a:tc>
                  <a:txBody>
                    <a:bodyPr/>
                    <a:lstStyle/>
                    <a:p>
                      <a:pPr algn="l" fontAlgn="t"/>
                      <a:r>
                        <a:rPr lang="en-US" sz="1800" b="1" i="0" u="none" strike="noStrike" dirty="0">
                          <a:solidFill>
                            <a:srgbClr val="000000"/>
                          </a:solidFill>
                          <a:effectLst/>
                          <a:latin typeface="Calibri" panose="020F0502020204030204" pitchFamily="34" charset="0"/>
                        </a:rPr>
                        <a:t>Grasses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dirty="0">
                          <a:solidFill>
                            <a:srgbClr val="000000"/>
                          </a:solidFill>
                          <a:effectLst/>
                          <a:latin typeface="Calibri" panose="020F0502020204030204" pitchFamily="34" charset="0"/>
                        </a:rPr>
                        <a:t>Indian ricegrass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a:solidFill>
                            <a:srgbClr val="000000"/>
                          </a:solidFill>
                          <a:effectLst/>
                          <a:latin typeface="Calibri" panose="020F0502020204030204" pitchFamily="34" charset="0"/>
                        </a:rPr>
                        <a:t>Achnatherum hymenoides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93837299"/>
                  </a:ext>
                </a:extLst>
              </a:tr>
              <a:tr h="321278">
                <a:tc rowSpan="5">
                  <a:txBody>
                    <a:bodyPr/>
                    <a:lstStyle/>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dirty="0" smtClean="0">
                          <a:solidFill>
                            <a:srgbClr val="000000"/>
                          </a:solidFill>
                          <a:effectLst/>
                          <a:latin typeface="Calibri" panose="020F0502020204030204" pitchFamily="34" charset="0"/>
                        </a:rPr>
                        <a:t>Thurber's </a:t>
                      </a:r>
                      <a:r>
                        <a:rPr lang="en-US" sz="1700" b="0" i="0" u="none" strike="noStrike" dirty="0">
                          <a:solidFill>
                            <a:srgbClr val="000000"/>
                          </a:solidFill>
                          <a:effectLst/>
                          <a:latin typeface="Calibri" panose="020F0502020204030204" pitchFamily="34" charset="0"/>
                        </a:rPr>
                        <a:t>needlegrass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smtClean="0">
                          <a:solidFill>
                            <a:srgbClr val="000000"/>
                          </a:solidFill>
                          <a:effectLst/>
                          <a:latin typeface="Calibri" panose="020F0502020204030204" pitchFamily="34" charset="0"/>
                        </a:rPr>
                        <a:t>Achnatherum </a:t>
                      </a:r>
                      <a:r>
                        <a:rPr lang="en-US" sz="1700" b="0" i="1" u="none" strike="noStrike" dirty="0">
                          <a:solidFill>
                            <a:srgbClr val="000000"/>
                          </a:solidFill>
                          <a:effectLst/>
                          <a:latin typeface="Calibri" panose="020F0502020204030204" pitchFamily="34" charset="0"/>
                        </a:rPr>
                        <a:t>thurberianum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67824726"/>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dirty="0">
                          <a:solidFill>
                            <a:srgbClr val="000000"/>
                          </a:solidFill>
                          <a:effectLst/>
                          <a:latin typeface="Calibri" panose="020F0502020204030204" pitchFamily="34" charset="0"/>
                        </a:rPr>
                        <a:t>Squirreltail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a:solidFill>
                            <a:srgbClr val="000000"/>
                          </a:solidFill>
                          <a:effectLst/>
                          <a:latin typeface="Calibri" panose="020F0502020204030204" pitchFamily="34" charset="0"/>
                        </a:rPr>
                        <a:t>Elymus elymoides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74735927"/>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a:solidFill>
                            <a:srgbClr val="000000"/>
                          </a:solidFill>
                          <a:effectLst/>
                          <a:latin typeface="Calibri" panose="020F0502020204030204" pitchFamily="34" charset="0"/>
                        </a:rPr>
                        <a:t>Great Basin wildrye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a:solidFill>
                            <a:srgbClr val="000000"/>
                          </a:solidFill>
                          <a:effectLst/>
                          <a:latin typeface="Calibri" panose="020F0502020204030204" pitchFamily="34" charset="0"/>
                        </a:rPr>
                        <a:t>Leymus cinereus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80628704"/>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dirty="0">
                          <a:solidFill>
                            <a:srgbClr val="000000"/>
                          </a:solidFill>
                          <a:effectLst/>
                          <a:latin typeface="Calibri" panose="020F0502020204030204" pitchFamily="34" charset="0"/>
                        </a:rPr>
                        <a:t>Sandberg's bluegrass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a:solidFill>
                            <a:srgbClr val="000000"/>
                          </a:solidFill>
                          <a:effectLst/>
                          <a:latin typeface="Calibri" panose="020F0502020204030204" pitchFamily="34" charset="0"/>
                        </a:rPr>
                        <a:t>Poa secunda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24287926"/>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0" u="none" strike="noStrike">
                          <a:solidFill>
                            <a:srgbClr val="000000"/>
                          </a:solidFill>
                          <a:effectLst/>
                          <a:latin typeface="Calibri" panose="020F0502020204030204" pitchFamily="34" charset="0"/>
                        </a:rPr>
                        <a:t>Bluebunch wheatgrass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US" sz="1700" b="0" i="1" u="none" strike="noStrike" dirty="0">
                          <a:solidFill>
                            <a:srgbClr val="000000"/>
                          </a:solidFill>
                          <a:effectLst/>
                          <a:latin typeface="Calibri" panose="020F0502020204030204" pitchFamily="34" charset="0"/>
                        </a:rPr>
                        <a:t>Pseudoroegneria spicata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64140775"/>
                  </a:ext>
                </a:extLst>
              </a:tr>
              <a:tr h="321278">
                <a:tc>
                  <a:txBody>
                    <a:bodyPr/>
                    <a:lstStyle/>
                    <a:p>
                      <a:pPr algn="l" fontAlgn="t"/>
                      <a:r>
                        <a:rPr lang="en-US" sz="18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7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700" b="0" i="1"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474479"/>
                  </a:ext>
                </a:extLst>
              </a:tr>
              <a:tr h="321278">
                <a:tc>
                  <a:txBody>
                    <a:bodyPr/>
                    <a:lstStyle/>
                    <a:p>
                      <a:pPr algn="l" fontAlgn="t"/>
                      <a:r>
                        <a:rPr lang="en-US" sz="1800" b="1" i="0" u="none" strike="noStrike" dirty="0">
                          <a:solidFill>
                            <a:srgbClr val="000000"/>
                          </a:solidFill>
                          <a:effectLst/>
                          <a:latin typeface="Calibri" panose="020F0502020204030204" pitchFamily="34" charset="0"/>
                        </a:rPr>
                        <a:t>Forbs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0" u="none" strike="noStrike">
                          <a:solidFill>
                            <a:srgbClr val="000000"/>
                          </a:solidFill>
                          <a:effectLst/>
                          <a:latin typeface="Calibri" panose="020F0502020204030204" pitchFamily="34" charset="0"/>
                        </a:rPr>
                        <a:t>Douglas dustymaidens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1" u="none" strike="noStrike" dirty="0">
                          <a:solidFill>
                            <a:srgbClr val="000000"/>
                          </a:solidFill>
                          <a:effectLst/>
                          <a:latin typeface="Calibri" panose="020F0502020204030204" pitchFamily="34" charset="0"/>
                        </a:rPr>
                        <a:t>Chaenactis douglasii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2949159"/>
                  </a:ext>
                </a:extLst>
              </a:tr>
              <a:tr h="321278">
                <a:tc rowSpan="4">
                  <a:txBody>
                    <a:bodyPr/>
                    <a:lstStyle/>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p>
                      <a:pPr algn="l" fontAlgn="t"/>
                      <a:r>
                        <a:rPr lang="en-US" sz="18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0" u="none" strike="noStrike" dirty="0">
                          <a:solidFill>
                            <a:srgbClr val="000000"/>
                          </a:solidFill>
                          <a:effectLst/>
                          <a:latin typeface="Calibri" panose="020F0502020204030204" pitchFamily="34" charset="0"/>
                        </a:rPr>
                        <a:t>Hoary tansyaster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1" u="none" strike="noStrike" dirty="0">
                          <a:solidFill>
                            <a:srgbClr val="000000"/>
                          </a:solidFill>
                          <a:effectLst/>
                          <a:latin typeface="Calibri" panose="020F0502020204030204" pitchFamily="34" charset="0"/>
                        </a:rPr>
                        <a:t>Machaeranthera canescens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52612737"/>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0" u="none" strike="noStrike">
                          <a:solidFill>
                            <a:srgbClr val="000000"/>
                          </a:solidFill>
                          <a:effectLst/>
                          <a:latin typeface="Calibri" panose="020F0502020204030204" pitchFamily="34" charset="0"/>
                        </a:rPr>
                        <a:t>Yellow beeplant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1" u="none" strike="noStrike" dirty="0">
                          <a:solidFill>
                            <a:srgbClr val="000000"/>
                          </a:solidFill>
                          <a:effectLst/>
                          <a:latin typeface="Calibri" panose="020F0502020204030204" pitchFamily="34" charset="0"/>
                        </a:rPr>
                        <a:t>Cleome lutea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86126602"/>
                  </a:ext>
                </a:extLst>
              </a:tr>
              <a:tr h="321278">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0" u="none" strike="noStrike" dirty="0">
                          <a:solidFill>
                            <a:srgbClr val="000000"/>
                          </a:solidFill>
                          <a:effectLst/>
                          <a:latin typeface="Calibri" panose="020F0502020204030204" pitchFamily="34" charset="0"/>
                        </a:rPr>
                        <a:t>Tapertip Hawksbeard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1" u="none" strike="noStrike" dirty="0">
                          <a:solidFill>
                            <a:srgbClr val="000000"/>
                          </a:solidFill>
                          <a:effectLst/>
                          <a:latin typeface="Calibri" panose="020F0502020204030204" pitchFamily="34" charset="0"/>
                        </a:rPr>
                        <a:t>Crepis acuminata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55778010"/>
                  </a:ext>
                </a:extLst>
              </a:tr>
              <a:tr h="949904">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700" b="0" i="0" u="none" strike="noStrike" dirty="0">
                          <a:solidFill>
                            <a:srgbClr val="000000"/>
                          </a:solidFill>
                          <a:effectLst/>
                          <a:latin typeface="Calibri" panose="020F0502020204030204" pitchFamily="34" charset="0"/>
                        </a:rPr>
                        <a:t>Globemallow</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it-IT" sz="1700" b="0" i="1" u="none" strike="noStrike" dirty="0">
                          <a:solidFill>
                            <a:srgbClr val="000000"/>
                          </a:solidFill>
                          <a:effectLst/>
                          <a:latin typeface="Calibri" panose="020F0502020204030204" pitchFamily="34" charset="0"/>
                        </a:rPr>
                        <a:t>Sphaeralcea </a:t>
                      </a:r>
                      <a:r>
                        <a:rPr lang="it-IT" sz="1700" b="0" i="1" u="none" strike="noStrike" dirty="0" smtClean="0">
                          <a:solidFill>
                            <a:srgbClr val="000000"/>
                          </a:solidFill>
                          <a:effectLst/>
                          <a:latin typeface="Calibri" panose="020F0502020204030204" pitchFamily="34" charset="0"/>
                        </a:rPr>
                        <a:t>sp.- ambigua, coccinea,</a:t>
                      </a:r>
                      <a:r>
                        <a:rPr lang="it-IT" sz="1700" b="0" i="1" u="none" strike="noStrike" baseline="0" dirty="0" smtClean="0">
                          <a:solidFill>
                            <a:srgbClr val="000000"/>
                          </a:solidFill>
                          <a:effectLst/>
                          <a:latin typeface="Calibri" panose="020F0502020204030204" pitchFamily="34" charset="0"/>
                        </a:rPr>
                        <a:t> </a:t>
                      </a:r>
                      <a:r>
                        <a:rPr lang="it-IT" sz="1700" b="0" i="1" u="none" strike="noStrike" dirty="0" smtClean="0">
                          <a:solidFill>
                            <a:srgbClr val="000000"/>
                          </a:solidFill>
                          <a:effectLst/>
                          <a:latin typeface="Calibri" panose="020F0502020204030204" pitchFamily="34" charset="0"/>
                        </a:rPr>
                        <a:t>grossulariifolia</a:t>
                      </a:r>
                      <a:r>
                        <a:rPr lang="it-IT" sz="1700" b="0" i="1" u="none" strike="noStrike" dirty="0">
                          <a:solidFill>
                            <a:srgbClr val="000000"/>
                          </a:solidFill>
                          <a:effectLst/>
                          <a:latin typeface="Calibri" panose="020F0502020204030204" pitchFamily="34" charset="0"/>
                        </a:rPr>
                        <a:t>, munroana</a:t>
                      </a:r>
                      <a:r>
                        <a:rPr lang="it-IT" sz="1700" b="0" i="1" u="none" strike="noStrike" dirty="0" smtClean="0">
                          <a:solidFill>
                            <a:srgbClr val="000000"/>
                          </a:solidFill>
                          <a:effectLst/>
                          <a:latin typeface="Calibri" panose="020F0502020204030204" pitchFamily="34" charset="0"/>
                        </a:rPr>
                        <a:t>,</a:t>
                      </a:r>
                      <a:endParaRPr lang="it-IT" sz="1700" b="0" i="1"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04500672"/>
                  </a:ext>
                </a:extLst>
              </a:tr>
            </a:tbl>
          </a:graphicData>
        </a:graphic>
      </p:graphicFrame>
      <p:sp>
        <p:nvSpPr>
          <p:cNvPr id="5" name="Rectangle 4"/>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79534" y="973019"/>
            <a:ext cx="2552701" cy="5303280"/>
            <a:chOff x="6299729" y="1371600"/>
            <a:chExt cx="2552701" cy="530328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99731" y="3230960"/>
              <a:ext cx="2552699" cy="170179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C:\Users\sarah_kulpa\Pictures\Picasa\Exports\SOS Reno Crew 2017\DSCN02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99729" y="1371600"/>
              <a:ext cx="2552700" cy="18974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C:\Users\sarah_kulpa\Pictures\Picasa\Exports\SOS 2017\100_03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02"/>
            <a:stretch/>
          </p:blipFill>
          <p:spPr bwMode="auto">
            <a:xfrm>
              <a:off x="6299730" y="4837618"/>
              <a:ext cx="2552700" cy="18372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7574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86358969"/>
              </p:ext>
            </p:extLst>
          </p:nvPr>
        </p:nvGraphicFramePr>
        <p:xfrm>
          <a:off x="266699" y="1447799"/>
          <a:ext cx="8572501" cy="4767740"/>
        </p:xfrm>
        <a:graphic>
          <a:graphicData uri="http://schemas.openxmlformats.org/drawingml/2006/table">
            <a:tbl>
              <a:tblPr>
                <a:tableStyleId>{5C22544A-7EE6-4342-B048-85BDC9FD1C3A}</a:tableStyleId>
              </a:tblPr>
              <a:tblGrid>
                <a:gridCol w="2960884">
                  <a:extLst>
                    <a:ext uri="{9D8B030D-6E8A-4147-A177-3AD203B41FA5}">
                      <a16:colId xmlns:a16="http://schemas.microsoft.com/office/drawing/2014/main" val="20000"/>
                    </a:ext>
                  </a:extLst>
                </a:gridCol>
                <a:gridCol w="2646599">
                  <a:extLst>
                    <a:ext uri="{9D8B030D-6E8A-4147-A177-3AD203B41FA5}">
                      <a16:colId xmlns:a16="http://schemas.microsoft.com/office/drawing/2014/main" val="20001"/>
                    </a:ext>
                  </a:extLst>
                </a:gridCol>
                <a:gridCol w="2965018">
                  <a:extLst>
                    <a:ext uri="{9D8B030D-6E8A-4147-A177-3AD203B41FA5}">
                      <a16:colId xmlns:a16="http://schemas.microsoft.com/office/drawing/2014/main" val="20002"/>
                    </a:ext>
                  </a:extLst>
                </a:gridCol>
              </a:tblGrid>
              <a:tr h="1246346">
                <a:tc>
                  <a:txBody>
                    <a:bodyPr/>
                    <a:lstStyle/>
                    <a:p>
                      <a:pPr algn="ctr" fontAlgn="ctr"/>
                      <a:r>
                        <a:rPr lang="en-US" sz="2800" b="1" u="none" strike="noStrike" dirty="0">
                          <a:solidFill>
                            <a:schemeClr val="bg1"/>
                          </a:solidFill>
                          <a:effectLst/>
                        </a:rPr>
                        <a:t>Increase </a:t>
                      </a:r>
                      <a:r>
                        <a:rPr lang="en-US" sz="2800" b="1" u="none" strike="noStrike" dirty="0" smtClean="0">
                          <a:solidFill>
                            <a:schemeClr val="bg1"/>
                          </a:solidFill>
                          <a:effectLst/>
                        </a:rPr>
                        <a:t>Seed Source Availability</a:t>
                      </a:r>
                      <a:endParaRPr lang="en-US" sz="2800" b="1" i="0" u="none" strike="noStrike" dirty="0">
                        <a:solidFill>
                          <a:schemeClr val="bg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6F38"/>
                    </a:solidFill>
                  </a:tcPr>
                </a:tc>
                <a:tc>
                  <a:txBody>
                    <a:bodyPr/>
                    <a:lstStyle/>
                    <a:p>
                      <a:pPr algn="ctr" rtl="0" fontAlgn="ctr"/>
                      <a:r>
                        <a:rPr lang="en-US" sz="2800" b="1" u="none" strike="noStrike" dirty="0">
                          <a:solidFill>
                            <a:schemeClr val="bg1"/>
                          </a:solidFill>
                          <a:effectLst/>
                        </a:rPr>
                        <a:t>Minimize </a:t>
                      </a:r>
                      <a:endParaRPr lang="en-US" sz="2800" b="1" u="none" strike="noStrike" dirty="0" smtClean="0">
                        <a:solidFill>
                          <a:schemeClr val="bg1"/>
                        </a:solidFill>
                        <a:effectLst/>
                      </a:endParaRPr>
                    </a:p>
                    <a:p>
                      <a:pPr algn="ctr" rtl="0" fontAlgn="ctr"/>
                      <a:r>
                        <a:rPr lang="en-US" sz="2800" b="1" u="none" strike="noStrike" dirty="0" smtClean="0">
                          <a:solidFill>
                            <a:schemeClr val="bg1"/>
                          </a:solidFill>
                          <a:effectLst/>
                        </a:rPr>
                        <a:t>Grower </a:t>
                      </a:r>
                      <a:r>
                        <a:rPr lang="en-US" sz="2800" b="1" u="none" strike="noStrike" dirty="0">
                          <a:solidFill>
                            <a:schemeClr val="bg1"/>
                          </a:solidFill>
                          <a:effectLst/>
                        </a:rPr>
                        <a:t>Risk</a:t>
                      </a:r>
                      <a:endParaRPr lang="en-US" sz="2800" b="1" i="0" u="none" strike="noStrike" dirty="0">
                        <a:solidFill>
                          <a:schemeClr val="bg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6F38"/>
                    </a:solidFill>
                  </a:tcPr>
                </a:tc>
                <a:tc>
                  <a:txBody>
                    <a:bodyPr/>
                    <a:lstStyle/>
                    <a:p>
                      <a:pPr algn="ctr" rtl="0" fontAlgn="ctr"/>
                      <a:r>
                        <a:rPr lang="en-US" sz="2800" b="1" u="none" strike="noStrike" dirty="0">
                          <a:solidFill>
                            <a:schemeClr val="bg1"/>
                          </a:solidFill>
                          <a:effectLst/>
                        </a:rPr>
                        <a:t>Increase </a:t>
                      </a:r>
                      <a:endParaRPr lang="en-US" sz="2800" b="1" u="none" strike="noStrike" dirty="0" smtClean="0">
                        <a:solidFill>
                          <a:schemeClr val="bg1"/>
                        </a:solidFill>
                        <a:effectLst/>
                      </a:endParaRPr>
                    </a:p>
                    <a:p>
                      <a:pPr algn="ctr" rtl="0" fontAlgn="ctr"/>
                      <a:r>
                        <a:rPr lang="en-US" sz="2800" b="1" u="none" strike="noStrike" dirty="0" smtClean="0">
                          <a:solidFill>
                            <a:schemeClr val="bg1"/>
                          </a:solidFill>
                          <a:effectLst/>
                        </a:rPr>
                        <a:t>Market </a:t>
                      </a:r>
                      <a:r>
                        <a:rPr lang="en-US" sz="2800" b="1" u="none" strike="noStrike" dirty="0">
                          <a:solidFill>
                            <a:schemeClr val="bg1"/>
                          </a:solidFill>
                          <a:effectLst/>
                        </a:rPr>
                        <a:t>Stability</a:t>
                      </a:r>
                      <a:endParaRPr lang="en-US" sz="2800" b="1" i="0" u="none" strike="noStrike" dirty="0">
                        <a:solidFill>
                          <a:schemeClr val="bg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6F38"/>
                    </a:solidFill>
                  </a:tcPr>
                </a:tc>
                <a:extLst>
                  <a:ext uri="{0D108BD9-81ED-4DB2-BD59-A6C34878D82A}">
                    <a16:rowId xmlns:a16="http://schemas.microsoft.com/office/drawing/2014/main" val="10000"/>
                  </a:ext>
                </a:extLst>
              </a:tr>
              <a:tr h="843490">
                <a:tc rowSpan="2">
                  <a:txBody>
                    <a:bodyPr/>
                    <a:lstStyle/>
                    <a:p>
                      <a:pPr algn="ctr" fontAlgn="ctr"/>
                      <a:r>
                        <a:rPr lang="en-US" sz="1600" u="none" strike="noStrike" dirty="0">
                          <a:effectLst/>
                        </a:rPr>
                        <a:t>Work with partners to provide foundation seed originating from public lands</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600" u="none" strike="noStrike" dirty="0">
                          <a:effectLst/>
                        </a:rPr>
                        <a:t>Add native seed crops to the National Crop Table so they are </a:t>
                      </a:r>
                      <a:r>
                        <a:rPr lang="en-US" sz="1600" u="none" strike="noStrike" dirty="0" smtClean="0">
                          <a:effectLst/>
                        </a:rPr>
                        <a:t>eligible </a:t>
                      </a:r>
                      <a:r>
                        <a:rPr lang="en-US" sz="1600" u="none" strike="noStrike" dirty="0">
                          <a:effectLst/>
                        </a:rPr>
                        <a:t>for federal crop insurance</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Focus on priority species and priority seed zones</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5528">
                <a:tc vMerge="1">
                  <a:txBody>
                    <a:bodyPr/>
                    <a:lstStyle/>
                    <a:p>
                      <a:endParaRPr lang="en-US"/>
                    </a:p>
                  </a:txBody>
                  <a:tcPr/>
                </a:tc>
                <a:tc vMerge="1">
                  <a:txBody>
                    <a:bodyPr/>
                    <a:lstStyle/>
                    <a:p>
                      <a:endParaRPr lang="en-US"/>
                    </a:p>
                  </a:txBody>
                  <a:tcPr/>
                </a:tc>
                <a:tc>
                  <a:txBody>
                    <a:bodyPr/>
                    <a:lstStyle/>
                    <a:p>
                      <a:pPr algn="ctr" fontAlgn="ctr"/>
                      <a:r>
                        <a:rPr lang="en-US" sz="1600" u="none" strike="noStrike" dirty="0">
                          <a:effectLst/>
                        </a:rPr>
                        <a:t>Use forward contracts (IDIQ) to </a:t>
                      </a:r>
                      <a:r>
                        <a:rPr lang="en-US" sz="1600" u="none" strike="noStrike" dirty="0" smtClean="0">
                          <a:effectLst/>
                        </a:rPr>
                        <a:t>guarantee </a:t>
                      </a:r>
                      <a:r>
                        <a:rPr lang="en-US" sz="1600" u="none" strike="noStrike" dirty="0">
                          <a:effectLst/>
                        </a:rPr>
                        <a:t>production for 3 to 5 years</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51172">
                <a:tc rowSpan="2">
                  <a:txBody>
                    <a:bodyPr/>
                    <a:lstStyle/>
                    <a:p>
                      <a:pPr algn="ctr" fontAlgn="ctr"/>
                      <a:r>
                        <a:rPr lang="en-US" sz="1600" u="none" strike="noStrike">
                          <a:effectLst/>
                        </a:rPr>
                        <a:t>Work with partners to source identify seed used for seed increase and purchase source idenfied seed back</a:t>
                      </a:r>
                      <a:endParaRPr lang="en-US" sz="16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600" u="none" strike="noStrike" dirty="0">
                          <a:effectLst/>
                        </a:rPr>
                        <a:t>Consolidate and release research and development on production for native species in a Seed Manual</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smtClean="0">
                          <a:effectLst/>
                        </a:rPr>
                        <a:t>Standardize </a:t>
                      </a:r>
                      <a:r>
                        <a:rPr lang="en-US" sz="1600" u="none" strike="noStrike" dirty="0">
                          <a:effectLst/>
                        </a:rPr>
                        <a:t>seed procurement across </a:t>
                      </a:r>
                      <a:r>
                        <a:rPr lang="en-US" sz="1600" u="none" strike="noStrike" dirty="0" smtClean="0">
                          <a:effectLst/>
                        </a:rPr>
                        <a:t>jurisdictions</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7865">
                <a:tc vMerge="1">
                  <a:txBody>
                    <a:bodyPr/>
                    <a:lstStyle/>
                    <a:p>
                      <a:endParaRPr lang="en-US"/>
                    </a:p>
                  </a:txBody>
                  <a:tcPr/>
                </a:tc>
                <a:tc vMerge="1">
                  <a:txBody>
                    <a:bodyPr/>
                    <a:lstStyle/>
                    <a:p>
                      <a:endParaRPr lang="en-US"/>
                    </a:p>
                  </a:txBody>
                  <a:tcPr/>
                </a:tc>
                <a:tc>
                  <a:txBody>
                    <a:bodyPr/>
                    <a:lstStyle/>
                    <a:p>
                      <a:pPr algn="ctr" fontAlgn="ctr"/>
                      <a:r>
                        <a:rPr lang="en-US" sz="1600" u="none" strike="noStrike" dirty="0">
                          <a:effectLst/>
                        </a:rPr>
                        <a:t>Forecast anticipated seed needs by seed zone and species</a:t>
                      </a:r>
                      <a:endParaRPr lang="en-US"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0" y="304800"/>
            <a:ext cx="9144000" cy="835463"/>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Interagency Strategies to Support Industry</a:t>
            </a:r>
            <a:endParaRPr lang="en-US" b="1" dirty="0"/>
          </a:p>
        </p:txBody>
      </p:sp>
    </p:spTree>
    <p:extLst>
      <p:ext uri="{BB962C8B-B14F-4D97-AF65-F5344CB8AC3E}">
        <p14:creationId xmlns:p14="http://schemas.microsoft.com/office/powerpoint/2010/main" val="3824439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21265"/>
            <a:ext cx="9144000" cy="1143000"/>
          </a:xfrm>
        </p:spPr>
        <p:txBody>
          <a:bodyPr>
            <a:normAutofit/>
          </a:bodyPr>
          <a:lstStyle/>
          <a:p>
            <a:r>
              <a:rPr lang="en-US" b="1" dirty="0" smtClean="0"/>
              <a:t>Thank You</a:t>
            </a:r>
            <a:endParaRPr lang="en-US" b="1" dirty="0"/>
          </a:p>
        </p:txBody>
      </p:sp>
      <p:sp>
        <p:nvSpPr>
          <p:cNvPr id="2" name="TextBox 1"/>
          <p:cNvSpPr txBox="1"/>
          <p:nvPr/>
        </p:nvSpPr>
        <p:spPr>
          <a:xfrm>
            <a:off x="725926" y="5410200"/>
            <a:ext cx="7924800" cy="1077218"/>
          </a:xfrm>
          <a:prstGeom prst="rect">
            <a:avLst/>
          </a:prstGeom>
          <a:noFill/>
        </p:spPr>
        <p:txBody>
          <a:bodyPr wrap="square" rtlCol="0">
            <a:spAutoFit/>
          </a:bodyPr>
          <a:lstStyle/>
          <a:p>
            <a:pPr algn="ctr"/>
            <a:r>
              <a:rPr lang="en-US" dirty="0" smtClean="0"/>
              <a:t>Fred Edwards </a:t>
            </a:r>
            <a:r>
              <a:rPr lang="en-US" dirty="0" smtClean="0">
                <a:hlinkClick r:id="rId3"/>
              </a:rPr>
              <a:t>fsedwards@blm.gov</a:t>
            </a:r>
            <a:r>
              <a:rPr lang="en-US" dirty="0" smtClean="0"/>
              <a:t>; </a:t>
            </a:r>
            <a:r>
              <a:rPr lang="en-US" dirty="0"/>
              <a:t>S</a:t>
            </a:r>
            <a:r>
              <a:rPr lang="en-US" dirty="0" smtClean="0"/>
              <a:t>arah </a:t>
            </a:r>
            <a:r>
              <a:rPr lang="en-US" dirty="0" err="1" smtClean="0"/>
              <a:t>Kulpa</a:t>
            </a:r>
            <a:r>
              <a:rPr lang="en-US" dirty="0" smtClean="0"/>
              <a:t> </a:t>
            </a:r>
            <a:r>
              <a:rPr lang="en-US" dirty="0" smtClean="0">
                <a:hlinkClick r:id="rId4"/>
              </a:rPr>
              <a:t>sarah_kulpa@fws.gov</a:t>
            </a:r>
            <a:r>
              <a:rPr lang="en-US" dirty="0" smtClean="0"/>
              <a:t>; </a:t>
            </a:r>
          </a:p>
          <a:p>
            <a:pPr algn="ctr"/>
            <a:r>
              <a:rPr lang="en-US" dirty="0" smtClean="0"/>
              <a:t>Dirk </a:t>
            </a:r>
            <a:r>
              <a:rPr lang="en-US" dirty="0" err="1" smtClean="0"/>
              <a:t>Netz</a:t>
            </a:r>
            <a:r>
              <a:rPr lang="en-US" dirty="0"/>
              <a:t> </a:t>
            </a:r>
            <a:r>
              <a:rPr lang="en-US" dirty="0" smtClean="0">
                <a:hlinkClick r:id="rId5"/>
              </a:rPr>
              <a:t>dnetz@fs.fed.us</a:t>
            </a:r>
            <a:r>
              <a:rPr lang="en-US" dirty="0"/>
              <a:t> </a:t>
            </a:r>
            <a:r>
              <a:rPr lang="en-US" dirty="0" smtClean="0"/>
              <a:t>; Francis </a:t>
            </a:r>
            <a:r>
              <a:rPr lang="en-US" dirty="0" err="1" smtClean="0"/>
              <a:t>Kilkenny</a:t>
            </a:r>
            <a:r>
              <a:rPr lang="en-US" dirty="0" smtClean="0"/>
              <a:t>  </a:t>
            </a:r>
            <a:r>
              <a:rPr lang="en-US" dirty="0" smtClean="0">
                <a:hlinkClick r:id="rId6"/>
              </a:rPr>
              <a:t>ffkilkenny@fs.fed.us</a:t>
            </a:r>
            <a:endParaRPr lang="en-US" dirty="0" smtClean="0"/>
          </a:p>
          <a:p>
            <a:endParaRPr lang="en-US" sz="1400" dirty="0" smtClean="0"/>
          </a:p>
          <a:p>
            <a:endParaRPr lang="en-US" sz="1400"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66800"/>
            <a:ext cx="9144000" cy="4141797"/>
          </a:xfrm>
          <a:prstGeom prst="rect">
            <a:avLst/>
          </a:prstGeom>
        </p:spPr>
      </p:pic>
    </p:spTree>
    <p:extLst>
      <p:ext uri="{BB962C8B-B14F-4D97-AF65-F5344CB8AC3E}">
        <p14:creationId xmlns:p14="http://schemas.microsoft.com/office/powerpoint/2010/main" val="1473869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313660"/>
            <a:ext cx="9165404" cy="1295400"/>
          </a:xfrm>
        </p:spPr>
        <p:txBody>
          <a:bodyPr>
            <a:normAutofit/>
          </a:bodyPr>
          <a:lstStyle/>
          <a:p>
            <a:r>
              <a:rPr lang="en-US" sz="3600" b="1" dirty="0" smtClean="0"/>
              <a:t>A Coordinated Approach: “The Right Seed in the Right Place at the Right Time”</a:t>
            </a:r>
            <a:endParaRPr lang="en-US" sz="3600" b="1" dirty="0"/>
          </a:p>
        </p:txBody>
      </p:sp>
      <p:sp>
        <p:nvSpPr>
          <p:cNvPr id="7" name="Subtitle 2"/>
          <p:cNvSpPr>
            <a:spLocks noGrp="1"/>
          </p:cNvSpPr>
          <p:nvPr>
            <p:ph type="subTitle" idx="1"/>
          </p:nvPr>
        </p:nvSpPr>
        <p:spPr>
          <a:xfrm>
            <a:off x="4114800" y="1980701"/>
            <a:ext cx="4800600" cy="4495800"/>
          </a:xfrm>
        </p:spPr>
        <p:txBody>
          <a:bodyPr>
            <a:normAutofit fontScale="92500"/>
          </a:bodyPr>
          <a:lstStyle/>
          <a:p>
            <a:pPr marL="457200" indent="-457200" algn="l">
              <a:buFont typeface="Arial" panose="020B0604020202020204" pitchFamily="34" charset="0"/>
              <a:buChar char="•"/>
            </a:pPr>
            <a:r>
              <a:rPr lang="en-US" sz="2600" dirty="0" smtClean="0">
                <a:solidFill>
                  <a:schemeClr val="tx1"/>
                </a:solidFill>
              </a:rPr>
              <a:t>Signed in Aug 2015 </a:t>
            </a:r>
            <a:endParaRPr lang="en-US" sz="2600" dirty="0">
              <a:solidFill>
                <a:schemeClr val="tx1"/>
              </a:solidFill>
            </a:endParaRPr>
          </a:p>
          <a:p>
            <a:pPr marL="457200" indent="-457200" algn="l">
              <a:buFont typeface="Arial" panose="020B0604020202020204" pitchFamily="34" charset="0"/>
              <a:buChar char="•"/>
            </a:pPr>
            <a:r>
              <a:rPr lang="en-US" sz="2600" dirty="0" smtClean="0">
                <a:solidFill>
                  <a:schemeClr val="tx1"/>
                </a:solidFill>
              </a:rPr>
              <a:t>Calls for an Unprecedented Level of Collaboration</a:t>
            </a:r>
          </a:p>
          <a:p>
            <a:pPr marL="914400" lvl="1" indent="-457200" algn="l">
              <a:buFont typeface="Arial" panose="020B0604020202020204" pitchFamily="34" charset="0"/>
              <a:buChar char="•"/>
            </a:pPr>
            <a:r>
              <a:rPr lang="en-US" sz="2200" dirty="0" smtClean="0">
                <a:solidFill>
                  <a:schemeClr val="tx1"/>
                </a:solidFill>
              </a:rPr>
              <a:t>Seed Needs &amp; Ensuring Reliable Availability</a:t>
            </a:r>
          </a:p>
          <a:p>
            <a:pPr marL="914400" lvl="1" indent="-457200" algn="l">
              <a:buFont typeface="Arial" panose="020B0604020202020204" pitchFamily="34" charset="0"/>
              <a:buChar char="•"/>
            </a:pPr>
            <a:r>
              <a:rPr lang="en-US" sz="2200" dirty="0" smtClean="0">
                <a:solidFill>
                  <a:schemeClr val="tx1"/>
                </a:solidFill>
              </a:rPr>
              <a:t>Research Needs like Ecologically Based Seed Transfer Guidance and Improved Technology</a:t>
            </a:r>
          </a:p>
          <a:p>
            <a:pPr marL="914400" lvl="1" indent="-457200" algn="l">
              <a:buFont typeface="Arial" panose="020B0604020202020204" pitchFamily="34" charset="0"/>
              <a:buChar char="•"/>
            </a:pPr>
            <a:r>
              <a:rPr lang="en-US" sz="2200" dirty="0" smtClean="0">
                <a:solidFill>
                  <a:schemeClr val="tx1"/>
                </a:solidFill>
              </a:rPr>
              <a:t>Develop Tools to Inform Seeding Decisions</a:t>
            </a:r>
          </a:p>
          <a:p>
            <a:pPr marL="914400" lvl="1" indent="-457200" algn="l">
              <a:buFont typeface="Arial" panose="020B0604020202020204" pitchFamily="34" charset="0"/>
              <a:buChar char="•"/>
            </a:pPr>
            <a:r>
              <a:rPr lang="en-US" sz="2200" dirty="0" smtClean="0">
                <a:solidFill>
                  <a:schemeClr val="tx1"/>
                </a:solidFill>
              </a:rPr>
              <a:t>Internal and External Communication</a:t>
            </a:r>
          </a:p>
        </p:txBody>
      </p:sp>
      <p:pic>
        <p:nvPicPr>
          <p:cNvPr id="8" name="Picture 7"/>
          <p:cNvPicPr>
            <a:picLocks noChangeAspect="1"/>
          </p:cNvPicPr>
          <p:nvPr/>
        </p:nvPicPr>
        <p:blipFill>
          <a:blip r:embed="rId3"/>
          <a:stretch>
            <a:fillRect/>
          </a:stretch>
        </p:blipFill>
        <p:spPr>
          <a:xfrm>
            <a:off x="485553" y="1828800"/>
            <a:ext cx="3470004" cy="4647701"/>
          </a:xfrm>
          <a:prstGeom prst="rect">
            <a:avLst/>
          </a:prstGeom>
        </p:spPr>
      </p:pic>
      <p:sp>
        <p:nvSpPr>
          <p:cNvPr id="9" name="Rectangle 8"/>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063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1"/>
            <a:ext cx="9144000" cy="1066800"/>
          </a:xfrm>
        </p:spPr>
        <p:txBody>
          <a:bodyPr>
            <a:normAutofit/>
          </a:bodyPr>
          <a:lstStyle/>
          <a:p>
            <a:r>
              <a:rPr lang="en-US" sz="4800" b="1" dirty="0" smtClean="0"/>
              <a:t>Networks of Networks in Nevada</a:t>
            </a:r>
            <a:endParaRPr lang="en-US" sz="4800" b="1" dirty="0"/>
          </a:p>
        </p:txBody>
      </p:sp>
      <p:sp>
        <p:nvSpPr>
          <p:cNvPr id="4" name="Rectangle 3"/>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04800" y="1495097"/>
            <a:ext cx="9293891" cy="5362903"/>
            <a:chOff x="154909" y="1438273"/>
            <a:chExt cx="9293891" cy="5362903"/>
          </a:xfrm>
        </p:grpSpPr>
        <p:pic>
          <p:nvPicPr>
            <p:cNvPr id="7" name="Picture 2" descr="Image result for bridging the 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244" y="3705551"/>
              <a:ext cx="7212156"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54909" y="1438274"/>
              <a:ext cx="2997866" cy="4733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800" b="1" dirty="0" smtClean="0"/>
                <a:t>Networks of :</a:t>
              </a:r>
            </a:p>
            <a:p>
              <a:pPr marL="0" indent="0">
                <a:spcBef>
                  <a:spcPts val="0"/>
                </a:spcBef>
                <a:buFont typeface="Arial" panose="020B0604020202020204" pitchFamily="34" charset="0"/>
                <a:buNone/>
                <a:defRPr/>
              </a:pPr>
              <a:endParaRPr lang="en-US" sz="2600" b="1" dirty="0" smtClean="0">
                <a:solidFill>
                  <a:srgbClr val="4F6F38"/>
                </a:solidFill>
              </a:endParaRPr>
            </a:p>
            <a:p>
              <a:pPr>
                <a:spcBef>
                  <a:spcPts val="0"/>
                </a:spcBef>
                <a:defRPr/>
              </a:pPr>
              <a:r>
                <a:rPr lang="en-US" sz="2600" dirty="0" smtClean="0"/>
                <a:t>Seed Collectors</a:t>
              </a:r>
            </a:p>
            <a:p>
              <a:pPr>
                <a:spcBef>
                  <a:spcPts val="0"/>
                </a:spcBef>
                <a:defRPr/>
              </a:pPr>
              <a:r>
                <a:rPr lang="en-US" sz="2600" dirty="0" smtClean="0"/>
                <a:t>Researchers </a:t>
              </a:r>
            </a:p>
            <a:p>
              <a:pPr>
                <a:spcBef>
                  <a:spcPts val="0"/>
                </a:spcBef>
                <a:defRPr/>
              </a:pPr>
              <a:r>
                <a:rPr lang="en-US" sz="2600" dirty="0" smtClean="0"/>
                <a:t>Farmers</a:t>
              </a:r>
            </a:p>
            <a:p>
              <a:pPr>
                <a:spcBef>
                  <a:spcPts val="0"/>
                </a:spcBef>
                <a:defRPr/>
              </a:pPr>
              <a:r>
                <a:rPr lang="en-US" sz="2600" dirty="0" smtClean="0"/>
                <a:t>Nurseries and seed storage facilities</a:t>
              </a:r>
            </a:p>
            <a:p>
              <a:pPr>
                <a:spcBef>
                  <a:spcPts val="0"/>
                </a:spcBef>
                <a:defRPr/>
              </a:pPr>
              <a:r>
                <a:rPr lang="en-US" sz="2600" dirty="0" smtClean="0"/>
                <a:t>Restoration ecologists and botanists</a:t>
              </a:r>
              <a:endParaRPr lang="en-US" dirty="0"/>
            </a:p>
          </p:txBody>
        </p:sp>
        <p:sp>
          <p:nvSpPr>
            <p:cNvPr id="9" name="Content Placeholder 3"/>
            <p:cNvSpPr txBox="1">
              <a:spLocks/>
            </p:cNvSpPr>
            <p:nvPr/>
          </p:nvSpPr>
          <p:spPr>
            <a:xfrm>
              <a:off x="2895600" y="2895600"/>
              <a:ext cx="31242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defRPr/>
              </a:pPr>
              <a:r>
                <a:rPr lang="en-US" sz="2800" b="1" dirty="0" smtClean="0"/>
                <a:t>Bridging the Gap</a:t>
              </a:r>
            </a:p>
            <a:p>
              <a:pPr marL="0" indent="0" algn="ctr">
                <a:spcBef>
                  <a:spcPts val="0"/>
                </a:spcBef>
                <a:buFont typeface="Arial" panose="020B0604020202020204" pitchFamily="34" charset="0"/>
                <a:buNone/>
                <a:defRPr/>
              </a:pPr>
              <a:r>
                <a:rPr lang="en-US" sz="2800" b="1" dirty="0" smtClean="0"/>
                <a:t>Between </a:t>
              </a:r>
            </a:p>
            <a:p>
              <a:pPr marL="0" indent="0">
                <a:spcBef>
                  <a:spcPts val="0"/>
                </a:spcBef>
                <a:buFont typeface="Arial" panose="020B0604020202020204" pitchFamily="34" charset="0"/>
                <a:buNone/>
                <a:defRPr/>
              </a:pPr>
              <a:endParaRPr lang="en-US" sz="2800" b="1" dirty="0"/>
            </a:p>
            <a:p>
              <a:pPr marL="0" indent="0">
                <a:spcBef>
                  <a:spcPts val="0"/>
                </a:spcBef>
                <a:buFont typeface="Arial" panose="020B0604020202020204" pitchFamily="34" charset="0"/>
                <a:buNone/>
                <a:defRPr/>
              </a:pPr>
              <a:endParaRPr lang="en-US" sz="2800" dirty="0"/>
            </a:p>
          </p:txBody>
        </p:sp>
        <p:sp>
          <p:nvSpPr>
            <p:cNvPr id="10" name="Content Placeholder 3"/>
            <p:cNvSpPr txBox="1">
              <a:spLocks/>
            </p:cNvSpPr>
            <p:nvPr/>
          </p:nvSpPr>
          <p:spPr>
            <a:xfrm>
              <a:off x="6172200" y="1438273"/>
              <a:ext cx="3276600" cy="4733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800" b="1" dirty="0" smtClean="0"/>
                <a:t>Networks of:</a:t>
              </a:r>
            </a:p>
            <a:p>
              <a:pPr marL="0" indent="0">
                <a:spcBef>
                  <a:spcPts val="0"/>
                </a:spcBef>
                <a:buFont typeface="Arial" panose="020B0604020202020204" pitchFamily="34" charset="0"/>
                <a:buNone/>
                <a:defRPr/>
              </a:pPr>
              <a:endParaRPr lang="en-US" sz="2600" dirty="0" smtClean="0"/>
            </a:p>
            <a:p>
              <a:pPr>
                <a:spcBef>
                  <a:spcPts val="0"/>
                </a:spcBef>
                <a:defRPr/>
              </a:pPr>
              <a:r>
                <a:rPr lang="en-US" sz="2600" dirty="0" smtClean="0"/>
                <a:t>Public  Land Managers</a:t>
              </a:r>
            </a:p>
            <a:p>
              <a:pPr>
                <a:spcBef>
                  <a:spcPts val="0"/>
                </a:spcBef>
                <a:defRPr/>
              </a:pPr>
              <a:r>
                <a:rPr lang="en-US" sz="2600" dirty="0" smtClean="0"/>
                <a:t>Policy Makers</a:t>
              </a:r>
            </a:p>
            <a:p>
              <a:pPr>
                <a:spcBef>
                  <a:spcPts val="0"/>
                </a:spcBef>
                <a:defRPr/>
              </a:pPr>
              <a:r>
                <a:rPr lang="en-US" sz="2600" dirty="0" smtClean="0"/>
                <a:t>Tribal Land Managers</a:t>
              </a:r>
            </a:p>
            <a:p>
              <a:pPr>
                <a:spcBef>
                  <a:spcPts val="0"/>
                </a:spcBef>
                <a:defRPr/>
              </a:pPr>
              <a:r>
                <a:rPr lang="en-US" sz="2600" dirty="0" smtClean="0"/>
                <a:t>Private Land Owners</a:t>
              </a:r>
            </a:p>
            <a:p>
              <a:pPr>
                <a:spcBef>
                  <a:spcPts val="0"/>
                </a:spcBef>
                <a:defRPr/>
              </a:pPr>
              <a:r>
                <a:rPr lang="en-US" sz="2600" dirty="0" smtClean="0"/>
                <a:t>Communication and Education</a:t>
              </a:r>
            </a:p>
            <a:p>
              <a:pPr marL="0" indent="0">
                <a:spcBef>
                  <a:spcPts val="0"/>
                </a:spcBef>
                <a:buFont typeface="Arial" panose="020B0604020202020204" pitchFamily="34" charset="0"/>
                <a:buNone/>
                <a:defRPr/>
              </a:pPr>
              <a:endParaRPr lang="en-US" sz="2800" b="1" dirty="0"/>
            </a:p>
            <a:p>
              <a:pPr marL="0" indent="0">
                <a:spcBef>
                  <a:spcPts val="0"/>
                </a:spcBef>
                <a:buFont typeface="Arial" panose="020B0604020202020204" pitchFamily="34" charset="0"/>
                <a:buNone/>
                <a:defRPr/>
              </a:pPr>
              <a:endParaRPr lang="en-US" sz="2800" b="1" dirty="0"/>
            </a:p>
          </p:txBody>
        </p:sp>
      </p:grpSp>
      <p:pic>
        <p:nvPicPr>
          <p:cNvPr id="11" name="Content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9023" t="6596" r="8709" b="7719"/>
          <a:stretch/>
        </p:blipFill>
        <p:spPr>
          <a:xfrm rot="684382">
            <a:off x="4563347" y="4102142"/>
            <a:ext cx="744178" cy="1017196"/>
          </a:xfrm>
          <a:prstGeom prst="rect">
            <a:avLst/>
          </a:prstGeom>
          <a:ln w="28575">
            <a:solidFill>
              <a:schemeClr val="tx1"/>
            </a:solidFill>
          </a:ln>
        </p:spPr>
      </p:pic>
    </p:spTree>
    <p:extLst>
      <p:ext uri="{BB962C8B-B14F-4D97-AF65-F5344CB8AC3E}">
        <p14:creationId xmlns:p14="http://schemas.microsoft.com/office/powerpoint/2010/main" val="545442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4" descr="Image result for logo nevada division of fores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71" y="5442370"/>
            <a:ext cx="795707" cy="79570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0" y="304799"/>
            <a:ext cx="9144000" cy="838201"/>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Native Plant Development Partnerships</a:t>
            </a:r>
            <a:endParaRPr lang="en-US" b="1" dirty="0"/>
          </a:p>
        </p:txBody>
      </p:sp>
      <p:grpSp>
        <p:nvGrpSpPr>
          <p:cNvPr id="2" name="Group 1"/>
          <p:cNvGrpSpPr/>
          <p:nvPr/>
        </p:nvGrpSpPr>
        <p:grpSpPr>
          <a:xfrm>
            <a:off x="884578" y="1281986"/>
            <a:ext cx="7374843" cy="5127234"/>
            <a:chOff x="811480" y="1064833"/>
            <a:chExt cx="7998250" cy="5403466"/>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044" y="2862300"/>
              <a:ext cx="1981200" cy="1943648"/>
            </a:xfrm>
            <a:prstGeom prst="rect">
              <a:avLst/>
            </a:prstGeom>
          </p:spPr>
        </p:pic>
        <p:sp>
          <p:nvSpPr>
            <p:cNvPr id="34" name="Rounded Rectangular Callout 33"/>
            <p:cNvSpPr/>
            <p:nvPr/>
          </p:nvSpPr>
          <p:spPr>
            <a:xfrm>
              <a:off x="2019982" y="1064833"/>
              <a:ext cx="1900749" cy="1142188"/>
            </a:xfrm>
            <a:prstGeom prst="wedgeRoundRectCallout">
              <a:avLst>
                <a:gd name="adj1" fmla="val 58512"/>
                <a:gd name="adj2" fmla="val 108897"/>
                <a:gd name="adj3" fmla="val 16667"/>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Collecting Seed:</a:t>
              </a:r>
              <a:endParaRPr lang="en-US" sz="1000" b="1" dirty="0">
                <a:cs typeface="Aharoni" panose="02010803020104030203" pitchFamily="2" charset="-79"/>
              </a:endParaRP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Federal Agencies</a:t>
              </a:r>
            </a:p>
            <a:p>
              <a:pPr marL="171450" indent="-171450">
                <a:buFont typeface="Arial" panose="020B0604020202020204" pitchFamily="34" charset="0"/>
                <a:buChar char="•"/>
              </a:pPr>
              <a:r>
                <a:rPr lang="en-US" sz="800" dirty="0" smtClean="0">
                  <a:cs typeface="Aharoni" panose="02010803020104030203" pitchFamily="2" charset="-79"/>
                </a:rPr>
                <a:t>GBNPP</a:t>
              </a:r>
            </a:p>
            <a:p>
              <a:pPr marL="171450" indent="-171450">
                <a:buFont typeface="Arial" panose="020B0604020202020204" pitchFamily="34" charset="0"/>
                <a:buChar char="•"/>
              </a:pPr>
              <a:r>
                <a:rPr lang="en-US" sz="800" dirty="0">
                  <a:cs typeface="Aharoni" panose="02010803020104030203" pitchFamily="2" charset="-79"/>
                </a:rPr>
                <a:t>State </a:t>
              </a:r>
              <a:r>
                <a:rPr lang="en-US" sz="800" dirty="0" smtClean="0">
                  <a:cs typeface="Aharoni" panose="02010803020104030203" pitchFamily="2" charset="-79"/>
                </a:rPr>
                <a:t>Agencies</a:t>
              </a:r>
              <a:endParaRPr lang="en-US" sz="800" dirty="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Non-Profit Groups</a:t>
              </a:r>
            </a:p>
          </p:txBody>
        </p:sp>
        <p:sp>
          <p:nvSpPr>
            <p:cNvPr id="35" name="Rounded Rectangular Callout 34"/>
            <p:cNvSpPr/>
            <p:nvPr/>
          </p:nvSpPr>
          <p:spPr>
            <a:xfrm>
              <a:off x="3992056" y="1394777"/>
              <a:ext cx="1676400" cy="799171"/>
            </a:xfrm>
            <a:prstGeom prst="wedgeRoundRectCallout">
              <a:avLst>
                <a:gd name="adj1" fmla="val -17937"/>
                <a:gd name="adj2" fmla="val 133179"/>
                <a:gd name="adj3" fmla="val 16667"/>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Develop Seed Transfer Guidance:</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GBNPP</a:t>
              </a:r>
            </a:p>
          </p:txBody>
        </p:sp>
        <p:sp>
          <p:nvSpPr>
            <p:cNvPr id="36" name="Rounded Rectangular Callout 35"/>
            <p:cNvSpPr/>
            <p:nvPr/>
          </p:nvSpPr>
          <p:spPr>
            <a:xfrm>
              <a:off x="6481542" y="2372729"/>
              <a:ext cx="1676400" cy="1182027"/>
            </a:xfrm>
            <a:prstGeom prst="wedgeRoundRectCallout">
              <a:avLst>
                <a:gd name="adj1" fmla="val -106727"/>
                <a:gd name="adj2" fmla="val 44632"/>
                <a:gd name="adj3" fmla="val 16667"/>
              </a:avLst>
            </a:prstGeom>
            <a:solidFill>
              <a:srgbClr val="DE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cs typeface="Aharoni" panose="02010803020104030203" pitchFamily="2" charset="-79"/>
                </a:rPr>
                <a:t>O</a:t>
              </a:r>
              <a:r>
                <a:rPr lang="en-US" sz="1000" b="1" dirty="0" smtClean="0">
                  <a:cs typeface="Aharoni" panose="02010803020104030203" pitchFamily="2" charset="-79"/>
                </a:rPr>
                <a:t>utreach to Growers:</a:t>
              </a:r>
            </a:p>
            <a:p>
              <a:pPr marL="171450" indent="-171450">
                <a:buFont typeface="Arial" panose="020B0604020202020204" pitchFamily="34" charset="0"/>
                <a:buChar char="•"/>
              </a:pP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NRCS Plant Materials Centers</a:t>
              </a:r>
            </a:p>
            <a:p>
              <a:pPr marL="171450" indent="-171450">
                <a:buFont typeface="Arial" panose="020B0604020202020204" pitchFamily="34" charset="0"/>
                <a:buChar char="•"/>
              </a:pPr>
              <a:r>
                <a:rPr lang="en-US" sz="800" dirty="0" smtClean="0">
                  <a:cs typeface="Aharoni" panose="02010803020104030203" pitchFamily="2" charset="-79"/>
                </a:rPr>
                <a:t>Resource Conservation Districts</a:t>
              </a:r>
            </a:p>
            <a:p>
              <a:pPr marL="171450" indent="-171450">
                <a:buFont typeface="Arial" panose="020B0604020202020204" pitchFamily="34" charset="0"/>
                <a:buChar char="•"/>
              </a:pPr>
              <a:r>
                <a:rPr lang="en-US" sz="800" dirty="0" smtClean="0">
                  <a:cs typeface="Aharoni" panose="02010803020104030203" pitchFamily="2" charset="-79"/>
                </a:rPr>
                <a:t>State Dept</a:t>
              </a:r>
              <a:r>
                <a:rPr lang="en-US" sz="800" dirty="0">
                  <a:cs typeface="Aharoni" panose="02010803020104030203" pitchFamily="2" charset="-79"/>
                </a:rPr>
                <a:t>. </a:t>
              </a:r>
              <a:r>
                <a:rPr lang="en-US" sz="800" dirty="0" smtClean="0">
                  <a:cs typeface="Aharoni" panose="02010803020104030203" pitchFamily="2" charset="-79"/>
                </a:rPr>
                <a:t>Ag</a:t>
              </a:r>
              <a:endParaRPr lang="en-US" sz="800" dirty="0">
                <a:cs typeface="Aharoni" panose="02010803020104030203" pitchFamily="2" charset="-79"/>
              </a:endParaRPr>
            </a:p>
          </p:txBody>
        </p:sp>
        <p:sp>
          <p:nvSpPr>
            <p:cNvPr id="37" name="Rounded Rectangular Callout 36"/>
            <p:cNvSpPr/>
            <p:nvPr/>
          </p:nvSpPr>
          <p:spPr>
            <a:xfrm>
              <a:off x="7265102" y="3700056"/>
              <a:ext cx="1544628" cy="1273742"/>
            </a:xfrm>
            <a:prstGeom prst="wedgeRoundRectCallout">
              <a:avLst>
                <a:gd name="adj1" fmla="val -168851"/>
                <a:gd name="adj2" fmla="val -42944"/>
                <a:gd name="adj3" fmla="val 16667"/>
              </a:avLst>
            </a:prstGeom>
            <a:solidFill>
              <a:srgbClr val="DE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cs typeface="Aharoni" panose="02010803020104030203" pitchFamily="2" charset="-79"/>
                </a:rPr>
                <a:t>Helping Growers Establish Fields:</a:t>
              </a:r>
            </a:p>
            <a:p>
              <a:pPr marL="171450" indent="-171450">
                <a:buFont typeface="Arial" panose="020B0604020202020204" pitchFamily="34" charset="0"/>
                <a:buChar char="•"/>
              </a:pP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Resource Conservation Districts</a:t>
              </a:r>
            </a:p>
            <a:p>
              <a:pPr marL="171450" indent="-171450">
                <a:buFont typeface="Arial" panose="020B0604020202020204" pitchFamily="34" charset="0"/>
                <a:buChar char="•"/>
              </a:pPr>
              <a:r>
                <a:rPr lang="en-US" sz="800" dirty="0" smtClean="0">
                  <a:cs typeface="Aharoni" panose="02010803020104030203" pitchFamily="2" charset="-79"/>
                </a:rPr>
                <a:t>NRCS </a:t>
              </a:r>
              <a:r>
                <a:rPr lang="en-US" sz="800" dirty="0">
                  <a:cs typeface="Aharoni" panose="02010803020104030203" pitchFamily="2" charset="-79"/>
                </a:rPr>
                <a:t>Plant Materials Centers</a:t>
              </a:r>
            </a:p>
            <a:p>
              <a:pPr marL="171450" indent="-171450">
                <a:buFont typeface="Arial" panose="020B0604020202020204" pitchFamily="34" charset="0"/>
                <a:buChar char="•"/>
              </a:pPr>
              <a:endParaRPr lang="en-US" sz="800" dirty="0">
                <a:latin typeface="Arial Rounded MT Bold" panose="020F0704030504030204" pitchFamily="34" charset="0"/>
                <a:cs typeface="Aharoni" panose="02010803020104030203" pitchFamily="2" charset="-79"/>
              </a:endParaRPr>
            </a:p>
          </p:txBody>
        </p:sp>
        <p:sp>
          <p:nvSpPr>
            <p:cNvPr id="38" name="Rounded Rectangular Callout 37"/>
            <p:cNvSpPr/>
            <p:nvPr/>
          </p:nvSpPr>
          <p:spPr>
            <a:xfrm>
              <a:off x="5816976" y="4211799"/>
              <a:ext cx="1367045" cy="762000"/>
            </a:xfrm>
            <a:prstGeom prst="wedgeRoundRectCallout">
              <a:avLst>
                <a:gd name="adj1" fmla="val -82256"/>
                <a:gd name="adj2" fmla="val -31287"/>
                <a:gd name="adj3" fmla="val 16667"/>
              </a:avLst>
            </a:prstGeom>
            <a:solidFill>
              <a:srgbClr val="F68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Producing Seed:</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a:cs typeface="Aharoni" panose="02010803020104030203" pitchFamily="2" charset="-79"/>
                </a:rPr>
                <a:t>Non-Profit Groups </a:t>
              </a:r>
            </a:p>
            <a:p>
              <a:pPr marL="171450" indent="-171450">
                <a:buFont typeface="Arial" panose="020B0604020202020204" pitchFamily="34" charset="0"/>
                <a:buChar char="•"/>
              </a:pPr>
              <a:r>
                <a:rPr lang="en-US" sz="800" dirty="0" smtClean="0">
                  <a:cs typeface="Aharoni" panose="02010803020104030203" pitchFamily="2" charset="-79"/>
                </a:rPr>
                <a:t>Private Growers</a:t>
              </a:r>
            </a:p>
            <a:p>
              <a:pPr marL="171450" indent="-171450">
                <a:buFont typeface="Arial" panose="020B0604020202020204" pitchFamily="34" charset="0"/>
                <a:buChar char="•"/>
              </a:pPr>
              <a:r>
                <a:rPr lang="en-US" sz="800" dirty="0" smtClean="0">
                  <a:cs typeface="Aharoni" panose="02010803020104030203" pitchFamily="2" charset="-79"/>
                </a:rPr>
                <a:t>State Nurseries</a:t>
              </a:r>
            </a:p>
          </p:txBody>
        </p:sp>
        <p:sp>
          <p:nvSpPr>
            <p:cNvPr id="39" name="Rounded Rectangular Callout 38"/>
            <p:cNvSpPr/>
            <p:nvPr/>
          </p:nvSpPr>
          <p:spPr>
            <a:xfrm>
              <a:off x="819848" y="4814295"/>
              <a:ext cx="1786468" cy="877229"/>
            </a:xfrm>
            <a:prstGeom prst="wedgeRoundRectCallout">
              <a:avLst>
                <a:gd name="adj1" fmla="val 105429"/>
                <a:gd name="adj2" fmla="val -92940"/>
                <a:gd name="adj3" fmla="val 16667"/>
              </a:avLst>
            </a:prstGeom>
            <a:solidFill>
              <a:srgbClr val="A07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Storing Seed:</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Federal Warehouses</a:t>
              </a:r>
              <a:endParaRPr lang="en-US" sz="800" dirty="0">
                <a:cs typeface="Aharoni" panose="02010803020104030203" pitchFamily="2" charset="-79"/>
              </a:endParaRPr>
            </a:p>
            <a:p>
              <a:pPr marL="171450" indent="-171450">
                <a:buFont typeface="Arial" panose="020B0604020202020204" pitchFamily="34" charset="0"/>
                <a:buChar char="•"/>
              </a:pPr>
              <a:r>
                <a:rPr lang="en-US" sz="800" dirty="0">
                  <a:cs typeface="Aharoni" panose="02010803020104030203" pitchFamily="2" charset="-79"/>
                </a:rPr>
                <a:t>Private Growers</a:t>
              </a:r>
            </a:p>
            <a:p>
              <a:pPr marL="171450" indent="-171450">
                <a:buFont typeface="Arial" panose="020B0604020202020204" pitchFamily="34" charset="0"/>
                <a:buChar char="•"/>
              </a:pPr>
              <a:r>
                <a:rPr lang="en-US" sz="800" dirty="0" smtClean="0">
                  <a:cs typeface="Aharoni" panose="02010803020104030203" pitchFamily="2" charset="-79"/>
                </a:rPr>
                <a:t>State Seed Warehouses</a:t>
              </a:r>
            </a:p>
          </p:txBody>
        </p:sp>
        <p:sp>
          <p:nvSpPr>
            <p:cNvPr id="40" name="Rounded Rectangular Callout 39"/>
            <p:cNvSpPr/>
            <p:nvPr/>
          </p:nvSpPr>
          <p:spPr>
            <a:xfrm>
              <a:off x="811480" y="3682909"/>
              <a:ext cx="1921524" cy="1030451"/>
            </a:xfrm>
            <a:prstGeom prst="wedgeRoundRectCallout">
              <a:avLst>
                <a:gd name="adj1" fmla="val 111055"/>
                <a:gd name="adj2" fmla="val -41117"/>
                <a:gd name="adj3" fmla="val 16667"/>
              </a:avLst>
            </a:prstGeom>
            <a:solidFill>
              <a:srgbClr val="72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bg1"/>
                  </a:solidFill>
                  <a:cs typeface="Aharoni" panose="02010803020104030203" pitchFamily="2" charset="-79"/>
                </a:rPr>
                <a:t>Understanding How to Use Seed: </a:t>
              </a:r>
            </a:p>
            <a:p>
              <a:pPr algn="ctr"/>
              <a:endParaRPr lang="en-US" sz="1000" b="1" dirty="0" smtClean="0">
                <a:solidFill>
                  <a:schemeClr val="bg1"/>
                </a:solidFill>
                <a:cs typeface="Aharoni" panose="02010803020104030203" pitchFamily="2" charset="-79"/>
              </a:endParaRPr>
            </a:p>
            <a:p>
              <a:pPr marL="171450" indent="-171450">
                <a:buFont typeface="Arial" panose="020B0604020202020204" pitchFamily="34" charset="0"/>
                <a:buChar char="•"/>
              </a:pPr>
              <a:r>
                <a:rPr lang="en-US" sz="800" dirty="0" smtClean="0">
                  <a:solidFill>
                    <a:schemeClr val="bg1"/>
                  </a:solidFill>
                  <a:cs typeface="Aharoni" panose="02010803020104030203" pitchFamily="2" charset="-79"/>
                </a:rPr>
                <a:t>GBNPP</a:t>
              </a:r>
            </a:p>
            <a:p>
              <a:pPr marL="171450" indent="-171450">
                <a:buFont typeface="Arial" panose="020B0604020202020204" pitchFamily="34" charset="0"/>
                <a:buChar char="•"/>
              </a:pPr>
              <a:r>
                <a:rPr lang="en-US" sz="800" dirty="0" smtClean="0">
                  <a:solidFill>
                    <a:schemeClr val="bg1"/>
                  </a:solidFill>
                  <a:cs typeface="Aharoni" panose="02010803020104030203" pitchFamily="2" charset="-79"/>
                </a:rPr>
                <a:t>Universities</a:t>
              </a:r>
            </a:p>
            <a:p>
              <a:pPr marL="171450" indent="-171450">
                <a:buFont typeface="Arial" panose="020B0604020202020204" pitchFamily="34" charset="0"/>
                <a:buChar char="•"/>
              </a:pPr>
              <a:r>
                <a:rPr lang="en-US" sz="800" dirty="0" smtClean="0">
                  <a:solidFill>
                    <a:schemeClr val="bg1"/>
                  </a:solidFill>
                  <a:cs typeface="Aharoni" panose="02010803020104030203" pitchFamily="2" charset="-79"/>
                </a:rPr>
                <a:t>USGS</a:t>
              </a:r>
              <a:endParaRPr lang="en-US" sz="700" dirty="0" smtClean="0">
                <a:solidFill>
                  <a:schemeClr val="bg1"/>
                </a:solidFill>
                <a:cs typeface="Aharoni" panose="02010803020104030203" pitchFamily="2" charset="-79"/>
              </a:endParaRPr>
            </a:p>
          </p:txBody>
        </p:sp>
        <p:sp>
          <p:nvSpPr>
            <p:cNvPr id="41" name="Rounded Rectangular Callout 40"/>
            <p:cNvSpPr/>
            <p:nvPr/>
          </p:nvSpPr>
          <p:spPr>
            <a:xfrm>
              <a:off x="811480" y="2230032"/>
              <a:ext cx="2015734" cy="1324724"/>
            </a:xfrm>
            <a:prstGeom prst="wedgeRoundRectCallout">
              <a:avLst>
                <a:gd name="adj1" fmla="val 102528"/>
                <a:gd name="adj2" fmla="val 40983"/>
                <a:gd name="adj3" fmla="val 16667"/>
              </a:avLst>
            </a:prstGeom>
            <a:solidFill>
              <a:srgbClr val="72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cs typeface="Aharoni" panose="02010803020104030203" pitchFamily="2" charset="-79"/>
                </a:rPr>
                <a:t>U</a:t>
              </a:r>
              <a:r>
                <a:rPr lang="en-US" sz="1000" b="1" dirty="0" smtClean="0">
                  <a:cs typeface="Aharoni" panose="02010803020104030203" pitchFamily="2" charset="-79"/>
                </a:rPr>
                <a:t>sing Seed:</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Federal Agencies</a:t>
              </a:r>
            </a:p>
            <a:p>
              <a:pPr marL="171450" indent="-171450">
                <a:buFont typeface="Arial" panose="020B0604020202020204" pitchFamily="34" charset="0"/>
                <a:buChar char="•"/>
              </a:pPr>
              <a:r>
                <a:rPr lang="en-US" sz="800" dirty="0" smtClean="0">
                  <a:cs typeface="Aharoni" panose="02010803020104030203" pitchFamily="2" charset="-79"/>
                </a:rPr>
                <a:t>State Agencies</a:t>
              </a:r>
            </a:p>
            <a:p>
              <a:pPr marL="171450" indent="-171450">
                <a:buFont typeface="Arial" panose="020B0604020202020204" pitchFamily="34" charset="0"/>
                <a:buChar char="•"/>
              </a:pPr>
              <a:r>
                <a:rPr lang="en-US" sz="800" dirty="0" smtClean="0">
                  <a:cs typeface="Aharoni" panose="02010803020104030203" pitchFamily="2" charset="-79"/>
                </a:rPr>
                <a:t>Universities</a:t>
              </a:r>
            </a:p>
            <a:p>
              <a:pPr marL="171450" indent="-171450">
                <a:buFont typeface="Arial" panose="020B0604020202020204" pitchFamily="34" charset="0"/>
                <a:buChar char="•"/>
              </a:pPr>
              <a:r>
                <a:rPr lang="en-US" sz="800" dirty="0" smtClean="0">
                  <a:cs typeface="Aharoni" panose="02010803020104030203" pitchFamily="2" charset="-79"/>
                </a:rPr>
                <a:t>Mining  Industry</a:t>
              </a:r>
            </a:p>
            <a:p>
              <a:pPr marL="171450" indent="-171450">
                <a:buFont typeface="Arial" panose="020B0604020202020204" pitchFamily="34" charset="0"/>
                <a:buChar char="•"/>
              </a:pPr>
              <a:r>
                <a:rPr lang="en-US" sz="800" dirty="0" smtClean="0">
                  <a:cs typeface="Aharoni" panose="02010803020104030203" pitchFamily="2" charset="-79"/>
                </a:rPr>
                <a:t>Ranchers</a:t>
              </a:r>
            </a:p>
            <a:p>
              <a:pPr marL="171450" indent="-171450">
                <a:buFont typeface="Arial" panose="020B0604020202020204" pitchFamily="34" charset="0"/>
                <a:buChar char="•"/>
              </a:pPr>
              <a:r>
                <a:rPr lang="en-US" sz="800" dirty="0" smtClean="0">
                  <a:cs typeface="Aharoni" panose="02010803020104030203" pitchFamily="2" charset="-79"/>
                </a:rPr>
                <a:t>Developers</a:t>
              </a:r>
            </a:p>
            <a:p>
              <a:pPr marL="171450" indent="-171450">
                <a:buFont typeface="Arial" panose="020B0604020202020204" pitchFamily="34" charset="0"/>
                <a:buChar char="•"/>
              </a:pPr>
              <a:r>
                <a:rPr lang="en-US" sz="800" dirty="0" smtClean="0">
                  <a:cs typeface="Aharoni" panose="02010803020104030203" pitchFamily="2" charset="-79"/>
                </a:rPr>
                <a:t>Transportation </a:t>
              </a:r>
            </a:p>
            <a:p>
              <a:pPr marL="171450" indent="-171450">
                <a:buFont typeface="Arial" panose="020B0604020202020204" pitchFamily="34" charset="0"/>
                <a:buChar char="•"/>
              </a:pPr>
              <a:endParaRPr lang="en-US" sz="800" dirty="0" smtClean="0">
                <a:latin typeface="Arial Black" panose="020B0A04020102020204" pitchFamily="34" charset="0"/>
                <a:cs typeface="Aharoni" panose="02010803020104030203" pitchFamily="2" charset="-79"/>
              </a:endParaRPr>
            </a:p>
            <a:p>
              <a:pPr marL="171450" indent="-171450">
                <a:buFont typeface="Arial" panose="020B0604020202020204" pitchFamily="34" charset="0"/>
                <a:buChar char="•"/>
              </a:pPr>
              <a:endParaRPr lang="en-US" sz="900" dirty="0" smtClean="0">
                <a:latin typeface="Arial Rounded MT Bold" panose="020F0704030504030204" pitchFamily="34" charset="0"/>
                <a:cs typeface="Aharoni" panose="02010803020104030203" pitchFamily="2" charset="-79"/>
              </a:endParaRPr>
            </a:p>
            <a:p>
              <a:endParaRPr lang="en-US" sz="900" dirty="0" smtClean="0">
                <a:latin typeface="Arial Rounded MT Bold" panose="020F0704030504030204" pitchFamily="34" charset="0"/>
                <a:cs typeface="Aharoni" panose="02010803020104030203" pitchFamily="2" charset="-79"/>
              </a:endParaRPr>
            </a:p>
            <a:p>
              <a:r>
                <a:rPr lang="en-US" sz="1000" dirty="0" smtClean="0">
                  <a:latin typeface="Arial Rounded MT Bold" panose="020F0704030504030204" pitchFamily="34" charset="0"/>
                  <a:cs typeface="Aharoni" panose="02010803020104030203" pitchFamily="2" charset="-79"/>
                </a:rPr>
                <a:t>  </a:t>
              </a:r>
            </a:p>
          </p:txBody>
        </p:sp>
        <p:sp>
          <p:nvSpPr>
            <p:cNvPr id="42" name="Rounded Rectangular Callout 41"/>
            <p:cNvSpPr/>
            <p:nvPr/>
          </p:nvSpPr>
          <p:spPr>
            <a:xfrm>
              <a:off x="2733003" y="5252910"/>
              <a:ext cx="2231316" cy="1215389"/>
            </a:xfrm>
            <a:prstGeom prst="wedgeRoundRectCallout">
              <a:avLst>
                <a:gd name="adj1" fmla="val 21549"/>
                <a:gd name="adj2" fmla="val -90237"/>
                <a:gd name="adj3" fmla="val 16667"/>
              </a:avLst>
            </a:prstGeom>
            <a:solidFill>
              <a:srgbClr val="9EB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Procuring Seed:</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Federal Agencies</a:t>
              </a:r>
              <a:endParaRPr lang="en-US" sz="800" dirty="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Seed Industry</a:t>
              </a:r>
            </a:p>
            <a:p>
              <a:pPr marL="171450" indent="-171450">
                <a:buFont typeface="Arial" panose="020B0604020202020204" pitchFamily="34" charset="0"/>
                <a:buChar char="•"/>
              </a:pPr>
              <a:r>
                <a:rPr lang="en-US" sz="800" dirty="0">
                  <a:cs typeface="Aharoni" panose="02010803020104030203" pitchFamily="2" charset="-79"/>
                </a:rPr>
                <a:t>Seed Certification Programs</a:t>
              </a:r>
            </a:p>
            <a:p>
              <a:pPr marL="171450" indent="-171450">
                <a:buFont typeface="Arial" panose="020B0604020202020204" pitchFamily="34" charset="0"/>
                <a:buChar char="•"/>
              </a:pPr>
              <a:r>
                <a:rPr lang="en-US" sz="800" dirty="0" smtClean="0">
                  <a:cs typeface="Aharoni" panose="02010803020104030203" pitchFamily="2" charset="-79"/>
                </a:rPr>
                <a:t>State  Agencies</a:t>
              </a:r>
            </a:p>
            <a:p>
              <a:pPr marL="171450" indent="-171450">
                <a:buFont typeface="Arial" panose="020B0604020202020204" pitchFamily="34" charset="0"/>
                <a:buChar char="•"/>
              </a:pPr>
              <a:r>
                <a:rPr lang="en-US" sz="800" dirty="0" smtClean="0">
                  <a:cs typeface="Aharoni" panose="02010803020104030203" pitchFamily="2" charset="-79"/>
                </a:rPr>
                <a:t>Seed Cleaning and Testing Facilities </a:t>
              </a:r>
            </a:p>
            <a:p>
              <a:pPr marL="171450" indent="-171450">
                <a:buFont typeface="Arial" panose="020B0604020202020204" pitchFamily="34" charset="0"/>
                <a:buChar char="•"/>
              </a:pPr>
              <a:r>
                <a:rPr lang="en-US" sz="800" dirty="0" smtClean="0">
                  <a:cs typeface="Aharoni" panose="02010803020104030203" pitchFamily="2" charset="-79"/>
                </a:rPr>
                <a:t>Crop Improvement Associations</a:t>
              </a:r>
            </a:p>
          </p:txBody>
        </p:sp>
        <p:sp>
          <p:nvSpPr>
            <p:cNvPr id="43" name="Rounded Rectangular Callout 42"/>
            <p:cNvSpPr/>
            <p:nvPr/>
          </p:nvSpPr>
          <p:spPr>
            <a:xfrm>
              <a:off x="5903816" y="1087845"/>
              <a:ext cx="2234116" cy="1106102"/>
            </a:xfrm>
            <a:prstGeom prst="wedgeRoundRectCallout">
              <a:avLst>
                <a:gd name="adj1" fmla="val -83492"/>
                <a:gd name="adj2" fmla="val 114545"/>
                <a:gd name="adj3" fmla="val 16667"/>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cs typeface="Aharoni" panose="02010803020104030203" pitchFamily="2" charset="-79"/>
                </a:rPr>
                <a:t>Studying How to Germinate,  Establish, and Manage Fields:</a:t>
              </a:r>
            </a:p>
            <a:p>
              <a:pPr algn="ct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GBNPP</a:t>
              </a:r>
              <a:endParaRPr lang="en-US" sz="800" dirty="0">
                <a:cs typeface="Aharoni" panose="02010803020104030203" pitchFamily="2" charset="-79"/>
              </a:endParaRPr>
            </a:p>
            <a:p>
              <a:pPr marL="171450" indent="-171450">
                <a:buFont typeface="Arial" panose="020B0604020202020204" pitchFamily="34" charset="0"/>
                <a:buChar char="•"/>
              </a:pPr>
              <a:r>
                <a:rPr lang="en-US" sz="800" dirty="0">
                  <a:cs typeface="Aharoni" panose="02010803020104030203" pitchFamily="2" charset="-79"/>
                </a:rPr>
                <a:t>Universities</a:t>
              </a:r>
            </a:p>
            <a:p>
              <a:pPr marL="171450" indent="-171450">
                <a:buFont typeface="Arial" panose="020B0604020202020204" pitchFamily="34" charset="0"/>
                <a:buChar char="•"/>
              </a:pPr>
              <a:r>
                <a:rPr lang="en-US" sz="800" dirty="0" smtClean="0">
                  <a:cs typeface="Aharoni" panose="02010803020104030203" pitchFamily="2" charset="-79"/>
                </a:rPr>
                <a:t>NRCS Plant Materials Centers</a:t>
              </a:r>
            </a:p>
            <a:p>
              <a:pPr marL="171450" indent="-171450">
                <a:buFont typeface="Arial" panose="020B0604020202020204" pitchFamily="34" charset="0"/>
                <a:buChar char="•"/>
              </a:pPr>
              <a:r>
                <a:rPr lang="en-US" sz="800" dirty="0" smtClean="0">
                  <a:cs typeface="Aharoni" panose="02010803020104030203" pitchFamily="2" charset="-79"/>
                </a:rPr>
                <a:t>Private Growers</a:t>
              </a:r>
            </a:p>
          </p:txBody>
        </p:sp>
        <p:sp>
          <p:nvSpPr>
            <p:cNvPr id="44" name="Rounded Rectangular Callout 43"/>
            <p:cNvSpPr/>
            <p:nvPr/>
          </p:nvSpPr>
          <p:spPr>
            <a:xfrm>
              <a:off x="5346211" y="5118845"/>
              <a:ext cx="2308576" cy="1239894"/>
            </a:xfrm>
            <a:prstGeom prst="wedgeRoundRectCallout">
              <a:avLst>
                <a:gd name="adj1" fmla="val -67176"/>
                <a:gd name="adj2" fmla="val -85687"/>
                <a:gd name="adj3" fmla="val 16667"/>
              </a:avLst>
            </a:prstGeom>
            <a:solidFill>
              <a:srgbClr val="F7A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smtClean="0">
                <a:latin typeface="Arial Black" panose="020B0A04020102020204" pitchFamily="34" charset="0"/>
                <a:cs typeface="Aharoni" panose="02010803020104030203" pitchFamily="2" charset="-79"/>
              </a:endParaRPr>
            </a:p>
            <a:p>
              <a:pPr algn="ctr"/>
              <a:r>
                <a:rPr lang="en-US" sz="1000" b="1" dirty="0" smtClean="0">
                  <a:cs typeface="Aharoni" panose="02010803020104030203" pitchFamily="2" charset="-79"/>
                </a:rPr>
                <a:t>Collecting Wildland Seed:</a:t>
              </a:r>
            </a:p>
            <a:p>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Federal Agencies</a:t>
              </a:r>
            </a:p>
            <a:p>
              <a:pPr marL="171450" indent="-171450">
                <a:buFont typeface="Arial" panose="020B0604020202020204" pitchFamily="34" charset="0"/>
                <a:buChar char="•"/>
              </a:pPr>
              <a:r>
                <a:rPr lang="en-US" sz="800" dirty="0">
                  <a:cs typeface="Aharoni" panose="02010803020104030203" pitchFamily="2" charset="-79"/>
                </a:rPr>
                <a:t>State </a:t>
              </a:r>
              <a:r>
                <a:rPr lang="en-US" sz="800" dirty="0" smtClean="0">
                  <a:cs typeface="Aharoni" panose="02010803020104030203" pitchFamily="2" charset="-79"/>
                </a:rPr>
                <a:t>Agencies</a:t>
              </a:r>
            </a:p>
            <a:p>
              <a:pPr marL="171450" indent="-171450">
                <a:buFont typeface="Arial" panose="020B0604020202020204" pitchFamily="34" charset="0"/>
                <a:buChar char="•"/>
              </a:pPr>
              <a:r>
                <a:rPr lang="en-US" sz="800" dirty="0" smtClean="0">
                  <a:cs typeface="Aharoni" panose="02010803020104030203" pitchFamily="2" charset="-79"/>
                </a:rPr>
                <a:t>Non-Profit Groups</a:t>
              </a:r>
            </a:p>
            <a:p>
              <a:pPr marL="171450" indent="-171450">
                <a:buFont typeface="Arial" panose="020B0604020202020204" pitchFamily="34" charset="0"/>
                <a:buChar char="•"/>
              </a:pPr>
              <a:r>
                <a:rPr lang="en-US" sz="800" dirty="0" smtClean="0">
                  <a:cs typeface="Aharoni" panose="02010803020104030203" pitchFamily="2" charset="-79"/>
                </a:rPr>
                <a:t>Seed Industry</a:t>
              </a:r>
            </a:p>
            <a:p>
              <a:pPr marL="171450" indent="-171450">
                <a:buFont typeface="Arial" panose="020B0604020202020204" pitchFamily="34" charset="0"/>
                <a:buChar char="•"/>
              </a:pPr>
              <a:r>
                <a:rPr lang="en-US" sz="800" dirty="0">
                  <a:cs typeface="Aharoni" panose="02010803020104030203" pitchFamily="2" charset="-79"/>
                </a:rPr>
                <a:t>Mining Industry </a:t>
              </a:r>
              <a:endParaRPr lang="en-US" sz="800" dirty="0" smtClean="0">
                <a:cs typeface="Aharoni" panose="02010803020104030203" pitchFamily="2" charset="-79"/>
              </a:endParaRPr>
            </a:p>
            <a:p>
              <a:pPr marL="171450" indent="-171450">
                <a:buFont typeface="Arial" panose="020B0604020202020204" pitchFamily="34" charset="0"/>
                <a:buChar char="•"/>
              </a:pPr>
              <a:r>
                <a:rPr lang="en-US" sz="800" dirty="0" smtClean="0">
                  <a:cs typeface="Aharoni" panose="02010803020104030203" pitchFamily="2" charset="-79"/>
                </a:rPr>
                <a:t>Seed </a:t>
              </a:r>
              <a:r>
                <a:rPr lang="en-US" sz="800" dirty="0">
                  <a:cs typeface="Aharoni" panose="02010803020104030203" pitchFamily="2" charset="-79"/>
                </a:rPr>
                <a:t>Cleaning and Testing </a:t>
              </a:r>
              <a:r>
                <a:rPr lang="en-US" sz="800" dirty="0" smtClean="0">
                  <a:cs typeface="Aharoni" panose="02010803020104030203" pitchFamily="2" charset="-79"/>
                </a:rPr>
                <a:t>Facilities</a:t>
              </a:r>
            </a:p>
            <a:p>
              <a:pPr marL="171450" indent="-171450">
                <a:buFont typeface="Arial" panose="020B0604020202020204" pitchFamily="34" charset="0"/>
                <a:buChar char="•"/>
              </a:pPr>
              <a:endParaRPr lang="en-US" sz="800" dirty="0" smtClean="0">
                <a:latin typeface="Arial Black" panose="020B0A04020102020204" pitchFamily="34" charset="0"/>
                <a:cs typeface="Aharoni" panose="02010803020104030203" pitchFamily="2" charset="-79"/>
              </a:endParaRPr>
            </a:p>
          </p:txBody>
        </p:sp>
      </p:grpSp>
      <p:sp>
        <p:nvSpPr>
          <p:cNvPr id="15" name="Rectangle 14"/>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s://static1.squarespace.com/static/55f0619fe4b0ee42a61f420a/t/58507eba15d5db58d06e366c/1481670342328/?format=1000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762"/>
          <a:stretch/>
        </p:blipFill>
        <p:spPr bwMode="auto">
          <a:xfrm>
            <a:off x="316718" y="1189375"/>
            <a:ext cx="841732" cy="811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logo nevada department of agricul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69" r="52990"/>
          <a:stretch/>
        </p:blipFill>
        <p:spPr bwMode="auto">
          <a:xfrm>
            <a:off x="7799048" y="1950366"/>
            <a:ext cx="870739" cy="964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tatic1.squarespace.com/static/55f0619fe4b0ee42a61f420a/t/58507eba15d5db58d06e366c/1481670342328/?format=1000w"/>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7" r="78455"/>
          <a:stretch/>
        </p:blipFill>
        <p:spPr bwMode="auto">
          <a:xfrm>
            <a:off x="50353" y="4026867"/>
            <a:ext cx="731520" cy="7198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static1.squarespace.com/static/55f0619fe4b0ee42a61f420a/t/58507eba15d5db58d06e366c/1481670342328/?format=1000w"/>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058" r="36304"/>
          <a:stretch/>
        </p:blipFill>
        <p:spPr bwMode="auto">
          <a:xfrm>
            <a:off x="8107736" y="1206714"/>
            <a:ext cx="850445" cy="7151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result for logo USFW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57" y="2573946"/>
            <a:ext cx="648713" cy="7722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mage result for logo NDO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1163" y="4202620"/>
            <a:ext cx="637248" cy="926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R 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66786"/>
          <a:stretch/>
        </p:blipFill>
        <p:spPr bwMode="auto">
          <a:xfrm>
            <a:off x="8255699" y="3083821"/>
            <a:ext cx="673458" cy="682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RC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4081" y="5673616"/>
            <a:ext cx="1130109" cy="363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reat basin institu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161" y="6027070"/>
            <a:ext cx="1652588" cy="762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astern nevada landscape coaliti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02865" y="6214696"/>
            <a:ext cx="1809742" cy="60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901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470025"/>
          </a:xfrm>
        </p:spPr>
        <p:txBody>
          <a:bodyPr>
            <a:normAutofit/>
          </a:bodyPr>
          <a:lstStyle/>
          <a:p>
            <a:r>
              <a:rPr lang="en-US" sz="5400" b="1" dirty="0" smtClean="0"/>
              <a:t>Why do we need seed? </a:t>
            </a:r>
            <a:r>
              <a:rPr lang="en-US" sz="4800" b="1" dirty="0" smtClean="0"/>
              <a:t/>
            </a:r>
            <a:br>
              <a:rPr lang="en-US" sz="4800" b="1" dirty="0" smtClean="0"/>
            </a:br>
            <a:r>
              <a:rPr lang="en-US" sz="3600" b="1" dirty="0"/>
              <a:t>E</a:t>
            </a:r>
            <a:r>
              <a:rPr lang="en-US" sz="3600" b="1" dirty="0" smtClean="0"/>
              <a:t>cological realities of the Great Basin</a:t>
            </a:r>
            <a:endParaRPr lang="en-US" sz="3600" b="1" dirty="0"/>
          </a:p>
        </p:txBody>
      </p:sp>
      <p:sp>
        <p:nvSpPr>
          <p:cNvPr id="3" name="Subtitle 2"/>
          <p:cNvSpPr>
            <a:spLocks noGrp="1"/>
          </p:cNvSpPr>
          <p:nvPr>
            <p:ph type="subTitle" idx="1"/>
          </p:nvPr>
        </p:nvSpPr>
        <p:spPr>
          <a:xfrm>
            <a:off x="98461" y="2057400"/>
            <a:ext cx="4397339" cy="4114800"/>
          </a:xfrm>
        </p:spPr>
        <p:txBody>
          <a:bodyPr>
            <a:normAutofit/>
          </a:bodyPr>
          <a:lstStyle/>
          <a:p>
            <a:pPr marL="457200" indent="-457200" algn="l">
              <a:buFont typeface="Arial" panose="020B0604020202020204" pitchFamily="34" charset="0"/>
              <a:buChar char="•"/>
            </a:pPr>
            <a:r>
              <a:rPr lang="en-US" sz="2800" dirty="0" smtClean="0">
                <a:solidFill>
                  <a:schemeClr val="tx1"/>
                </a:solidFill>
              </a:rPr>
              <a:t>Increasing Fire Frequency</a:t>
            </a:r>
          </a:p>
          <a:p>
            <a:pPr marL="457200" indent="-457200" algn="l">
              <a:buFont typeface="Arial" panose="020B0604020202020204" pitchFamily="34" charset="0"/>
              <a:buChar char="•"/>
            </a:pPr>
            <a:r>
              <a:rPr lang="en-US" sz="2800" dirty="0" smtClean="0">
                <a:solidFill>
                  <a:schemeClr val="tx1"/>
                </a:solidFill>
              </a:rPr>
              <a:t>Increasing Cheatgrass Densities</a:t>
            </a:r>
          </a:p>
          <a:p>
            <a:pPr marL="457200" indent="-457200" algn="l">
              <a:buFont typeface="Arial" panose="020B0604020202020204" pitchFamily="34" charset="0"/>
              <a:buChar char="•"/>
            </a:pPr>
            <a:r>
              <a:rPr lang="en-US" sz="2800" dirty="0" smtClean="0">
                <a:solidFill>
                  <a:schemeClr val="tx1"/>
                </a:solidFill>
              </a:rPr>
              <a:t>Loss of Native Seed Sources</a:t>
            </a:r>
          </a:p>
          <a:p>
            <a:pPr marL="457200" indent="-457200" algn="l">
              <a:buFont typeface="Arial" panose="020B0604020202020204" pitchFamily="34" charset="0"/>
              <a:buChar char="•"/>
            </a:pPr>
            <a:r>
              <a:rPr lang="en-US" sz="2800" dirty="0" smtClean="0">
                <a:solidFill>
                  <a:schemeClr val="tx1"/>
                </a:solidFill>
              </a:rPr>
              <a:t>Loss </a:t>
            </a:r>
            <a:r>
              <a:rPr lang="en-US" sz="2800" dirty="0">
                <a:solidFill>
                  <a:schemeClr val="tx1"/>
                </a:solidFill>
              </a:rPr>
              <a:t>of Resistance and Resilience</a:t>
            </a:r>
          </a:p>
          <a:p>
            <a:pPr marL="457200" indent="-457200" algn="l">
              <a:buFont typeface="Arial" panose="020B0604020202020204" pitchFamily="34" charset="0"/>
              <a:buChar char="•"/>
            </a:pPr>
            <a:endParaRPr lang="en-US" dirty="0" smtClean="0"/>
          </a:p>
        </p:txBody>
      </p:sp>
      <p:sp>
        <p:nvSpPr>
          <p:cNvPr id="5" name="Rectangle 4"/>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724400" y="1958083"/>
            <a:ext cx="4180562" cy="4419600"/>
            <a:chOff x="4569431" y="1981200"/>
            <a:chExt cx="4180562" cy="4419600"/>
          </a:xfrm>
        </p:grpSpPr>
        <p:pic>
          <p:nvPicPr>
            <p:cNvPr id="2050" name="Picture 2" descr="U:\Photos\fire\elko n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03" b="17178"/>
            <a:stretch/>
          </p:blipFill>
          <p:spPr bwMode="auto">
            <a:xfrm>
              <a:off x="4569431" y="1981200"/>
              <a:ext cx="4180562" cy="2057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Users\sarah_kulpa\Pictures\Picasa\Exports\2009 Elko photos\holy cheatgra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537" b="14267"/>
            <a:stretch/>
          </p:blipFill>
          <p:spPr bwMode="auto">
            <a:xfrm>
              <a:off x="4571999" y="4038600"/>
              <a:ext cx="4177993" cy="2362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373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6553200" y="6099544"/>
            <a:ext cx="2263761" cy="369332"/>
          </a:xfrm>
          <a:prstGeom prst="rect">
            <a:avLst/>
          </a:prstGeom>
          <a:noFill/>
        </p:spPr>
        <p:txBody>
          <a:bodyPr wrap="none" rtlCol="0">
            <a:spAutoFit/>
          </a:bodyPr>
          <a:lstStyle/>
          <a:p>
            <a:r>
              <a:rPr lang="en-US" dirty="0" smtClean="0"/>
              <a:t>Chambers </a:t>
            </a:r>
            <a:r>
              <a:rPr lang="en-US" i="1" dirty="0" smtClean="0"/>
              <a:t>et al</a:t>
            </a:r>
            <a:r>
              <a:rPr lang="en-US" dirty="0" smtClean="0"/>
              <a:t>. 2017</a:t>
            </a:r>
            <a:endParaRPr lang="en-US" dirty="0"/>
          </a:p>
        </p:txBody>
      </p:sp>
      <p:sp>
        <p:nvSpPr>
          <p:cNvPr id="6" name="Title 1"/>
          <p:cNvSpPr txBox="1">
            <a:spLocks/>
          </p:cNvSpPr>
          <p:nvPr/>
        </p:nvSpPr>
        <p:spPr>
          <a:xfrm>
            <a:off x="6172200" y="914400"/>
            <a:ext cx="2776796" cy="3657600"/>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2">
                    <a:lumMod val="50000"/>
                  </a:schemeClr>
                </a:solidFill>
                <a:latin typeface="+mj-lt"/>
                <a:ea typeface="+mj-ea"/>
                <a:cs typeface="+mj-cs"/>
              </a:defRPr>
            </a:lvl1pPr>
          </a:lstStyle>
          <a:p>
            <a:r>
              <a:rPr lang="en-US" b="1" dirty="0" smtClean="0"/>
              <a:t>Loss </a:t>
            </a:r>
            <a:r>
              <a:rPr lang="en-US" b="1" dirty="0"/>
              <a:t>o</a:t>
            </a:r>
            <a:r>
              <a:rPr lang="en-US" b="1" dirty="0" smtClean="0"/>
              <a:t>f resistance and resilience in the Great Basin</a:t>
            </a:r>
            <a:endParaRPr lang="en-US" b="1" dirty="0"/>
          </a:p>
        </p:txBody>
      </p:sp>
      <p:sp>
        <p:nvSpPr>
          <p:cNvPr id="7" name="Rectangle 6"/>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sage grouse\FIAT\Secretarial Order\R&amp;R Map_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5989708"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346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30126" y="304800"/>
            <a:ext cx="6019800" cy="1447800"/>
          </a:xfrm>
        </p:spPr>
        <p:txBody>
          <a:bodyPr anchor="t">
            <a:noAutofit/>
          </a:bodyPr>
          <a:lstStyle/>
          <a:p>
            <a:r>
              <a:rPr lang="en-US" sz="3800" b="1" dirty="0" smtClean="0"/>
              <a:t>Why Care about Native Seed?</a:t>
            </a:r>
            <a:r>
              <a:rPr lang="en-US" sz="3600" dirty="0"/>
              <a:t/>
            </a:r>
            <a:br>
              <a:rPr lang="en-US" sz="3600" dirty="0"/>
            </a:br>
            <a:endParaRPr lang="en-US" sz="3600" dirty="0"/>
          </a:p>
        </p:txBody>
      </p:sp>
      <p:sp>
        <p:nvSpPr>
          <p:cNvPr id="5" name="Title 1"/>
          <p:cNvSpPr txBox="1">
            <a:spLocks/>
          </p:cNvSpPr>
          <p:nvPr/>
        </p:nvSpPr>
        <p:spPr>
          <a:xfrm>
            <a:off x="457200" y="9906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Subtitle 2"/>
          <p:cNvSpPr>
            <a:spLocks noGrp="1"/>
          </p:cNvSpPr>
          <p:nvPr>
            <p:ph type="subTitle" idx="1"/>
          </p:nvPr>
        </p:nvSpPr>
        <p:spPr>
          <a:xfrm>
            <a:off x="152400" y="1676400"/>
            <a:ext cx="5029200" cy="4953000"/>
          </a:xfrm>
        </p:spPr>
        <p:txBody>
          <a:bodyPr>
            <a:normAutofit fontScale="92500"/>
          </a:bodyPr>
          <a:lstStyle/>
          <a:p>
            <a:pPr marL="457200" indent="-457200" algn="l">
              <a:buFont typeface="Arial" panose="020B0604020202020204" pitchFamily="34" charset="0"/>
              <a:buChar char="•"/>
            </a:pPr>
            <a:r>
              <a:rPr lang="en-US" sz="2800" dirty="0" smtClean="0">
                <a:solidFill>
                  <a:schemeClr val="tx1"/>
                </a:solidFill>
              </a:rPr>
              <a:t>Foundation of resilient and resistant ecosystems</a:t>
            </a:r>
          </a:p>
          <a:p>
            <a:pPr marL="457200" indent="-457200" algn="l">
              <a:buFont typeface="Arial" panose="020B0604020202020204" pitchFamily="34" charset="0"/>
              <a:buChar char="•"/>
            </a:pPr>
            <a:endParaRPr lang="en-US" sz="2800" dirty="0">
              <a:solidFill>
                <a:schemeClr val="tx1"/>
              </a:solidFill>
            </a:endParaRPr>
          </a:p>
          <a:p>
            <a:pPr marL="457200" indent="-457200" algn="l">
              <a:buFont typeface="Arial" panose="020B0604020202020204" pitchFamily="34" charset="0"/>
              <a:buChar char="•"/>
            </a:pPr>
            <a:r>
              <a:rPr lang="en-US" sz="2800" dirty="0" smtClean="0">
                <a:solidFill>
                  <a:schemeClr val="tx1"/>
                </a:solidFill>
              </a:rPr>
              <a:t>Supports healthy populations </a:t>
            </a:r>
            <a:r>
              <a:rPr lang="en-US" sz="2800" dirty="0">
                <a:solidFill>
                  <a:schemeClr val="tx1"/>
                </a:solidFill>
              </a:rPr>
              <a:t> </a:t>
            </a:r>
            <a:r>
              <a:rPr lang="en-US" sz="2800" dirty="0" smtClean="0">
                <a:solidFill>
                  <a:schemeClr val="tx1"/>
                </a:solidFill>
              </a:rPr>
              <a:t>of wildlife species</a:t>
            </a:r>
          </a:p>
          <a:p>
            <a:pPr algn="l"/>
            <a:endParaRPr lang="en-US" sz="2800" dirty="0" smtClean="0">
              <a:solidFill>
                <a:schemeClr val="tx1"/>
              </a:solidFill>
            </a:endParaRPr>
          </a:p>
          <a:p>
            <a:pPr marL="457200" indent="-457200" algn="l">
              <a:buFont typeface="Arial" panose="020B0604020202020204" pitchFamily="34" charset="0"/>
              <a:buChar char="•"/>
            </a:pPr>
            <a:r>
              <a:rPr lang="en-US" sz="2800" dirty="0" smtClean="0">
                <a:solidFill>
                  <a:schemeClr val="tx1"/>
                </a:solidFill>
              </a:rPr>
              <a:t>Creates biodiversity and ecosystem services      </a:t>
            </a:r>
          </a:p>
          <a:p>
            <a:pPr marL="457200" indent="-457200" algn="l">
              <a:buFont typeface="Arial" panose="020B0604020202020204" pitchFamily="34" charset="0"/>
              <a:buChar char="•"/>
            </a:pPr>
            <a:endParaRPr lang="en-US" sz="2800" dirty="0">
              <a:solidFill>
                <a:schemeClr val="tx1"/>
              </a:solidFill>
            </a:endParaRPr>
          </a:p>
          <a:p>
            <a:pPr marL="457200" indent="-457200" algn="l">
              <a:buFont typeface="Arial" panose="020B0604020202020204" pitchFamily="34" charset="0"/>
              <a:buChar char="•"/>
            </a:pPr>
            <a:r>
              <a:rPr lang="en-US" sz="2800" dirty="0" smtClean="0">
                <a:solidFill>
                  <a:schemeClr val="tx1"/>
                </a:solidFill>
              </a:rPr>
              <a:t>Key to cost effective and successful restoration                                    </a:t>
            </a:r>
            <a:endParaRPr lang="en-US" sz="2800" i="1" dirty="0" smtClean="0">
              <a:solidFill>
                <a:schemeClr val="bg1">
                  <a:lumMod val="50000"/>
                </a:schemeClr>
              </a:solidFill>
            </a:endParaRPr>
          </a:p>
          <a:p>
            <a:pPr marL="457200" indent="-457200" algn="l">
              <a:buFont typeface="Arial" panose="020B0604020202020204" pitchFamily="34" charset="0"/>
              <a:buChar char="•"/>
            </a:pPr>
            <a:endParaRPr lang="en-US" dirty="0">
              <a:solidFill>
                <a:schemeClr val="tx1"/>
              </a:solidFill>
            </a:endParaRPr>
          </a:p>
          <a:p>
            <a:pPr marL="457200" indent="-457200" algn="l">
              <a:buFont typeface="Arial" panose="020B0604020202020204" pitchFamily="34" charset="0"/>
              <a:buChar char="•"/>
            </a:pPr>
            <a:endParaRPr lang="en-US" dirty="0" smtClean="0"/>
          </a:p>
        </p:txBody>
      </p:sp>
      <p:pic>
        <p:nvPicPr>
          <p:cNvPr id="4098" name="Picture 2" descr="U:\Photos\Seed Infographic.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84"/>
          <a:stretch/>
        </p:blipFill>
        <p:spPr bwMode="auto">
          <a:xfrm>
            <a:off x="6131702" y="609600"/>
            <a:ext cx="2571724" cy="60710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005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25" y="304800"/>
            <a:ext cx="9174125" cy="1470025"/>
          </a:xfrm>
        </p:spPr>
        <p:txBody>
          <a:bodyPr/>
          <a:lstStyle/>
          <a:p>
            <a:r>
              <a:rPr lang="en-US" b="1" dirty="0" smtClean="0"/>
              <a:t>What Seed is Used Now for Restoration in the Great Basin?</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667" y="2029339"/>
            <a:ext cx="4061509" cy="4491418"/>
          </a:xfrm>
          <a:prstGeom prst="rect">
            <a:avLst/>
          </a:prstGeom>
        </p:spPr>
      </p:pic>
      <p:sp>
        <p:nvSpPr>
          <p:cNvPr id="6" name="Content Placeholder 3"/>
          <p:cNvSpPr txBox="1">
            <a:spLocks/>
          </p:cNvSpPr>
          <p:nvPr/>
        </p:nvSpPr>
        <p:spPr>
          <a:xfrm>
            <a:off x="304800" y="2209800"/>
            <a:ext cx="4502727" cy="382422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Calibri"/>
                <a:ea typeface="+mn-ea"/>
                <a:cs typeface="+mn-cs"/>
              </a:rPr>
              <a:t>Mostly grasses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Calibri"/>
                <a:ea typeface="+mn-ea"/>
                <a:cs typeface="+mn-cs"/>
              </a:rPr>
              <a:t>Mostly cultivars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Calibri"/>
                <a:ea typeface="+mn-ea"/>
                <a:cs typeface="+mn-cs"/>
              </a:rPr>
              <a:t>Mostly from the northern, wetter edges of the Great Basin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Calibri"/>
                <a:ea typeface="+mn-ea"/>
                <a:cs typeface="+mn-cs"/>
              </a:rPr>
              <a:t>Selected for agronomic or forage qualities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000" dirty="0" smtClean="0">
                <a:solidFill>
                  <a:sysClr val="windowText" lastClr="000000"/>
                </a:solidFill>
                <a:latin typeface="Calibri"/>
              </a:rPr>
              <a:t>Shrubs and a few forbs are mostly wildland collected</a:t>
            </a:r>
            <a:endParaRPr kumimoji="0" lang="en-US" sz="3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TextBox 2"/>
          <p:cNvSpPr txBox="1"/>
          <p:nvPr/>
        </p:nvSpPr>
        <p:spPr>
          <a:xfrm>
            <a:off x="0" y="6538478"/>
            <a:ext cx="4038600" cy="307777"/>
          </a:xfrm>
          <a:prstGeom prst="rect">
            <a:avLst/>
          </a:prstGeom>
          <a:noFill/>
        </p:spPr>
        <p:txBody>
          <a:bodyPr wrap="square" rtlCol="0">
            <a:spAutoFit/>
          </a:bodyPr>
          <a:lstStyle/>
          <a:p>
            <a:r>
              <a:rPr lang="en-US" sz="1400" i="1" dirty="0" smtClean="0"/>
              <a:t>Leger and Baughman 2015</a:t>
            </a:r>
            <a:endParaRPr lang="en-US" sz="1400" i="1" dirty="0"/>
          </a:p>
        </p:txBody>
      </p:sp>
      <p:sp>
        <p:nvSpPr>
          <p:cNvPr id="7" name="Rectangle 6"/>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375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44" y="304800"/>
            <a:ext cx="9144000" cy="1098698"/>
          </a:xfrm>
        </p:spPr>
        <p:txBody>
          <a:bodyPr>
            <a:noAutofit/>
          </a:bodyPr>
          <a:lstStyle/>
          <a:p>
            <a:r>
              <a:rPr lang="en-US" sz="4000" b="1" dirty="0" smtClean="0">
                <a:solidFill>
                  <a:schemeClr val="tx1"/>
                </a:solidFill>
              </a:rPr>
              <a:t>Problems with Current Approaches                         to Native Seed Sourcing </a:t>
            </a:r>
            <a:endParaRPr lang="en-US" sz="4000" b="1" dirty="0">
              <a:solidFill>
                <a:schemeClr val="tx1"/>
              </a:solidFill>
            </a:endParaRPr>
          </a:p>
        </p:txBody>
      </p:sp>
      <p:sp>
        <p:nvSpPr>
          <p:cNvPr id="3" name="Content Placeholder 2"/>
          <p:cNvSpPr>
            <a:spLocks noGrp="1"/>
          </p:cNvSpPr>
          <p:nvPr>
            <p:ph idx="1"/>
          </p:nvPr>
        </p:nvSpPr>
        <p:spPr>
          <a:xfrm>
            <a:off x="1062370" y="1604582"/>
            <a:ext cx="2819400" cy="609600"/>
          </a:xfrm>
        </p:spPr>
        <p:txBody>
          <a:bodyPr>
            <a:normAutofit fontScale="47500" lnSpcReduction="20000"/>
          </a:bodyPr>
          <a:lstStyle/>
          <a:p>
            <a:pPr marL="0" indent="0">
              <a:buNone/>
            </a:pPr>
            <a:r>
              <a:rPr lang="en-US" sz="5100" dirty="0" smtClean="0">
                <a:latin typeface="+mj-lt"/>
              </a:rPr>
              <a:t>“</a:t>
            </a:r>
            <a:r>
              <a:rPr lang="en-US" sz="5100" b="1" dirty="0" smtClean="0">
                <a:latin typeface="+mj-lt"/>
              </a:rPr>
              <a:t>Cultivated Variety”</a:t>
            </a:r>
          </a:p>
          <a:p>
            <a:pPr marL="0" indent="0">
              <a:buNone/>
            </a:pPr>
            <a:endParaRPr lang="en-US" sz="2000" dirty="0" smtClean="0">
              <a:latin typeface="+mj-lt"/>
            </a:endParaRPr>
          </a:p>
        </p:txBody>
      </p:sp>
      <p:sp>
        <p:nvSpPr>
          <p:cNvPr id="6" name="Content Placeholder 2"/>
          <p:cNvSpPr txBox="1">
            <a:spLocks/>
          </p:cNvSpPr>
          <p:nvPr/>
        </p:nvSpPr>
        <p:spPr>
          <a:xfrm>
            <a:off x="5334000" y="1555752"/>
            <a:ext cx="2747630" cy="6584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latin typeface="+mj-lt"/>
              </a:rPr>
              <a:t>“Locally Collected”</a:t>
            </a:r>
          </a:p>
        </p:txBody>
      </p:sp>
      <p:sp>
        <p:nvSpPr>
          <p:cNvPr id="7" name="Content Placeholder 2"/>
          <p:cNvSpPr txBox="1">
            <a:spLocks/>
          </p:cNvSpPr>
          <p:nvPr/>
        </p:nvSpPr>
        <p:spPr>
          <a:xfrm>
            <a:off x="304800" y="2160998"/>
            <a:ext cx="4114800" cy="441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Many cultivars and  named releases are a poor “fit” between  seed source and restoration site = less effective</a:t>
            </a:r>
          </a:p>
          <a:p>
            <a:endParaRPr lang="en-US" sz="1800" dirty="0" smtClean="0"/>
          </a:p>
          <a:p>
            <a:r>
              <a:rPr lang="en-US" sz="1800" dirty="0" smtClean="0"/>
              <a:t>Does not restore or mimic natural population functioning</a:t>
            </a:r>
          </a:p>
          <a:p>
            <a:endParaRPr lang="en-US" sz="1800" dirty="0" smtClean="0"/>
          </a:p>
          <a:p>
            <a:r>
              <a:rPr lang="en-US" sz="1800" dirty="0" smtClean="0"/>
              <a:t>Potentially disrupt ecological relationships</a:t>
            </a:r>
          </a:p>
          <a:p>
            <a:endParaRPr lang="en-US" sz="1800" dirty="0" smtClean="0"/>
          </a:p>
          <a:p>
            <a:r>
              <a:rPr lang="en-US" sz="1800" dirty="0" smtClean="0"/>
              <a:t>Potentially undermines future resistance and resilience</a:t>
            </a:r>
          </a:p>
        </p:txBody>
      </p:sp>
      <p:sp>
        <p:nvSpPr>
          <p:cNvPr id="8" name="Content Placeholder 2"/>
          <p:cNvSpPr txBox="1">
            <a:spLocks/>
          </p:cNvSpPr>
          <p:nvPr/>
        </p:nvSpPr>
        <p:spPr>
          <a:xfrm>
            <a:off x="4800600" y="2133600"/>
            <a:ext cx="4114800" cy="43556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Too much time to get seed</a:t>
            </a:r>
          </a:p>
          <a:p>
            <a:pPr marL="0" indent="0">
              <a:buNone/>
            </a:pPr>
            <a:endParaRPr lang="en-US" sz="1800" dirty="0" smtClean="0"/>
          </a:p>
          <a:p>
            <a:r>
              <a:rPr lang="en-US" sz="1800" dirty="0" smtClean="0"/>
              <a:t>1-2 years for local seed collection  and 2-3 years for seed production </a:t>
            </a:r>
          </a:p>
          <a:p>
            <a:endParaRPr lang="en-US" sz="1800" dirty="0" smtClean="0"/>
          </a:p>
          <a:p>
            <a:pPr>
              <a:lnSpc>
                <a:spcPct val="120000"/>
              </a:lnSpc>
            </a:pPr>
            <a:r>
              <a:rPr lang="en-US" sz="1800" dirty="0" smtClean="0"/>
              <a:t>Local seed sources may no longer exist</a:t>
            </a:r>
          </a:p>
          <a:p>
            <a:pPr marL="0" indent="0">
              <a:lnSpc>
                <a:spcPct val="120000"/>
              </a:lnSpc>
              <a:buNone/>
            </a:pPr>
            <a:endParaRPr lang="en-US" sz="1800" dirty="0" smtClean="0"/>
          </a:p>
          <a:p>
            <a:r>
              <a:rPr lang="en-US" sz="1800" dirty="0" smtClean="0"/>
              <a:t>Climate shifts may mean local seed sources are not the best</a:t>
            </a:r>
          </a:p>
          <a:p>
            <a:endParaRPr lang="en-US" sz="1800" dirty="0"/>
          </a:p>
          <a:p>
            <a:r>
              <a:rPr lang="en-US" sz="1800" dirty="0" smtClean="0"/>
              <a:t>May not immediately germinate and grow</a:t>
            </a:r>
          </a:p>
          <a:p>
            <a:pPr marL="0" indent="0">
              <a:buFont typeface="Arial" panose="020B0604020202020204" pitchFamily="34" charset="0"/>
              <a:buNone/>
            </a:pPr>
            <a:endParaRPr lang="en-US" sz="1800" dirty="0" smtClean="0">
              <a:latin typeface="+mj-lt"/>
            </a:endParaRPr>
          </a:p>
          <a:p>
            <a:pPr lvl="1"/>
            <a:endParaRPr lang="en-US" sz="1800" dirty="0">
              <a:latin typeface="+mj-lt"/>
            </a:endParaRPr>
          </a:p>
        </p:txBody>
      </p:sp>
      <p:sp>
        <p:nvSpPr>
          <p:cNvPr id="9" name="Rectangle 8"/>
          <p:cNvSpPr/>
          <p:nvPr/>
        </p:nvSpPr>
        <p:spPr>
          <a:xfrm>
            <a:off x="0" y="0"/>
            <a:ext cx="9144000" cy="304800"/>
          </a:xfrm>
          <a:prstGeom prst="rect">
            <a:avLst/>
          </a:prstGeom>
          <a:solidFill>
            <a:srgbClr val="4F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769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10828</TotalTime>
  <Words>1987</Words>
  <Application>Microsoft Office PowerPoint</Application>
  <PresentationFormat>On-screen Show (4:3)</PresentationFormat>
  <Paragraphs>325</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Aharoni</vt:lpstr>
      <vt:lpstr>Arial</vt:lpstr>
      <vt:lpstr>Arial Black</vt:lpstr>
      <vt:lpstr>Arial Rounded MT Bold</vt:lpstr>
      <vt:lpstr>Calibri</vt:lpstr>
      <vt:lpstr>Cambria</vt:lpstr>
      <vt:lpstr>Franklin Gothic Medium</vt:lpstr>
      <vt:lpstr>Roboto</vt:lpstr>
      <vt:lpstr>Office Theme</vt:lpstr>
      <vt:lpstr>PowerPoint Presentation</vt:lpstr>
      <vt:lpstr>A Coordinated Approach: “The Right Seed in the Right Place at the Right Time”</vt:lpstr>
      <vt:lpstr>Networks of Networks in Nevada</vt:lpstr>
      <vt:lpstr>PowerPoint Presentation</vt:lpstr>
      <vt:lpstr>Why do we need seed?  Ecological realities of the Great Basin</vt:lpstr>
      <vt:lpstr>PowerPoint Presentation</vt:lpstr>
      <vt:lpstr>Why Care about Native Seed? </vt:lpstr>
      <vt:lpstr>What Seed is Used Now for Restoration in the Great Basin?</vt:lpstr>
      <vt:lpstr>Problems with Current Approaches                         to Native Seed Sourcing </vt:lpstr>
      <vt:lpstr>What Can Happen When Seed Sources  Do Not Match? </vt:lpstr>
      <vt:lpstr>Local adaption matters</vt:lpstr>
      <vt:lpstr>What will seeding look like in the future?</vt:lpstr>
      <vt:lpstr>Seed Zones:  A compromise for addressing local adaptation</vt:lpstr>
      <vt:lpstr>What seed zones do cultivated varieties of bluebunch wheatgrass  used in the Great Basin come from? </vt:lpstr>
      <vt:lpstr>Great Basin Provisional Seed Zone Analysis</vt:lpstr>
      <vt:lpstr>2018 Target Species for  Seed Collection</vt:lpstr>
      <vt:lpstr>PowerPoint Presentation</vt:lpstr>
      <vt:lpstr>Thank You</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 Plan for Procuring Genetically Appropriate Native Plant Materials for the Great Basin</dc:title>
  <dc:creator>Edwards, Fred S</dc:creator>
  <cp:lastModifiedBy>Edwards, Fred S</cp:lastModifiedBy>
  <cp:revision>758</cp:revision>
  <cp:lastPrinted>2017-05-08T19:08:20Z</cp:lastPrinted>
  <dcterms:created xsi:type="dcterms:W3CDTF">2016-03-15T22:12:29Z</dcterms:created>
  <dcterms:modified xsi:type="dcterms:W3CDTF">2018-05-21T17:27:56Z</dcterms:modified>
</cp:coreProperties>
</file>