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7" r:id="rId1"/>
  </p:sldMasterIdLst>
  <p:sldIdLst>
    <p:sldId id="286" r:id="rId2"/>
    <p:sldId id="323" r:id="rId3"/>
    <p:sldId id="287" r:id="rId4"/>
    <p:sldId id="261" r:id="rId5"/>
    <p:sldId id="262" r:id="rId6"/>
    <p:sldId id="288" r:id="rId7"/>
    <p:sldId id="285" r:id="rId8"/>
    <p:sldId id="263" r:id="rId9"/>
    <p:sldId id="264" r:id="rId10"/>
    <p:sldId id="266" r:id="rId11"/>
    <p:sldId id="267" r:id="rId12"/>
    <p:sldId id="268" r:id="rId13"/>
    <p:sldId id="269" r:id="rId14"/>
    <p:sldId id="270" r:id="rId15"/>
    <p:sldId id="271" r:id="rId16"/>
    <p:sldId id="272" r:id="rId17"/>
    <p:sldId id="275" r:id="rId18"/>
    <p:sldId id="276" r:id="rId19"/>
    <p:sldId id="277" r:id="rId20"/>
    <p:sldId id="278" r:id="rId21"/>
    <p:sldId id="279" r:id="rId22"/>
    <p:sldId id="280" r:id="rId23"/>
    <p:sldId id="282" r:id="rId24"/>
    <p:sldId id="290" r:id="rId25"/>
    <p:sldId id="300" r:id="rId26"/>
    <p:sldId id="291" r:id="rId27"/>
    <p:sldId id="292" r:id="rId28"/>
    <p:sldId id="295" r:id="rId29"/>
    <p:sldId id="299" r:id="rId30"/>
    <p:sldId id="293" r:id="rId31"/>
    <p:sldId id="307" r:id="rId32"/>
    <p:sldId id="301" r:id="rId33"/>
    <p:sldId id="296" r:id="rId34"/>
    <p:sldId id="303" r:id="rId35"/>
    <p:sldId id="304" r:id="rId36"/>
    <p:sldId id="302" r:id="rId37"/>
    <p:sldId id="305" r:id="rId38"/>
    <p:sldId id="321" r:id="rId39"/>
    <p:sldId id="319" r:id="rId40"/>
    <p:sldId id="308" r:id="rId41"/>
    <p:sldId id="310" r:id="rId42"/>
    <p:sldId id="313" r:id="rId43"/>
    <p:sldId id="312" r:id="rId44"/>
    <p:sldId id="314" r:id="rId45"/>
    <p:sldId id="315" r:id="rId46"/>
    <p:sldId id="311" r:id="rId47"/>
    <p:sldId id="316" r:id="rId48"/>
    <p:sldId id="318" r:id="rId49"/>
    <p:sldId id="309" r:id="rId50"/>
    <p:sldId id="322" r:id="rId51"/>
    <p:sldId id="284" r:id="rId52"/>
    <p:sldId id="281" r:id="rId53"/>
    <p:sldId id="283" r:id="rId5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3" autoAdjust="0"/>
    <p:restoredTop sz="94660"/>
  </p:normalViewPr>
  <p:slideViewPr>
    <p:cSldViewPr snapToGrid="0">
      <p:cViewPr varScale="1">
        <p:scale>
          <a:sx n="77" d="100"/>
          <a:sy n="77" d="100"/>
        </p:scale>
        <p:origin x="46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4/3/2020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10820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B482E8-6E0E-1B4F-B1FD-C69DB9E858D9}" type="datetimeFigureOut">
              <a:rPr lang="en-US" smtClean="0"/>
              <a:pPr/>
              <a:t>4/3/2020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46143698"/>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B482E8-6E0E-1B4F-B1FD-C69DB9E858D9}" type="datetimeFigureOut">
              <a:rPr lang="en-US" smtClean="0"/>
              <a:pPr/>
              <a:t>4/3/2020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015931548"/>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B482E8-6E0E-1B4F-B1FD-C69DB9E858D9}" type="datetimeFigureOut">
              <a:rPr lang="en-US" smtClean="0"/>
              <a:pPr/>
              <a:t>4/3/2020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29192014"/>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B482E8-6E0E-1B4F-B1FD-C69DB9E858D9}" type="datetimeFigureOut">
              <a:rPr lang="en-US" smtClean="0"/>
              <a:pPr/>
              <a:t>4/3/2020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52147804"/>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B482E8-6E0E-1B4F-B1FD-C69DB9E858D9}" type="datetimeFigureOut">
              <a:rPr lang="en-US" smtClean="0"/>
              <a:pPr/>
              <a:t>4/3/2020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24467902"/>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4/3/2020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726964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4/3/2020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45623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4/3/2020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9206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4/3/2020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92934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4/3/2020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64214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4/3/2020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9693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4/3/2020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52888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4/3/2020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06398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4/3/2020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17174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9B482E8-6E0E-1B4F-B1FD-C69DB9E858D9}" type="datetimeFigureOut">
              <a:rPr lang="en-US" smtClean="0"/>
              <a:pPr/>
              <a:t>4/3/2020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36843871"/>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9B482E8-6E0E-1B4F-B1FD-C69DB9E858D9}" type="datetimeFigureOut">
              <a:rPr lang="en-US" smtClean="0"/>
              <a:pPr/>
              <a:t>4/3/2020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96022451"/>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 id="2147483680" r:id="rId13"/>
    <p:sldLayoutId id="2147483681" r:id="rId14"/>
    <p:sldLayoutId id="2147483682" r:id="rId15"/>
    <p:sldLayoutId id="2147483683"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5.jp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info@nevadabusinessadvisors.com" TargetMode="External"/><Relationship Id="rId2" Type="http://schemas.openxmlformats.org/officeDocument/2006/relationships/hyperlink" Target="https://nevadabusinessadvisors.com/" TargetMode="External"/><Relationship Id="rId1" Type="http://schemas.openxmlformats.org/officeDocument/2006/relationships/slideLayout" Target="../slideLayouts/slideLayout10.xml"/><Relationship Id="rId4" Type="http://schemas.openxmlformats.org/officeDocument/2006/relationships/image" Target="../media/image4.jp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mailto:disastercustomerservice@sba.gov"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mailto:disastercustomerservice@sba.gov"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0.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s://nevadabusniessadvisors.com/" TargetMode="External"/><Relationship Id="rId2" Type="http://schemas.openxmlformats.org/officeDocument/2006/relationships/hyperlink" Target="mailto:info@nevadabusinessadvisors.com" TargetMode="External"/><Relationship Id="rId1" Type="http://schemas.openxmlformats.org/officeDocument/2006/relationships/slideLayout" Target="../slideLayouts/slideLayout6.xml"/><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mailto:disastercustomerservice@sba.gov"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3" Type="http://schemas.openxmlformats.org/officeDocument/2006/relationships/hyperlink" Target="https://nevadabusniessadvisors.com/" TargetMode="External"/><Relationship Id="rId2" Type="http://schemas.openxmlformats.org/officeDocument/2006/relationships/hyperlink" Target="mailto:info@nevadabusinessadvisors.com" TargetMode="External"/><Relationship Id="rId1" Type="http://schemas.openxmlformats.org/officeDocument/2006/relationships/slideLayout" Target="../slideLayouts/slideLayout6.xml"/><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089331" y="122044"/>
            <a:ext cx="8382000" cy="1600438"/>
          </a:xfrm>
          <a:prstGeom prst="rect">
            <a:avLst/>
          </a:prstGeom>
          <a:noFill/>
        </p:spPr>
        <p:txBody>
          <a:bodyPr wrap="square" rtlCol="0">
            <a:spAutoFit/>
          </a:bodyPr>
          <a:lstStyle/>
          <a:p>
            <a:r>
              <a:rPr lang="en-US" sz="4000" b="1" dirty="0"/>
              <a:t>Thank You For Joining Us Today!  </a:t>
            </a:r>
          </a:p>
          <a:p>
            <a:endParaRPr lang="en-US" dirty="0"/>
          </a:p>
          <a:p>
            <a:r>
              <a:rPr lang="en-US" sz="2000" dirty="0"/>
              <a:t>NVIE Is Here To Help You Navigate These Unprecedented Times, Stay Afloat, and Prepare For Growth Once The Pandemic Has Passed.</a:t>
            </a:r>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09452" y="5638801"/>
            <a:ext cx="4087399" cy="902102"/>
          </a:xfrm>
          <a:prstGeom prst="rect">
            <a:avLst/>
          </a:prstGeom>
        </p:spPr>
      </p:pic>
      <p:sp>
        <p:nvSpPr>
          <p:cNvPr id="12" name="TextBox 11"/>
          <p:cNvSpPr txBox="1"/>
          <p:nvPr/>
        </p:nvSpPr>
        <p:spPr>
          <a:xfrm>
            <a:off x="997678" y="1950063"/>
            <a:ext cx="7910945" cy="400110"/>
          </a:xfrm>
          <a:prstGeom prst="rect">
            <a:avLst/>
          </a:prstGeom>
          <a:solidFill>
            <a:schemeClr val="accent1">
              <a:lumMod val="40000"/>
              <a:lumOff val="60000"/>
            </a:schemeClr>
          </a:solidFill>
        </p:spPr>
        <p:txBody>
          <a:bodyPr wrap="square" rtlCol="0">
            <a:spAutoFit/>
          </a:bodyPr>
          <a:lstStyle/>
          <a:p>
            <a:r>
              <a:rPr lang="en-US" sz="2000" dirty="0"/>
              <a:t>Before We Get Started, An Urgent Request For Our Manufacturers</a:t>
            </a:r>
          </a:p>
        </p:txBody>
      </p:sp>
      <p:sp>
        <p:nvSpPr>
          <p:cNvPr id="13" name="TextBox 12"/>
          <p:cNvSpPr txBox="1"/>
          <p:nvPr/>
        </p:nvSpPr>
        <p:spPr>
          <a:xfrm>
            <a:off x="928405" y="2577754"/>
            <a:ext cx="7980218" cy="646331"/>
          </a:xfrm>
          <a:prstGeom prst="rect">
            <a:avLst/>
          </a:prstGeom>
          <a:noFill/>
          <a:ln w="38100">
            <a:solidFill>
              <a:schemeClr val="accent1"/>
            </a:solidFill>
          </a:ln>
        </p:spPr>
        <p:txBody>
          <a:bodyPr wrap="square" rtlCol="0">
            <a:spAutoFit/>
          </a:bodyPr>
          <a:lstStyle/>
          <a:p>
            <a:r>
              <a:rPr lang="en-US" dirty="0"/>
              <a:t>The Governor’s Office Just Requested Response Of A New Survey On Mfrs. Ability To  Ability To Retool For PPE, Provide Needed Materials, Etc.</a:t>
            </a:r>
          </a:p>
        </p:txBody>
      </p:sp>
      <p:sp>
        <p:nvSpPr>
          <p:cNvPr id="14" name="TextBox 13"/>
          <p:cNvSpPr txBox="1"/>
          <p:nvPr/>
        </p:nvSpPr>
        <p:spPr>
          <a:xfrm>
            <a:off x="914400" y="3575817"/>
            <a:ext cx="7980218" cy="1200329"/>
          </a:xfrm>
          <a:prstGeom prst="rect">
            <a:avLst/>
          </a:prstGeom>
          <a:solidFill>
            <a:schemeClr val="accent1">
              <a:lumMod val="40000"/>
              <a:lumOff val="60000"/>
            </a:schemeClr>
          </a:solidFill>
        </p:spPr>
        <p:txBody>
          <a:bodyPr wrap="square" rtlCol="0">
            <a:spAutoFit/>
          </a:bodyPr>
          <a:lstStyle/>
          <a:p>
            <a:r>
              <a:rPr lang="en-US" dirty="0"/>
              <a:t>Our Goal: 500+ manufacturers respond by End of Day Tuesday.   </a:t>
            </a:r>
          </a:p>
          <a:p>
            <a:endParaRPr lang="en-US" dirty="0"/>
          </a:p>
          <a:p>
            <a:r>
              <a:rPr lang="en-US" dirty="0"/>
              <a:t>A Real Opportunity For Mfg. To Step Up, Show Strength of the Nevada Mfg. &amp; Tech Forum (NMTF), And Show Leadership Through The Crisis.</a:t>
            </a:r>
          </a:p>
        </p:txBody>
      </p:sp>
      <p:sp>
        <p:nvSpPr>
          <p:cNvPr id="15" name="TextBox 14"/>
          <p:cNvSpPr txBox="1"/>
          <p:nvPr/>
        </p:nvSpPr>
        <p:spPr>
          <a:xfrm>
            <a:off x="1189608" y="4864963"/>
            <a:ext cx="7332955" cy="646331"/>
          </a:xfrm>
          <a:prstGeom prst="rect">
            <a:avLst/>
          </a:prstGeom>
          <a:noFill/>
        </p:spPr>
        <p:txBody>
          <a:bodyPr wrap="square" rtlCol="0">
            <a:spAutoFit/>
          </a:bodyPr>
          <a:lstStyle/>
          <a:p>
            <a:r>
              <a:rPr lang="en-US" b="1" dirty="0"/>
              <a:t>We will be sharing the link to the survey in the chat room.  Please complete the survey and share with other manufacturers.</a:t>
            </a:r>
          </a:p>
        </p:txBody>
      </p:sp>
    </p:spTree>
    <p:extLst>
      <p:ext uri="{BB962C8B-B14F-4D97-AF65-F5344CB8AC3E}">
        <p14:creationId xmlns:p14="http://schemas.microsoft.com/office/powerpoint/2010/main" val="24562575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5DCB8-B7AF-44D3-99EE-08000797AC8E}"/>
              </a:ext>
            </a:extLst>
          </p:cNvPr>
          <p:cNvSpPr>
            <a:spLocks noGrp="1"/>
          </p:cNvSpPr>
          <p:nvPr>
            <p:ph type="title"/>
          </p:nvPr>
        </p:nvSpPr>
        <p:spPr>
          <a:xfrm>
            <a:off x="677334" y="5318974"/>
            <a:ext cx="8596667" cy="48363"/>
          </a:xfrm>
        </p:spPr>
        <p:txBody>
          <a:bodyPr>
            <a:normAutofit fontScale="90000"/>
          </a:bodyPr>
          <a:lstStyle/>
          <a:p>
            <a:r>
              <a:rPr lang="en-US" dirty="0">
                <a:solidFill>
                  <a:schemeClr val="accent2"/>
                </a:solidFill>
              </a:rPr>
              <a:t>NOTE:   Get a GREAT banker!  A banker that knows you and your business is CRITICAL to your business.</a:t>
            </a:r>
            <a:br>
              <a:rPr lang="en-US" dirty="0">
                <a:solidFill>
                  <a:schemeClr val="accent2"/>
                </a:solidFill>
              </a:rPr>
            </a:br>
            <a:br>
              <a:rPr lang="en-US" dirty="0">
                <a:solidFill>
                  <a:schemeClr val="accent2"/>
                </a:solidFill>
              </a:rPr>
            </a:br>
            <a:br>
              <a:rPr lang="en-US" dirty="0">
                <a:solidFill>
                  <a:schemeClr val="accent2"/>
                </a:solidFill>
              </a:rPr>
            </a:br>
            <a:r>
              <a:rPr lang="en-US" dirty="0">
                <a:solidFill>
                  <a:schemeClr val="accent2"/>
                </a:solidFill>
              </a:rPr>
              <a:t>NOTE:  Get a GREAT banker!</a:t>
            </a:r>
            <a:br>
              <a:rPr lang="en-US" dirty="0">
                <a:solidFill>
                  <a:schemeClr val="accent2"/>
                </a:solidFill>
              </a:rPr>
            </a:br>
            <a:r>
              <a:rPr lang="en-US" dirty="0">
                <a:solidFill>
                  <a:schemeClr val="accent2"/>
                </a:solidFill>
              </a:rPr>
              <a:t>NOTE:  Get the RIGHT banker! Not every banker knows business.</a:t>
            </a:r>
          </a:p>
        </p:txBody>
      </p:sp>
      <p:pic>
        <p:nvPicPr>
          <p:cNvPr id="6" name="Picture Placeholder 5">
            <a:extLst>
              <a:ext uri="{FF2B5EF4-FFF2-40B4-BE49-F238E27FC236}">
                <a16:creationId xmlns:a16="http://schemas.microsoft.com/office/drawing/2014/main" id="{4D87CDE5-74C4-42E8-AC7F-65C70348F16D}"/>
              </a:ext>
            </a:extLst>
          </p:cNvPr>
          <p:cNvPicPr>
            <a:picLocks noGrp="1" noChangeAspect="1"/>
          </p:cNvPicPr>
          <p:nvPr>
            <p:ph type="pic" idx="1"/>
          </p:nvPr>
        </p:nvPicPr>
        <p:blipFill>
          <a:blip r:embed="rId2"/>
          <a:srcRect t="7402" b="7402"/>
          <a:stretch>
            <a:fillRect/>
          </a:stretch>
        </p:blipFill>
        <p:spPr>
          <a:xfrm>
            <a:off x="677334" y="609600"/>
            <a:ext cx="8596668" cy="3898006"/>
          </a:xfrm>
        </p:spPr>
      </p:pic>
      <p:sp>
        <p:nvSpPr>
          <p:cNvPr id="4" name="Text Placeholder 3">
            <a:extLst>
              <a:ext uri="{FF2B5EF4-FFF2-40B4-BE49-F238E27FC236}">
                <a16:creationId xmlns:a16="http://schemas.microsoft.com/office/drawing/2014/main" id="{25226FC6-DC60-4427-89B4-CD37CCBCE18B}"/>
              </a:ext>
            </a:extLst>
          </p:cNvPr>
          <p:cNvSpPr>
            <a:spLocks noGrp="1"/>
          </p:cNvSpPr>
          <p:nvPr>
            <p:ph type="body" sz="half" idx="2"/>
          </p:nvPr>
        </p:nvSpPr>
        <p:spPr>
          <a:xfrm>
            <a:off x="677334" y="3429000"/>
            <a:ext cx="8596667" cy="2418008"/>
          </a:xfrm>
        </p:spPr>
        <p:txBody>
          <a:bodyPr/>
          <a:lstStyle/>
          <a:p>
            <a:endParaRPr lang="en-US" dirty="0"/>
          </a:p>
          <a:p>
            <a:endParaRPr lang="en-US" dirty="0"/>
          </a:p>
          <a:p>
            <a:endParaRPr lang="en-US" dirty="0"/>
          </a:p>
          <a:p>
            <a:endParaRPr lang="en-US" dirty="0"/>
          </a:p>
          <a:p>
            <a:endParaRPr lang="en-US" dirty="0"/>
          </a:p>
        </p:txBody>
      </p:sp>
      <p:pic>
        <p:nvPicPr>
          <p:cNvPr id="8" name="Picture 7">
            <a:extLst>
              <a:ext uri="{FF2B5EF4-FFF2-40B4-BE49-F238E27FC236}">
                <a16:creationId xmlns:a16="http://schemas.microsoft.com/office/drawing/2014/main" id="{A2213EA0-A585-4934-94E1-32E6BFFFEA8E}"/>
              </a:ext>
            </a:extLst>
          </p:cNvPr>
          <p:cNvPicPr>
            <a:picLocks noChangeAspect="1"/>
          </p:cNvPicPr>
          <p:nvPr/>
        </p:nvPicPr>
        <p:blipFill>
          <a:blip r:embed="rId3"/>
          <a:stretch>
            <a:fillRect/>
          </a:stretch>
        </p:blipFill>
        <p:spPr>
          <a:xfrm>
            <a:off x="10328521" y="5190186"/>
            <a:ext cx="1863479" cy="1667814"/>
          </a:xfrm>
          <a:prstGeom prst="rect">
            <a:avLst/>
          </a:prstGeom>
        </p:spPr>
      </p:pic>
    </p:spTree>
    <p:extLst>
      <p:ext uri="{BB962C8B-B14F-4D97-AF65-F5344CB8AC3E}">
        <p14:creationId xmlns:p14="http://schemas.microsoft.com/office/powerpoint/2010/main" val="35256246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2D4ED-3C6C-4124-8834-FC420B688C1A}"/>
              </a:ext>
            </a:extLst>
          </p:cNvPr>
          <p:cNvSpPr>
            <a:spLocks noGrp="1"/>
          </p:cNvSpPr>
          <p:nvPr>
            <p:ph type="title"/>
          </p:nvPr>
        </p:nvSpPr>
        <p:spPr/>
        <p:txBody>
          <a:bodyPr>
            <a:noAutofit/>
          </a:bodyPr>
          <a:lstStyle/>
          <a:p>
            <a:pPr algn="ctr"/>
            <a:r>
              <a:rPr lang="en-US" b="1" dirty="0">
                <a:solidFill>
                  <a:srgbClr val="00B050"/>
                </a:solidFill>
              </a:rPr>
              <a:t>What do Banks and Lenders Look for? </a:t>
            </a:r>
            <a:br>
              <a:rPr lang="en-US" b="1" dirty="0">
                <a:solidFill>
                  <a:srgbClr val="00B050"/>
                </a:solidFill>
              </a:rPr>
            </a:br>
            <a:r>
              <a:rPr lang="en-US" b="1" dirty="0">
                <a:solidFill>
                  <a:srgbClr val="00B050"/>
                </a:solidFill>
              </a:rPr>
              <a:t>#1: CHARACTER</a:t>
            </a:r>
            <a:br>
              <a:rPr lang="en-US" b="1" dirty="0">
                <a:solidFill>
                  <a:srgbClr val="00B050"/>
                </a:solidFill>
              </a:rPr>
            </a:br>
            <a:endParaRPr lang="en-US" b="1" dirty="0">
              <a:solidFill>
                <a:srgbClr val="00B050"/>
              </a:solidFill>
            </a:endParaRPr>
          </a:p>
        </p:txBody>
      </p:sp>
      <p:sp>
        <p:nvSpPr>
          <p:cNvPr id="3" name="Content Placeholder 2">
            <a:extLst>
              <a:ext uri="{FF2B5EF4-FFF2-40B4-BE49-F238E27FC236}">
                <a16:creationId xmlns:a16="http://schemas.microsoft.com/office/drawing/2014/main" id="{4A9621FB-9B89-4A26-8DD3-D678047F9EA1}"/>
              </a:ext>
            </a:extLst>
          </p:cNvPr>
          <p:cNvSpPr>
            <a:spLocks noGrp="1"/>
          </p:cNvSpPr>
          <p:nvPr>
            <p:ph idx="1"/>
          </p:nvPr>
        </p:nvSpPr>
        <p:spPr>
          <a:xfrm>
            <a:off x="677334" y="1712890"/>
            <a:ext cx="8596668" cy="4328473"/>
          </a:xfrm>
        </p:spPr>
        <p:txBody>
          <a:bodyPr>
            <a:normAutofit fontScale="92500" lnSpcReduction="10000"/>
          </a:bodyPr>
          <a:lstStyle/>
          <a:p>
            <a:endParaRPr lang="en-US" dirty="0"/>
          </a:p>
          <a:p>
            <a:r>
              <a:rPr lang="en-US" sz="2400" dirty="0"/>
              <a:t>Your credit character speaks to your overall trustworthiness as a borrower.  Does history show that you’ve paid your obligations timely? Late? Your credit score and credit history both play important roles.  A lender will want to see a long history of using credit (credit cards, loans, etc.); consistent on time payments on all accounts; all accounts are in good standing (no past dues, collections, bankruptcy, foreclosures, etc.)</a:t>
            </a:r>
          </a:p>
          <a:p>
            <a:r>
              <a:rPr lang="en-US" sz="2400" dirty="0"/>
              <a:t>If you’re applying for business credit, additional due diligence such as payment history with vendors, suppliers, business license status, etc.</a:t>
            </a:r>
          </a:p>
          <a:p>
            <a:r>
              <a:rPr lang="en-US" sz="2400" dirty="0"/>
              <a:t>Criminal history-What? Where? Why? When?</a:t>
            </a:r>
          </a:p>
          <a:p>
            <a:endParaRPr lang="en-US" dirty="0"/>
          </a:p>
        </p:txBody>
      </p:sp>
      <p:pic>
        <p:nvPicPr>
          <p:cNvPr id="5" name="Picture 4">
            <a:extLst>
              <a:ext uri="{FF2B5EF4-FFF2-40B4-BE49-F238E27FC236}">
                <a16:creationId xmlns:a16="http://schemas.microsoft.com/office/drawing/2014/main" id="{D1C77035-2692-41A8-9408-FD061B184F31}"/>
              </a:ext>
            </a:extLst>
          </p:cNvPr>
          <p:cNvPicPr>
            <a:picLocks noChangeAspect="1"/>
          </p:cNvPicPr>
          <p:nvPr/>
        </p:nvPicPr>
        <p:blipFill>
          <a:blip r:embed="rId2"/>
          <a:stretch>
            <a:fillRect/>
          </a:stretch>
        </p:blipFill>
        <p:spPr>
          <a:xfrm>
            <a:off x="10342910" y="5203064"/>
            <a:ext cx="1849089" cy="1654935"/>
          </a:xfrm>
          <a:prstGeom prst="rect">
            <a:avLst/>
          </a:prstGeom>
        </p:spPr>
      </p:pic>
    </p:spTree>
    <p:extLst>
      <p:ext uri="{BB962C8B-B14F-4D97-AF65-F5344CB8AC3E}">
        <p14:creationId xmlns:p14="http://schemas.microsoft.com/office/powerpoint/2010/main" val="23632197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2D4ED-3C6C-4124-8834-FC420B688C1A}"/>
              </a:ext>
            </a:extLst>
          </p:cNvPr>
          <p:cNvSpPr>
            <a:spLocks noGrp="1"/>
          </p:cNvSpPr>
          <p:nvPr>
            <p:ph type="title"/>
          </p:nvPr>
        </p:nvSpPr>
        <p:spPr/>
        <p:txBody>
          <a:bodyPr>
            <a:normAutofit fontScale="90000"/>
          </a:bodyPr>
          <a:lstStyle/>
          <a:p>
            <a:pPr algn="ctr"/>
            <a:r>
              <a:rPr lang="en-US" sz="4000" b="1" dirty="0">
                <a:solidFill>
                  <a:srgbClr val="00B050"/>
                </a:solidFill>
              </a:rPr>
              <a:t>What do Banks and Lenders Look for? </a:t>
            </a:r>
            <a:br>
              <a:rPr lang="en-US" sz="4000" b="1" dirty="0">
                <a:solidFill>
                  <a:srgbClr val="00B050"/>
                </a:solidFill>
              </a:rPr>
            </a:br>
            <a:r>
              <a:rPr lang="en-US" sz="4000" b="1" dirty="0">
                <a:solidFill>
                  <a:srgbClr val="00B050"/>
                </a:solidFill>
              </a:rPr>
              <a:t>#2: CAPACITY</a:t>
            </a:r>
            <a:br>
              <a:rPr lang="en-US" dirty="0"/>
            </a:br>
            <a:endParaRPr lang="en-US" dirty="0"/>
          </a:p>
        </p:txBody>
      </p:sp>
      <p:sp>
        <p:nvSpPr>
          <p:cNvPr id="3" name="Content Placeholder 2">
            <a:extLst>
              <a:ext uri="{FF2B5EF4-FFF2-40B4-BE49-F238E27FC236}">
                <a16:creationId xmlns:a16="http://schemas.microsoft.com/office/drawing/2014/main" id="{4A9621FB-9B89-4A26-8DD3-D678047F9EA1}"/>
              </a:ext>
            </a:extLst>
          </p:cNvPr>
          <p:cNvSpPr>
            <a:spLocks noGrp="1"/>
          </p:cNvSpPr>
          <p:nvPr>
            <p:ph idx="1"/>
          </p:nvPr>
        </p:nvSpPr>
        <p:spPr>
          <a:xfrm>
            <a:off x="677334" y="1930401"/>
            <a:ext cx="8596668" cy="4110962"/>
          </a:xfrm>
        </p:spPr>
        <p:txBody>
          <a:bodyPr>
            <a:normAutofit fontScale="92500"/>
          </a:bodyPr>
          <a:lstStyle/>
          <a:p>
            <a:endParaRPr lang="en-US" dirty="0"/>
          </a:p>
          <a:p>
            <a:r>
              <a:rPr lang="en-US" sz="2400" dirty="0"/>
              <a:t>Capacity can also be referred to as cash flow and how well you can manage your current and projected payments.</a:t>
            </a:r>
          </a:p>
          <a:p>
            <a:r>
              <a:rPr lang="en-US" sz="2400" dirty="0"/>
              <a:t>Lenders will look at your income (either as a business, an individual or both)</a:t>
            </a:r>
          </a:p>
          <a:p>
            <a:r>
              <a:rPr lang="en-US" sz="2400" dirty="0"/>
              <a:t>Lenders will look at the stability of your income (i.e. is your business seasonal? what does the financials of the business look like?)</a:t>
            </a:r>
          </a:p>
          <a:p>
            <a:r>
              <a:rPr lang="en-US" sz="2400" dirty="0"/>
              <a:t>Ratios i.e. debt to income ratio (the </a:t>
            </a:r>
            <a:r>
              <a:rPr lang="en-US" sz="2400" b="1" u="sng" dirty="0"/>
              <a:t>minimum</a:t>
            </a:r>
            <a:r>
              <a:rPr lang="en-US" sz="2400" dirty="0"/>
              <a:t> ratio to keep in mind is 1.25:1)</a:t>
            </a:r>
          </a:p>
          <a:p>
            <a:endParaRPr lang="en-US" dirty="0"/>
          </a:p>
        </p:txBody>
      </p:sp>
      <p:pic>
        <p:nvPicPr>
          <p:cNvPr id="5" name="Picture 4">
            <a:extLst>
              <a:ext uri="{FF2B5EF4-FFF2-40B4-BE49-F238E27FC236}">
                <a16:creationId xmlns:a16="http://schemas.microsoft.com/office/drawing/2014/main" id="{1DC7CDBF-B75C-4E57-9445-D4C4A56CB8A7}"/>
              </a:ext>
            </a:extLst>
          </p:cNvPr>
          <p:cNvPicPr>
            <a:picLocks noChangeAspect="1"/>
          </p:cNvPicPr>
          <p:nvPr/>
        </p:nvPicPr>
        <p:blipFill>
          <a:blip r:embed="rId2"/>
          <a:stretch>
            <a:fillRect/>
          </a:stretch>
        </p:blipFill>
        <p:spPr>
          <a:xfrm>
            <a:off x="10341734" y="5202012"/>
            <a:ext cx="1850265" cy="1655987"/>
          </a:xfrm>
          <a:prstGeom prst="rect">
            <a:avLst/>
          </a:prstGeom>
        </p:spPr>
      </p:pic>
    </p:spTree>
    <p:extLst>
      <p:ext uri="{BB962C8B-B14F-4D97-AF65-F5344CB8AC3E}">
        <p14:creationId xmlns:p14="http://schemas.microsoft.com/office/powerpoint/2010/main" val="12345307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2D4ED-3C6C-4124-8834-FC420B688C1A}"/>
              </a:ext>
            </a:extLst>
          </p:cNvPr>
          <p:cNvSpPr>
            <a:spLocks noGrp="1"/>
          </p:cNvSpPr>
          <p:nvPr>
            <p:ph type="title"/>
          </p:nvPr>
        </p:nvSpPr>
        <p:spPr/>
        <p:txBody>
          <a:bodyPr>
            <a:normAutofit fontScale="90000"/>
          </a:bodyPr>
          <a:lstStyle/>
          <a:p>
            <a:pPr algn="ctr"/>
            <a:r>
              <a:rPr lang="en-US" sz="4000" b="1" dirty="0">
                <a:solidFill>
                  <a:srgbClr val="00B050"/>
                </a:solidFill>
              </a:rPr>
              <a:t>What do Banks and Lenders Look for? </a:t>
            </a:r>
            <a:br>
              <a:rPr lang="en-US" sz="4000" b="1" dirty="0">
                <a:solidFill>
                  <a:srgbClr val="00B050"/>
                </a:solidFill>
              </a:rPr>
            </a:br>
            <a:r>
              <a:rPr lang="en-US" sz="4000" b="1" dirty="0">
                <a:solidFill>
                  <a:srgbClr val="00B050"/>
                </a:solidFill>
              </a:rPr>
              <a:t>#3: COLLATERAL</a:t>
            </a:r>
            <a:br>
              <a:rPr lang="en-US" dirty="0"/>
            </a:br>
            <a:endParaRPr lang="en-US" dirty="0"/>
          </a:p>
        </p:txBody>
      </p:sp>
      <p:sp>
        <p:nvSpPr>
          <p:cNvPr id="3" name="Content Placeholder 2">
            <a:extLst>
              <a:ext uri="{FF2B5EF4-FFF2-40B4-BE49-F238E27FC236}">
                <a16:creationId xmlns:a16="http://schemas.microsoft.com/office/drawing/2014/main" id="{4A9621FB-9B89-4A26-8DD3-D678047F9EA1}"/>
              </a:ext>
            </a:extLst>
          </p:cNvPr>
          <p:cNvSpPr>
            <a:spLocks noGrp="1"/>
          </p:cNvSpPr>
          <p:nvPr>
            <p:ph idx="1"/>
          </p:nvPr>
        </p:nvSpPr>
        <p:spPr>
          <a:xfrm>
            <a:off x="677334" y="1930401"/>
            <a:ext cx="8596668" cy="4110962"/>
          </a:xfrm>
        </p:spPr>
        <p:txBody>
          <a:bodyPr>
            <a:normAutofit fontScale="92500" lnSpcReduction="10000"/>
          </a:bodyPr>
          <a:lstStyle/>
          <a:p>
            <a:endParaRPr lang="en-US" dirty="0"/>
          </a:p>
          <a:p>
            <a:r>
              <a:rPr lang="en-US" sz="2400" dirty="0"/>
              <a:t>Security blanket for the bank or lender.</a:t>
            </a:r>
          </a:p>
          <a:p>
            <a:r>
              <a:rPr lang="en-US" sz="2400" dirty="0"/>
              <a:t>Collateral or assets that can be sold and used as a back up source of repayment</a:t>
            </a:r>
          </a:p>
          <a:p>
            <a:r>
              <a:rPr lang="en-US" sz="2400" dirty="0"/>
              <a:t>For example, a mortgage on a house.   The bank or lender has filed a lien on the property until the loan is paid in full.   If the loan payments are not made, the lender can foreclose on the home in an effort to recoup the funds that were borrowed.</a:t>
            </a:r>
          </a:p>
          <a:p>
            <a:r>
              <a:rPr lang="en-US" sz="2400" dirty="0"/>
              <a:t>Other examples of collateral might include:  Cash (checking/savings accounts), business assets (inventory, equipment, etc.), real estate, accounts receivables.</a:t>
            </a:r>
          </a:p>
          <a:p>
            <a:endParaRPr lang="en-US" dirty="0"/>
          </a:p>
        </p:txBody>
      </p:sp>
      <p:pic>
        <p:nvPicPr>
          <p:cNvPr id="5" name="Picture 4">
            <a:extLst>
              <a:ext uri="{FF2B5EF4-FFF2-40B4-BE49-F238E27FC236}">
                <a16:creationId xmlns:a16="http://schemas.microsoft.com/office/drawing/2014/main" id="{AA39126D-0C36-4D7F-89F9-E2873EFF30B1}"/>
              </a:ext>
            </a:extLst>
          </p:cNvPr>
          <p:cNvPicPr>
            <a:picLocks noChangeAspect="1"/>
          </p:cNvPicPr>
          <p:nvPr/>
        </p:nvPicPr>
        <p:blipFill>
          <a:blip r:embed="rId2"/>
          <a:stretch>
            <a:fillRect/>
          </a:stretch>
        </p:blipFill>
        <p:spPr>
          <a:xfrm>
            <a:off x="10314131" y="5177307"/>
            <a:ext cx="1877869" cy="1680693"/>
          </a:xfrm>
          <a:prstGeom prst="rect">
            <a:avLst/>
          </a:prstGeom>
        </p:spPr>
      </p:pic>
    </p:spTree>
    <p:extLst>
      <p:ext uri="{BB962C8B-B14F-4D97-AF65-F5344CB8AC3E}">
        <p14:creationId xmlns:p14="http://schemas.microsoft.com/office/powerpoint/2010/main" val="8950126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2D4ED-3C6C-4124-8834-FC420B688C1A}"/>
              </a:ext>
            </a:extLst>
          </p:cNvPr>
          <p:cNvSpPr>
            <a:spLocks noGrp="1"/>
          </p:cNvSpPr>
          <p:nvPr>
            <p:ph type="title"/>
          </p:nvPr>
        </p:nvSpPr>
        <p:spPr/>
        <p:txBody>
          <a:bodyPr>
            <a:normAutofit fontScale="90000"/>
          </a:bodyPr>
          <a:lstStyle/>
          <a:p>
            <a:pPr algn="ctr"/>
            <a:r>
              <a:rPr lang="en-US" sz="4000" b="1" dirty="0">
                <a:solidFill>
                  <a:srgbClr val="00B050"/>
                </a:solidFill>
              </a:rPr>
              <a:t>What do Banks and Lenders Look for? </a:t>
            </a:r>
            <a:br>
              <a:rPr lang="en-US" sz="4000" b="1" dirty="0">
                <a:solidFill>
                  <a:srgbClr val="00B050"/>
                </a:solidFill>
              </a:rPr>
            </a:br>
            <a:r>
              <a:rPr lang="en-US" sz="4000" b="1" dirty="0">
                <a:solidFill>
                  <a:srgbClr val="00B050"/>
                </a:solidFill>
              </a:rPr>
              <a:t>#4: CAPITAL</a:t>
            </a:r>
            <a:br>
              <a:rPr lang="en-US" b="1" dirty="0"/>
            </a:br>
            <a:endParaRPr lang="en-US" b="1" dirty="0"/>
          </a:p>
        </p:txBody>
      </p:sp>
      <p:sp>
        <p:nvSpPr>
          <p:cNvPr id="3" name="Content Placeholder 2">
            <a:extLst>
              <a:ext uri="{FF2B5EF4-FFF2-40B4-BE49-F238E27FC236}">
                <a16:creationId xmlns:a16="http://schemas.microsoft.com/office/drawing/2014/main" id="{4A9621FB-9B89-4A26-8DD3-D678047F9EA1}"/>
              </a:ext>
            </a:extLst>
          </p:cNvPr>
          <p:cNvSpPr>
            <a:spLocks noGrp="1"/>
          </p:cNvSpPr>
          <p:nvPr>
            <p:ph idx="1"/>
          </p:nvPr>
        </p:nvSpPr>
        <p:spPr>
          <a:xfrm>
            <a:off x="677334" y="1930401"/>
            <a:ext cx="8596668" cy="4110962"/>
          </a:xfrm>
        </p:spPr>
        <p:txBody>
          <a:bodyPr>
            <a:normAutofit fontScale="92500"/>
          </a:bodyPr>
          <a:lstStyle/>
          <a:p>
            <a:endParaRPr lang="en-US" dirty="0"/>
          </a:p>
          <a:p>
            <a:r>
              <a:rPr lang="en-US" sz="2800" dirty="0"/>
              <a:t>How much “skin” do you have in the game?</a:t>
            </a:r>
          </a:p>
          <a:p>
            <a:r>
              <a:rPr lang="en-US" sz="2800" dirty="0"/>
              <a:t>Do you have the required injection or down payment?</a:t>
            </a:r>
          </a:p>
          <a:p>
            <a:r>
              <a:rPr lang="en-US" sz="2800" dirty="0"/>
              <a:t>Do you have cash in the bank? Financial reserve or cushion?</a:t>
            </a:r>
          </a:p>
          <a:p>
            <a:r>
              <a:rPr lang="en-US" sz="2800" dirty="0"/>
              <a:t>The bottom line is a bank or lender wants to see that you’re invested in your business and that you have put money on the line as you are asking the bank or lender to.</a:t>
            </a:r>
          </a:p>
          <a:p>
            <a:pPr marL="0" indent="0">
              <a:buNone/>
            </a:pPr>
            <a:endParaRPr lang="en-US" dirty="0"/>
          </a:p>
          <a:p>
            <a:endParaRPr lang="en-US" dirty="0"/>
          </a:p>
        </p:txBody>
      </p:sp>
      <p:pic>
        <p:nvPicPr>
          <p:cNvPr id="5" name="Picture 4">
            <a:extLst>
              <a:ext uri="{FF2B5EF4-FFF2-40B4-BE49-F238E27FC236}">
                <a16:creationId xmlns:a16="http://schemas.microsoft.com/office/drawing/2014/main" id="{614DAC1E-0BE7-40FA-BA86-253780C4FC14}"/>
              </a:ext>
            </a:extLst>
          </p:cNvPr>
          <p:cNvPicPr>
            <a:picLocks noChangeAspect="1"/>
          </p:cNvPicPr>
          <p:nvPr/>
        </p:nvPicPr>
        <p:blipFill>
          <a:blip r:embed="rId2"/>
          <a:stretch>
            <a:fillRect/>
          </a:stretch>
        </p:blipFill>
        <p:spPr>
          <a:xfrm>
            <a:off x="10444766" y="5294225"/>
            <a:ext cx="1747234" cy="1563775"/>
          </a:xfrm>
          <a:prstGeom prst="rect">
            <a:avLst/>
          </a:prstGeom>
        </p:spPr>
      </p:pic>
    </p:spTree>
    <p:extLst>
      <p:ext uri="{BB962C8B-B14F-4D97-AF65-F5344CB8AC3E}">
        <p14:creationId xmlns:p14="http://schemas.microsoft.com/office/powerpoint/2010/main" val="30047676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2D4ED-3C6C-4124-8834-FC420B688C1A}"/>
              </a:ext>
            </a:extLst>
          </p:cNvPr>
          <p:cNvSpPr>
            <a:spLocks noGrp="1"/>
          </p:cNvSpPr>
          <p:nvPr>
            <p:ph type="title"/>
          </p:nvPr>
        </p:nvSpPr>
        <p:spPr/>
        <p:txBody>
          <a:bodyPr>
            <a:noAutofit/>
          </a:bodyPr>
          <a:lstStyle/>
          <a:p>
            <a:pPr algn="ctr"/>
            <a:r>
              <a:rPr lang="en-US" b="1" dirty="0">
                <a:solidFill>
                  <a:srgbClr val="00B050"/>
                </a:solidFill>
              </a:rPr>
              <a:t>What do Banks and Lenders Look for? </a:t>
            </a:r>
            <a:br>
              <a:rPr lang="en-US" b="1" dirty="0">
                <a:solidFill>
                  <a:srgbClr val="00B050"/>
                </a:solidFill>
              </a:rPr>
            </a:br>
            <a:r>
              <a:rPr lang="en-US" b="1" dirty="0">
                <a:solidFill>
                  <a:srgbClr val="00B050"/>
                </a:solidFill>
              </a:rPr>
              <a:t>#5: CONDITIONS</a:t>
            </a:r>
            <a:br>
              <a:rPr lang="en-US" b="1" dirty="0">
                <a:solidFill>
                  <a:srgbClr val="00B050"/>
                </a:solidFill>
              </a:rPr>
            </a:br>
            <a:endParaRPr lang="en-US" b="1" dirty="0">
              <a:solidFill>
                <a:srgbClr val="00B050"/>
              </a:solidFill>
            </a:endParaRPr>
          </a:p>
        </p:txBody>
      </p:sp>
      <p:sp>
        <p:nvSpPr>
          <p:cNvPr id="3" name="Content Placeholder 2">
            <a:extLst>
              <a:ext uri="{FF2B5EF4-FFF2-40B4-BE49-F238E27FC236}">
                <a16:creationId xmlns:a16="http://schemas.microsoft.com/office/drawing/2014/main" id="{4A9621FB-9B89-4A26-8DD3-D678047F9EA1}"/>
              </a:ext>
            </a:extLst>
          </p:cNvPr>
          <p:cNvSpPr>
            <a:spLocks noGrp="1"/>
          </p:cNvSpPr>
          <p:nvPr>
            <p:ph idx="1"/>
          </p:nvPr>
        </p:nvSpPr>
        <p:spPr>
          <a:xfrm>
            <a:off x="677334" y="1930401"/>
            <a:ext cx="8596668" cy="4110962"/>
          </a:xfrm>
        </p:spPr>
        <p:txBody>
          <a:bodyPr>
            <a:normAutofit fontScale="70000" lnSpcReduction="20000"/>
          </a:bodyPr>
          <a:lstStyle/>
          <a:p>
            <a:endParaRPr lang="en-US" dirty="0"/>
          </a:p>
          <a:p>
            <a:r>
              <a:rPr lang="en-US" sz="3600" dirty="0"/>
              <a:t>Conditions refer to outside factors and banks/lenders will consider things like the following:</a:t>
            </a:r>
          </a:p>
          <a:p>
            <a:r>
              <a:rPr lang="en-US" sz="3600" dirty="0"/>
              <a:t>Economy</a:t>
            </a:r>
          </a:p>
          <a:p>
            <a:r>
              <a:rPr lang="en-US" sz="3600" dirty="0"/>
              <a:t>Industry</a:t>
            </a:r>
          </a:p>
          <a:p>
            <a:r>
              <a:rPr lang="en-US" sz="3600" dirty="0"/>
              <a:t>Stability</a:t>
            </a:r>
          </a:p>
          <a:p>
            <a:r>
              <a:rPr lang="en-US" sz="3600" dirty="0"/>
              <a:t>Market for the Product or Service</a:t>
            </a:r>
          </a:p>
          <a:p>
            <a:endParaRPr lang="en-US" sz="3600" dirty="0"/>
          </a:p>
          <a:p>
            <a:r>
              <a:rPr lang="en-US" sz="3600" dirty="0"/>
              <a:t>The lender will take into account how the money will be used.</a:t>
            </a:r>
          </a:p>
          <a:p>
            <a:pPr marL="0" indent="0">
              <a:buNone/>
            </a:pPr>
            <a:endParaRPr lang="en-US" sz="3600" dirty="0"/>
          </a:p>
          <a:p>
            <a:endParaRPr lang="en-US" dirty="0"/>
          </a:p>
        </p:txBody>
      </p:sp>
      <p:pic>
        <p:nvPicPr>
          <p:cNvPr id="5" name="Picture 4">
            <a:extLst>
              <a:ext uri="{FF2B5EF4-FFF2-40B4-BE49-F238E27FC236}">
                <a16:creationId xmlns:a16="http://schemas.microsoft.com/office/drawing/2014/main" id="{F2E51358-D934-4758-8F61-FE8F54BCF136}"/>
              </a:ext>
            </a:extLst>
          </p:cNvPr>
          <p:cNvPicPr>
            <a:picLocks noChangeAspect="1"/>
          </p:cNvPicPr>
          <p:nvPr/>
        </p:nvPicPr>
        <p:blipFill>
          <a:blip r:embed="rId2"/>
          <a:stretch>
            <a:fillRect/>
          </a:stretch>
        </p:blipFill>
        <p:spPr>
          <a:xfrm>
            <a:off x="10354614" y="5213540"/>
            <a:ext cx="1837386" cy="1644460"/>
          </a:xfrm>
          <a:prstGeom prst="rect">
            <a:avLst/>
          </a:prstGeom>
        </p:spPr>
      </p:pic>
    </p:spTree>
    <p:extLst>
      <p:ext uri="{BB962C8B-B14F-4D97-AF65-F5344CB8AC3E}">
        <p14:creationId xmlns:p14="http://schemas.microsoft.com/office/powerpoint/2010/main" val="5001318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2D4ED-3C6C-4124-8834-FC420B688C1A}"/>
              </a:ext>
            </a:extLst>
          </p:cNvPr>
          <p:cNvSpPr>
            <a:spLocks noGrp="1"/>
          </p:cNvSpPr>
          <p:nvPr>
            <p:ph type="title"/>
          </p:nvPr>
        </p:nvSpPr>
        <p:spPr>
          <a:xfrm>
            <a:off x="677334" y="1043189"/>
            <a:ext cx="8596668" cy="2385811"/>
          </a:xfrm>
        </p:spPr>
        <p:txBody>
          <a:bodyPr>
            <a:noAutofit/>
          </a:bodyPr>
          <a:lstStyle/>
          <a:p>
            <a:pPr algn="ctr"/>
            <a:r>
              <a:rPr lang="en-US" sz="6000" b="1" dirty="0">
                <a:solidFill>
                  <a:srgbClr val="00B050"/>
                </a:solidFill>
              </a:rPr>
              <a:t>HOW DO I PREPARE TO GET FUNDING?</a:t>
            </a:r>
            <a:br>
              <a:rPr lang="en-US" sz="6000" b="1" dirty="0">
                <a:solidFill>
                  <a:srgbClr val="00B050"/>
                </a:solidFill>
              </a:rPr>
            </a:br>
            <a:br>
              <a:rPr lang="en-US" sz="6000" b="1" dirty="0">
                <a:solidFill>
                  <a:srgbClr val="00B050"/>
                </a:solidFill>
              </a:rPr>
            </a:br>
            <a:endParaRPr lang="en-US" sz="6000" b="1" dirty="0">
              <a:solidFill>
                <a:srgbClr val="00B050"/>
              </a:solidFill>
            </a:endParaRPr>
          </a:p>
        </p:txBody>
      </p:sp>
      <p:sp>
        <p:nvSpPr>
          <p:cNvPr id="3" name="Content Placeholder 2">
            <a:extLst>
              <a:ext uri="{FF2B5EF4-FFF2-40B4-BE49-F238E27FC236}">
                <a16:creationId xmlns:a16="http://schemas.microsoft.com/office/drawing/2014/main" id="{4A9621FB-9B89-4A26-8DD3-D678047F9EA1}"/>
              </a:ext>
            </a:extLst>
          </p:cNvPr>
          <p:cNvSpPr>
            <a:spLocks noGrp="1"/>
          </p:cNvSpPr>
          <p:nvPr>
            <p:ph idx="1"/>
          </p:nvPr>
        </p:nvSpPr>
        <p:spPr>
          <a:xfrm>
            <a:off x="677334" y="309093"/>
            <a:ext cx="8596668" cy="5732270"/>
          </a:xfrm>
        </p:spPr>
        <p:txBody>
          <a:bodyPr>
            <a:normAutofit/>
          </a:bodyPr>
          <a:lstStyle/>
          <a:p>
            <a:endParaRPr lang="en-US" dirty="0"/>
          </a:p>
          <a:p>
            <a:pPr marL="0" indent="0">
              <a:buNone/>
            </a:pPr>
            <a:endParaRPr lang="en-US" sz="3600" dirty="0"/>
          </a:p>
          <a:p>
            <a:endParaRPr lang="en-US" dirty="0"/>
          </a:p>
        </p:txBody>
      </p:sp>
      <p:pic>
        <p:nvPicPr>
          <p:cNvPr id="5" name="Picture 4">
            <a:extLst>
              <a:ext uri="{FF2B5EF4-FFF2-40B4-BE49-F238E27FC236}">
                <a16:creationId xmlns:a16="http://schemas.microsoft.com/office/drawing/2014/main" id="{96DED2A0-D883-479B-81A2-57F791D3D839}"/>
              </a:ext>
            </a:extLst>
          </p:cNvPr>
          <p:cNvPicPr>
            <a:picLocks noChangeAspect="1"/>
          </p:cNvPicPr>
          <p:nvPr/>
        </p:nvPicPr>
        <p:blipFill>
          <a:blip r:embed="rId2"/>
          <a:stretch>
            <a:fillRect/>
          </a:stretch>
        </p:blipFill>
        <p:spPr>
          <a:xfrm>
            <a:off x="3155323" y="3715147"/>
            <a:ext cx="3266941" cy="2923912"/>
          </a:xfrm>
          <a:prstGeom prst="rect">
            <a:avLst/>
          </a:prstGeom>
        </p:spPr>
      </p:pic>
    </p:spTree>
    <p:extLst>
      <p:ext uri="{BB962C8B-B14F-4D97-AF65-F5344CB8AC3E}">
        <p14:creationId xmlns:p14="http://schemas.microsoft.com/office/powerpoint/2010/main" val="39065738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BA21E-65AE-4A54-8290-93BD2734A134}"/>
              </a:ext>
            </a:extLst>
          </p:cNvPr>
          <p:cNvSpPr>
            <a:spLocks noGrp="1"/>
          </p:cNvSpPr>
          <p:nvPr>
            <p:ph type="title"/>
          </p:nvPr>
        </p:nvSpPr>
        <p:spPr/>
        <p:txBody>
          <a:bodyPr>
            <a:noAutofit/>
          </a:bodyPr>
          <a:lstStyle/>
          <a:p>
            <a:pPr algn="ctr"/>
            <a:r>
              <a:rPr lang="en-US" sz="8800" b="1" dirty="0">
                <a:solidFill>
                  <a:srgbClr val="00B050"/>
                </a:solidFill>
              </a:rPr>
              <a:t>Startup? </a:t>
            </a:r>
            <a:br>
              <a:rPr lang="en-US" sz="8800" b="1" dirty="0">
                <a:solidFill>
                  <a:srgbClr val="00B050"/>
                </a:solidFill>
              </a:rPr>
            </a:br>
            <a:r>
              <a:rPr lang="en-US" sz="4400" b="1" dirty="0">
                <a:solidFill>
                  <a:srgbClr val="00B050"/>
                </a:solidFill>
              </a:rPr>
              <a:t>5 C’s of Credit</a:t>
            </a:r>
            <a:br>
              <a:rPr lang="en-US" sz="4400" b="1" dirty="0">
                <a:solidFill>
                  <a:srgbClr val="00B050"/>
                </a:solidFill>
              </a:rPr>
            </a:br>
            <a:r>
              <a:rPr lang="en-US" sz="4400" b="1" dirty="0">
                <a:solidFill>
                  <a:srgbClr val="00B050"/>
                </a:solidFill>
              </a:rPr>
              <a:t>Personal Credit </a:t>
            </a:r>
            <a:br>
              <a:rPr lang="en-US" sz="4400" b="1" dirty="0">
                <a:solidFill>
                  <a:srgbClr val="00B050"/>
                </a:solidFill>
              </a:rPr>
            </a:br>
            <a:r>
              <a:rPr lang="en-US" sz="4400" b="1" dirty="0">
                <a:solidFill>
                  <a:srgbClr val="00B050"/>
                </a:solidFill>
              </a:rPr>
              <a:t>Business Plan</a:t>
            </a:r>
            <a:br>
              <a:rPr lang="en-US" sz="4400" b="1" dirty="0">
                <a:solidFill>
                  <a:srgbClr val="00B050"/>
                </a:solidFill>
              </a:rPr>
            </a:br>
            <a:r>
              <a:rPr lang="en-US" sz="4400" b="1" dirty="0">
                <a:solidFill>
                  <a:srgbClr val="00B050"/>
                </a:solidFill>
              </a:rPr>
              <a:t>Projections</a:t>
            </a:r>
            <a:br>
              <a:rPr lang="en-US" sz="4400" b="1" dirty="0">
                <a:solidFill>
                  <a:srgbClr val="00B050"/>
                </a:solidFill>
              </a:rPr>
            </a:br>
            <a:r>
              <a:rPr lang="en-US" sz="4400" b="1" dirty="0">
                <a:solidFill>
                  <a:srgbClr val="00B050"/>
                </a:solidFill>
              </a:rPr>
              <a:t>Down Payment</a:t>
            </a:r>
            <a:br>
              <a:rPr lang="en-US" sz="4400" b="1" dirty="0">
                <a:solidFill>
                  <a:srgbClr val="00B050"/>
                </a:solidFill>
              </a:rPr>
            </a:br>
            <a:r>
              <a:rPr lang="en-US" sz="4400" b="1" dirty="0">
                <a:solidFill>
                  <a:srgbClr val="00B050"/>
                </a:solidFill>
              </a:rPr>
              <a:t>Collateral</a:t>
            </a:r>
            <a:br>
              <a:rPr lang="en-US" sz="4400" b="1" dirty="0">
                <a:solidFill>
                  <a:srgbClr val="00B050"/>
                </a:solidFill>
              </a:rPr>
            </a:br>
            <a:r>
              <a:rPr lang="en-US" sz="4400" b="1" dirty="0">
                <a:solidFill>
                  <a:srgbClr val="00B050"/>
                </a:solidFill>
              </a:rPr>
              <a:t> </a:t>
            </a:r>
          </a:p>
        </p:txBody>
      </p:sp>
      <p:pic>
        <p:nvPicPr>
          <p:cNvPr id="4" name="Picture 3">
            <a:extLst>
              <a:ext uri="{FF2B5EF4-FFF2-40B4-BE49-F238E27FC236}">
                <a16:creationId xmlns:a16="http://schemas.microsoft.com/office/drawing/2014/main" id="{28F88070-4381-4AF1-A5E1-E2A62FC7B914}"/>
              </a:ext>
            </a:extLst>
          </p:cNvPr>
          <p:cNvPicPr>
            <a:picLocks noChangeAspect="1"/>
          </p:cNvPicPr>
          <p:nvPr/>
        </p:nvPicPr>
        <p:blipFill>
          <a:blip r:embed="rId2"/>
          <a:stretch>
            <a:fillRect/>
          </a:stretch>
        </p:blipFill>
        <p:spPr>
          <a:xfrm>
            <a:off x="10354614" y="5213540"/>
            <a:ext cx="1837386" cy="1644460"/>
          </a:xfrm>
          <a:prstGeom prst="rect">
            <a:avLst/>
          </a:prstGeom>
        </p:spPr>
      </p:pic>
    </p:spTree>
    <p:extLst>
      <p:ext uri="{BB962C8B-B14F-4D97-AF65-F5344CB8AC3E}">
        <p14:creationId xmlns:p14="http://schemas.microsoft.com/office/powerpoint/2010/main" val="20777985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BA21E-65AE-4A54-8290-93BD2734A134}"/>
              </a:ext>
            </a:extLst>
          </p:cNvPr>
          <p:cNvSpPr>
            <a:spLocks noGrp="1"/>
          </p:cNvSpPr>
          <p:nvPr>
            <p:ph type="title"/>
          </p:nvPr>
        </p:nvSpPr>
        <p:spPr>
          <a:xfrm>
            <a:off x="677334" y="424207"/>
            <a:ext cx="8596668" cy="2281286"/>
          </a:xfrm>
        </p:spPr>
        <p:txBody>
          <a:bodyPr>
            <a:noAutofit/>
          </a:bodyPr>
          <a:lstStyle/>
          <a:p>
            <a:pPr algn="ctr"/>
            <a:r>
              <a:rPr lang="en-US" sz="8800" b="1" dirty="0">
                <a:solidFill>
                  <a:srgbClr val="00B050"/>
                </a:solidFill>
              </a:rPr>
              <a:t>Existing? </a:t>
            </a:r>
            <a:br>
              <a:rPr lang="en-US" sz="8800" b="1" dirty="0">
                <a:solidFill>
                  <a:srgbClr val="00B050"/>
                </a:solidFill>
              </a:rPr>
            </a:br>
            <a:br>
              <a:rPr lang="en-US" sz="8800" b="1" dirty="0">
                <a:solidFill>
                  <a:srgbClr val="00B050"/>
                </a:solidFill>
              </a:rPr>
            </a:br>
            <a:r>
              <a:rPr lang="en-US" sz="4400" b="1" dirty="0">
                <a:solidFill>
                  <a:srgbClr val="00B050"/>
                </a:solidFill>
              </a:rPr>
              <a:t>5 C’s of Credit</a:t>
            </a:r>
            <a:br>
              <a:rPr lang="en-US" sz="4400" b="1" dirty="0">
                <a:solidFill>
                  <a:srgbClr val="00B050"/>
                </a:solidFill>
              </a:rPr>
            </a:br>
            <a:r>
              <a:rPr lang="en-US" sz="4400" b="1" dirty="0">
                <a:solidFill>
                  <a:srgbClr val="00B050"/>
                </a:solidFill>
              </a:rPr>
              <a:t>Equipment </a:t>
            </a:r>
            <a:br>
              <a:rPr lang="en-US" sz="4400" b="1" dirty="0">
                <a:solidFill>
                  <a:srgbClr val="00B050"/>
                </a:solidFill>
              </a:rPr>
            </a:br>
            <a:r>
              <a:rPr lang="en-US" sz="4400" b="1" dirty="0">
                <a:solidFill>
                  <a:srgbClr val="00B050"/>
                </a:solidFill>
              </a:rPr>
              <a:t>Real Estate </a:t>
            </a:r>
            <a:br>
              <a:rPr lang="en-US" sz="4400" b="1" dirty="0">
                <a:solidFill>
                  <a:srgbClr val="00B050"/>
                </a:solidFill>
              </a:rPr>
            </a:br>
            <a:r>
              <a:rPr lang="en-US" sz="4400" b="1" dirty="0">
                <a:solidFill>
                  <a:srgbClr val="00B050"/>
                </a:solidFill>
              </a:rPr>
              <a:t>Working Capital </a:t>
            </a:r>
            <a:br>
              <a:rPr lang="en-US" sz="4400" b="1" dirty="0">
                <a:solidFill>
                  <a:srgbClr val="00B050"/>
                </a:solidFill>
              </a:rPr>
            </a:br>
            <a:r>
              <a:rPr lang="en-US" sz="4400" b="1" dirty="0">
                <a:solidFill>
                  <a:srgbClr val="00B050"/>
                </a:solidFill>
              </a:rPr>
              <a:t>Growth Plans</a:t>
            </a:r>
            <a:br>
              <a:rPr lang="en-US" sz="4400" b="1" dirty="0">
                <a:solidFill>
                  <a:srgbClr val="00B050"/>
                </a:solidFill>
              </a:rPr>
            </a:br>
            <a:br>
              <a:rPr lang="en-US" sz="4400" b="1" dirty="0">
                <a:solidFill>
                  <a:srgbClr val="00B050"/>
                </a:solidFill>
              </a:rPr>
            </a:br>
            <a:br>
              <a:rPr lang="en-US" sz="4400" b="1" dirty="0">
                <a:solidFill>
                  <a:srgbClr val="00B050"/>
                </a:solidFill>
              </a:rPr>
            </a:br>
            <a:r>
              <a:rPr lang="en-US" sz="4400" b="1" dirty="0">
                <a:solidFill>
                  <a:srgbClr val="00B050"/>
                </a:solidFill>
              </a:rPr>
              <a:t> </a:t>
            </a:r>
          </a:p>
        </p:txBody>
      </p:sp>
      <p:pic>
        <p:nvPicPr>
          <p:cNvPr id="4" name="Picture 3">
            <a:extLst>
              <a:ext uri="{FF2B5EF4-FFF2-40B4-BE49-F238E27FC236}">
                <a16:creationId xmlns:a16="http://schemas.microsoft.com/office/drawing/2014/main" id="{7560D910-F654-42A2-91C3-34E635EB2586}"/>
              </a:ext>
            </a:extLst>
          </p:cNvPr>
          <p:cNvPicPr>
            <a:picLocks noChangeAspect="1"/>
          </p:cNvPicPr>
          <p:nvPr/>
        </p:nvPicPr>
        <p:blipFill>
          <a:blip r:embed="rId2"/>
          <a:stretch>
            <a:fillRect/>
          </a:stretch>
        </p:blipFill>
        <p:spPr>
          <a:xfrm>
            <a:off x="10200068" y="5075220"/>
            <a:ext cx="1991932" cy="1782779"/>
          </a:xfrm>
          <a:prstGeom prst="rect">
            <a:avLst/>
          </a:prstGeom>
        </p:spPr>
      </p:pic>
    </p:spTree>
    <p:extLst>
      <p:ext uri="{BB962C8B-B14F-4D97-AF65-F5344CB8AC3E}">
        <p14:creationId xmlns:p14="http://schemas.microsoft.com/office/powerpoint/2010/main" val="36073252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BA21E-65AE-4A54-8290-93BD2734A134}"/>
              </a:ext>
            </a:extLst>
          </p:cNvPr>
          <p:cNvSpPr>
            <a:spLocks noGrp="1"/>
          </p:cNvSpPr>
          <p:nvPr>
            <p:ph type="title"/>
          </p:nvPr>
        </p:nvSpPr>
        <p:spPr/>
        <p:txBody>
          <a:bodyPr>
            <a:noAutofit/>
          </a:bodyPr>
          <a:lstStyle/>
          <a:p>
            <a:pPr algn="ctr"/>
            <a:r>
              <a:rPr lang="en-US" sz="7200" b="1" dirty="0">
                <a:solidFill>
                  <a:srgbClr val="00B050"/>
                </a:solidFill>
              </a:rPr>
              <a:t>When Should I Ask?</a:t>
            </a:r>
            <a:br>
              <a:rPr lang="en-US" sz="7200" b="1" dirty="0">
                <a:solidFill>
                  <a:srgbClr val="00B050"/>
                </a:solidFill>
              </a:rPr>
            </a:br>
            <a:br>
              <a:rPr lang="en-US" sz="7200" b="1" dirty="0">
                <a:solidFill>
                  <a:srgbClr val="00B050"/>
                </a:solidFill>
              </a:rPr>
            </a:br>
            <a:r>
              <a:rPr lang="en-US" sz="4400" b="1" dirty="0">
                <a:solidFill>
                  <a:srgbClr val="00B050"/>
                </a:solidFill>
              </a:rPr>
              <a:t>It’s NEVER too early to start having a conversation with your bank!!!</a:t>
            </a:r>
            <a:br>
              <a:rPr lang="en-US" sz="4400" b="1" dirty="0">
                <a:solidFill>
                  <a:srgbClr val="00B050"/>
                </a:solidFill>
              </a:rPr>
            </a:br>
            <a:br>
              <a:rPr lang="en-US" sz="4400" b="1" dirty="0">
                <a:solidFill>
                  <a:srgbClr val="00B050"/>
                </a:solidFill>
              </a:rPr>
            </a:br>
            <a:br>
              <a:rPr lang="en-US" sz="4400" b="1" dirty="0">
                <a:solidFill>
                  <a:srgbClr val="00B050"/>
                </a:solidFill>
              </a:rPr>
            </a:br>
            <a:r>
              <a:rPr lang="en-US" sz="4400" b="1" dirty="0">
                <a:solidFill>
                  <a:srgbClr val="00B050"/>
                </a:solidFill>
              </a:rPr>
              <a:t> </a:t>
            </a:r>
          </a:p>
        </p:txBody>
      </p:sp>
      <p:pic>
        <p:nvPicPr>
          <p:cNvPr id="4" name="Picture 3">
            <a:extLst>
              <a:ext uri="{FF2B5EF4-FFF2-40B4-BE49-F238E27FC236}">
                <a16:creationId xmlns:a16="http://schemas.microsoft.com/office/drawing/2014/main" id="{06503D1B-4D95-4BE2-9D4E-81894C6B29DF}"/>
              </a:ext>
            </a:extLst>
          </p:cNvPr>
          <p:cNvPicPr>
            <a:picLocks noChangeAspect="1"/>
          </p:cNvPicPr>
          <p:nvPr/>
        </p:nvPicPr>
        <p:blipFill>
          <a:blip r:embed="rId2"/>
          <a:stretch>
            <a:fillRect/>
          </a:stretch>
        </p:blipFill>
        <p:spPr>
          <a:xfrm>
            <a:off x="10341734" y="5182962"/>
            <a:ext cx="1850265" cy="1655987"/>
          </a:xfrm>
          <a:prstGeom prst="rect">
            <a:avLst/>
          </a:prstGeom>
        </p:spPr>
      </p:pic>
    </p:spTree>
    <p:extLst>
      <p:ext uri="{BB962C8B-B14F-4D97-AF65-F5344CB8AC3E}">
        <p14:creationId xmlns:p14="http://schemas.microsoft.com/office/powerpoint/2010/main" val="38915108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22A0C-7603-4970-B0B2-FFA72E658C81}"/>
              </a:ext>
            </a:extLst>
          </p:cNvPr>
          <p:cNvSpPr>
            <a:spLocks noGrp="1"/>
          </p:cNvSpPr>
          <p:nvPr>
            <p:ph type="title"/>
          </p:nvPr>
        </p:nvSpPr>
        <p:spPr>
          <a:xfrm>
            <a:off x="677334" y="609599"/>
            <a:ext cx="8596668" cy="2043449"/>
          </a:xfrm>
        </p:spPr>
        <p:txBody>
          <a:bodyPr>
            <a:noAutofit/>
          </a:bodyPr>
          <a:lstStyle/>
          <a:p>
            <a:pPr algn="ctr"/>
            <a:r>
              <a:rPr lang="en-US" sz="4400" b="1" i="1" dirty="0">
                <a:solidFill>
                  <a:schemeClr val="accent2"/>
                </a:solidFill>
              </a:rPr>
              <a:t>Financing Options for Business and an Overview of the SBA Disaster Relief Programs</a:t>
            </a:r>
          </a:p>
        </p:txBody>
      </p:sp>
      <p:sp>
        <p:nvSpPr>
          <p:cNvPr id="3" name="Content Placeholder 2">
            <a:extLst>
              <a:ext uri="{FF2B5EF4-FFF2-40B4-BE49-F238E27FC236}">
                <a16:creationId xmlns:a16="http://schemas.microsoft.com/office/drawing/2014/main" id="{381C58FD-E23E-4D88-A58C-198455025428}"/>
              </a:ext>
            </a:extLst>
          </p:cNvPr>
          <p:cNvSpPr>
            <a:spLocks noGrp="1"/>
          </p:cNvSpPr>
          <p:nvPr>
            <p:ph sz="half" idx="1"/>
          </p:nvPr>
        </p:nvSpPr>
        <p:spPr>
          <a:xfrm>
            <a:off x="2366128" y="2837039"/>
            <a:ext cx="5421943" cy="2423118"/>
          </a:xfrm>
        </p:spPr>
        <p:txBody>
          <a:bodyPr/>
          <a:lstStyle/>
          <a:p>
            <a:pPr marL="0" indent="0">
              <a:buNone/>
            </a:pPr>
            <a:endParaRPr lang="en-US" dirty="0"/>
          </a:p>
        </p:txBody>
      </p:sp>
      <p:sp>
        <p:nvSpPr>
          <p:cNvPr id="4" name="Content Placeholder 3">
            <a:extLst>
              <a:ext uri="{FF2B5EF4-FFF2-40B4-BE49-F238E27FC236}">
                <a16:creationId xmlns:a16="http://schemas.microsoft.com/office/drawing/2014/main" id="{5E2614B4-1B6F-4261-B2AB-962DA3A5C247}"/>
              </a:ext>
            </a:extLst>
          </p:cNvPr>
          <p:cNvSpPr>
            <a:spLocks noGrp="1"/>
          </p:cNvSpPr>
          <p:nvPr>
            <p:ph sz="half" idx="2"/>
          </p:nvPr>
        </p:nvSpPr>
        <p:spPr>
          <a:xfrm>
            <a:off x="2366128" y="2653048"/>
            <a:ext cx="4600280" cy="2343158"/>
          </a:xfrm>
        </p:spPr>
        <p:txBody>
          <a:bodyPr/>
          <a:lstStyle/>
          <a:p>
            <a:endParaRPr lang="en-US" sz="2400" i="1" dirty="0"/>
          </a:p>
          <a:p>
            <a:endParaRPr lang="en-US" i="1" dirty="0"/>
          </a:p>
          <a:p>
            <a:endParaRPr lang="en-US" i="1" dirty="0"/>
          </a:p>
          <a:p>
            <a:endParaRPr lang="en-US" dirty="0"/>
          </a:p>
        </p:txBody>
      </p:sp>
      <p:pic>
        <p:nvPicPr>
          <p:cNvPr id="6" name="Picture 5">
            <a:extLst>
              <a:ext uri="{FF2B5EF4-FFF2-40B4-BE49-F238E27FC236}">
                <a16:creationId xmlns:a16="http://schemas.microsoft.com/office/drawing/2014/main" id="{EB79038F-CAF9-4574-8E88-23085628FFA0}"/>
              </a:ext>
            </a:extLst>
          </p:cNvPr>
          <p:cNvPicPr>
            <a:picLocks noChangeAspect="1"/>
          </p:cNvPicPr>
          <p:nvPr/>
        </p:nvPicPr>
        <p:blipFill>
          <a:blip r:embed="rId2"/>
          <a:stretch>
            <a:fillRect/>
          </a:stretch>
        </p:blipFill>
        <p:spPr>
          <a:xfrm>
            <a:off x="2318490" y="5180197"/>
            <a:ext cx="4740231" cy="1580077"/>
          </a:xfrm>
          <a:prstGeom prst="rect">
            <a:avLst/>
          </a:prstGeom>
        </p:spPr>
      </p:pic>
      <p:pic>
        <p:nvPicPr>
          <p:cNvPr id="10" name="Picture 9">
            <a:extLst>
              <a:ext uri="{FF2B5EF4-FFF2-40B4-BE49-F238E27FC236}">
                <a16:creationId xmlns:a16="http://schemas.microsoft.com/office/drawing/2014/main" id="{BD345595-3F6A-47CD-91C7-AA63C5779A00}"/>
              </a:ext>
            </a:extLst>
          </p:cNvPr>
          <p:cNvPicPr>
            <a:picLocks noChangeAspect="1"/>
          </p:cNvPicPr>
          <p:nvPr/>
        </p:nvPicPr>
        <p:blipFill>
          <a:blip r:embed="rId3"/>
          <a:stretch>
            <a:fillRect/>
          </a:stretch>
        </p:blipFill>
        <p:spPr>
          <a:xfrm>
            <a:off x="4281761" y="3253260"/>
            <a:ext cx="1590675" cy="1590675"/>
          </a:xfrm>
          <a:prstGeom prst="rect">
            <a:avLst/>
          </a:prstGeom>
        </p:spPr>
      </p:pic>
    </p:spTree>
    <p:extLst>
      <p:ext uri="{BB962C8B-B14F-4D97-AF65-F5344CB8AC3E}">
        <p14:creationId xmlns:p14="http://schemas.microsoft.com/office/powerpoint/2010/main" val="34297001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BA21E-65AE-4A54-8290-93BD2734A134}"/>
              </a:ext>
            </a:extLst>
          </p:cNvPr>
          <p:cNvSpPr>
            <a:spLocks noGrp="1"/>
          </p:cNvSpPr>
          <p:nvPr>
            <p:ph type="title"/>
          </p:nvPr>
        </p:nvSpPr>
        <p:spPr/>
        <p:txBody>
          <a:bodyPr>
            <a:noAutofit/>
          </a:bodyPr>
          <a:lstStyle/>
          <a:p>
            <a:pPr algn="ctr"/>
            <a:r>
              <a:rPr lang="en-US" sz="7200" b="1" dirty="0">
                <a:solidFill>
                  <a:srgbClr val="00B050"/>
                </a:solidFill>
              </a:rPr>
              <a:t>When Should I Ask?</a:t>
            </a:r>
            <a:br>
              <a:rPr lang="en-US" sz="7200" b="1" dirty="0">
                <a:solidFill>
                  <a:srgbClr val="00B050"/>
                </a:solidFill>
              </a:rPr>
            </a:br>
            <a:br>
              <a:rPr lang="en-US" sz="7200" b="1" dirty="0">
                <a:solidFill>
                  <a:srgbClr val="00B050"/>
                </a:solidFill>
              </a:rPr>
            </a:br>
            <a:r>
              <a:rPr lang="en-US" sz="4400" b="1" dirty="0">
                <a:solidFill>
                  <a:srgbClr val="00B050"/>
                </a:solidFill>
              </a:rPr>
              <a:t>Make sure your FINANCIAL HOUSE is in order (personal credit, cash in bank, etc.)</a:t>
            </a:r>
            <a:br>
              <a:rPr lang="en-US" sz="4400" b="1" dirty="0">
                <a:solidFill>
                  <a:srgbClr val="00B050"/>
                </a:solidFill>
              </a:rPr>
            </a:br>
            <a:br>
              <a:rPr lang="en-US" sz="4400" b="1" dirty="0">
                <a:solidFill>
                  <a:srgbClr val="00B050"/>
                </a:solidFill>
              </a:rPr>
            </a:br>
            <a:r>
              <a:rPr lang="en-US" sz="4400" b="1" dirty="0">
                <a:solidFill>
                  <a:srgbClr val="00B050"/>
                </a:solidFill>
              </a:rPr>
              <a:t> </a:t>
            </a:r>
          </a:p>
        </p:txBody>
      </p:sp>
      <p:pic>
        <p:nvPicPr>
          <p:cNvPr id="4" name="Picture 3">
            <a:extLst>
              <a:ext uri="{FF2B5EF4-FFF2-40B4-BE49-F238E27FC236}">
                <a16:creationId xmlns:a16="http://schemas.microsoft.com/office/drawing/2014/main" id="{2AAEB6B2-E4E7-44AA-A2E4-AB6610A0EE41}"/>
              </a:ext>
            </a:extLst>
          </p:cNvPr>
          <p:cNvPicPr>
            <a:picLocks noChangeAspect="1"/>
          </p:cNvPicPr>
          <p:nvPr/>
        </p:nvPicPr>
        <p:blipFill>
          <a:blip r:embed="rId2"/>
          <a:stretch>
            <a:fillRect/>
          </a:stretch>
        </p:blipFill>
        <p:spPr>
          <a:xfrm>
            <a:off x="10341734" y="5202012"/>
            <a:ext cx="1850265" cy="1655987"/>
          </a:xfrm>
          <a:prstGeom prst="rect">
            <a:avLst/>
          </a:prstGeom>
        </p:spPr>
      </p:pic>
    </p:spTree>
    <p:extLst>
      <p:ext uri="{BB962C8B-B14F-4D97-AF65-F5344CB8AC3E}">
        <p14:creationId xmlns:p14="http://schemas.microsoft.com/office/powerpoint/2010/main" val="41443652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BA21E-65AE-4A54-8290-93BD2734A134}"/>
              </a:ext>
            </a:extLst>
          </p:cNvPr>
          <p:cNvSpPr>
            <a:spLocks noGrp="1"/>
          </p:cNvSpPr>
          <p:nvPr>
            <p:ph type="title"/>
          </p:nvPr>
        </p:nvSpPr>
        <p:spPr/>
        <p:txBody>
          <a:bodyPr>
            <a:noAutofit/>
          </a:bodyPr>
          <a:lstStyle/>
          <a:p>
            <a:pPr algn="ctr"/>
            <a:r>
              <a:rPr lang="en-US" sz="7200" b="1" dirty="0">
                <a:solidFill>
                  <a:srgbClr val="00B050"/>
                </a:solidFill>
              </a:rPr>
              <a:t>When Should I Ask?</a:t>
            </a:r>
            <a:br>
              <a:rPr lang="en-US" sz="7200" b="1" dirty="0">
                <a:solidFill>
                  <a:srgbClr val="00B050"/>
                </a:solidFill>
              </a:rPr>
            </a:br>
            <a:br>
              <a:rPr lang="en-US" sz="7200" b="1" dirty="0">
                <a:solidFill>
                  <a:srgbClr val="00B050"/>
                </a:solidFill>
              </a:rPr>
            </a:br>
            <a:r>
              <a:rPr lang="en-US" sz="4400" b="1" dirty="0">
                <a:solidFill>
                  <a:srgbClr val="00B050"/>
                </a:solidFill>
              </a:rPr>
              <a:t>Know what to ask for BEFORE you talk with your banker. Be prepared!</a:t>
            </a:r>
            <a:br>
              <a:rPr lang="en-US" sz="4400" b="1" dirty="0">
                <a:solidFill>
                  <a:srgbClr val="00B050"/>
                </a:solidFill>
              </a:rPr>
            </a:br>
            <a:br>
              <a:rPr lang="en-US" sz="4400" b="1" dirty="0">
                <a:solidFill>
                  <a:srgbClr val="00B050"/>
                </a:solidFill>
              </a:rPr>
            </a:br>
            <a:r>
              <a:rPr lang="en-US" sz="4400" b="1" dirty="0">
                <a:solidFill>
                  <a:srgbClr val="00B050"/>
                </a:solidFill>
              </a:rPr>
              <a:t> </a:t>
            </a:r>
          </a:p>
        </p:txBody>
      </p:sp>
      <p:pic>
        <p:nvPicPr>
          <p:cNvPr id="4" name="Picture 3">
            <a:extLst>
              <a:ext uri="{FF2B5EF4-FFF2-40B4-BE49-F238E27FC236}">
                <a16:creationId xmlns:a16="http://schemas.microsoft.com/office/drawing/2014/main" id="{D9E14D90-6616-4383-828F-D6DCE8958595}"/>
              </a:ext>
            </a:extLst>
          </p:cNvPr>
          <p:cNvPicPr>
            <a:picLocks noChangeAspect="1"/>
          </p:cNvPicPr>
          <p:nvPr/>
        </p:nvPicPr>
        <p:blipFill>
          <a:blip r:embed="rId2"/>
          <a:stretch>
            <a:fillRect/>
          </a:stretch>
        </p:blipFill>
        <p:spPr>
          <a:xfrm>
            <a:off x="10354614" y="5213540"/>
            <a:ext cx="1837386" cy="1644460"/>
          </a:xfrm>
          <a:prstGeom prst="rect">
            <a:avLst/>
          </a:prstGeom>
        </p:spPr>
      </p:pic>
    </p:spTree>
    <p:extLst>
      <p:ext uri="{BB962C8B-B14F-4D97-AF65-F5344CB8AC3E}">
        <p14:creationId xmlns:p14="http://schemas.microsoft.com/office/powerpoint/2010/main" val="40396086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BA21E-65AE-4A54-8290-93BD2734A134}"/>
              </a:ext>
            </a:extLst>
          </p:cNvPr>
          <p:cNvSpPr>
            <a:spLocks noGrp="1"/>
          </p:cNvSpPr>
          <p:nvPr>
            <p:ph type="title"/>
          </p:nvPr>
        </p:nvSpPr>
        <p:spPr>
          <a:xfrm>
            <a:off x="677334" y="492552"/>
            <a:ext cx="8596668" cy="1600199"/>
          </a:xfrm>
        </p:spPr>
        <p:txBody>
          <a:bodyPr>
            <a:noAutofit/>
          </a:bodyPr>
          <a:lstStyle/>
          <a:p>
            <a:pPr algn="ctr"/>
            <a:r>
              <a:rPr lang="en-US" sz="7200" b="1" dirty="0">
                <a:solidFill>
                  <a:srgbClr val="00B050"/>
                </a:solidFill>
              </a:rPr>
              <a:t>NEVER Say…..</a:t>
            </a:r>
            <a:br>
              <a:rPr lang="en-US" sz="7200" b="1" dirty="0">
                <a:solidFill>
                  <a:srgbClr val="00B050"/>
                </a:solidFill>
              </a:rPr>
            </a:br>
            <a:br>
              <a:rPr lang="en-US" sz="7200" b="1" dirty="0">
                <a:solidFill>
                  <a:srgbClr val="00B050"/>
                </a:solidFill>
              </a:rPr>
            </a:br>
            <a:r>
              <a:rPr lang="en-US" sz="4400" b="1" dirty="0">
                <a:solidFill>
                  <a:srgbClr val="00B050"/>
                </a:solidFill>
              </a:rPr>
              <a:t>“What can I qualify for OR how much money can you give me?”</a:t>
            </a:r>
            <a:br>
              <a:rPr lang="en-US" sz="4400" b="1" dirty="0">
                <a:solidFill>
                  <a:srgbClr val="00B050"/>
                </a:solidFill>
              </a:rPr>
            </a:br>
            <a:br>
              <a:rPr lang="en-US" sz="4400" b="1" dirty="0">
                <a:solidFill>
                  <a:srgbClr val="00B050"/>
                </a:solidFill>
              </a:rPr>
            </a:br>
            <a:r>
              <a:rPr lang="en-US" sz="4400" b="1" dirty="0">
                <a:solidFill>
                  <a:srgbClr val="00B050"/>
                </a:solidFill>
              </a:rPr>
              <a:t> </a:t>
            </a:r>
          </a:p>
        </p:txBody>
      </p:sp>
      <p:pic>
        <p:nvPicPr>
          <p:cNvPr id="4" name="Picture 3">
            <a:extLst>
              <a:ext uri="{FF2B5EF4-FFF2-40B4-BE49-F238E27FC236}">
                <a16:creationId xmlns:a16="http://schemas.microsoft.com/office/drawing/2014/main" id="{49C2316D-423C-43F4-9146-D450018F6CC4}"/>
              </a:ext>
            </a:extLst>
          </p:cNvPr>
          <p:cNvPicPr>
            <a:picLocks noChangeAspect="1"/>
          </p:cNvPicPr>
          <p:nvPr/>
        </p:nvPicPr>
        <p:blipFill>
          <a:blip r:embed="rId2"/>
          <a:stretch>
            <a:fillRect/>
          </a:stretch>
        </p:blipFill>
        <p:spPr>
          <a:xfrm>
            <a:off x="3696813" y="4765250"/>
            <a:ext cx="2124075" cy="1767525"/>
          </a:xfrm>
          <a:prstGeom prst="rect">
            <a:avLst/>
          </a:prstGeom>
        </p:spPr>
      </p:pic>
    </p:spTree>
    <p:extLst>
      <p:ext uri="{BB962C8B-B14F-4D97-AF65-F5344CB8AC3E}">
        <p14:creationId xmlns:p14="http://schemas.microsoft.com/office/powerpoint/2010/main" val="19175330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BA21E-65AE-4A54-8290-93BD2734A134}"/>
              </a:ext>
            </a:extLst>
          </p:cNvPr>
          <p:cNvSpPr>
            <a:spLocks noGrp="1"/>
          </p:cNvSpPr>
          <p:nvPr>
            <p:ph type="title"/>
          </p:nvPr>
        </p:nvSpPr>
        <p:spPr>
          <a:xfrm>
            <a:off x="677334" y="609600"/>
            <a:ext cx="8596668" cy="1090411"/>
          </a:xfrm>
        </p:spPr>
        <p:txBody>
          <a:bodyPr>
            <a:noAutofit/>
          </a:bodyPr>
          <a:lstStyle/>
          <a:p>
            <a:pPr algn="ctr"/>
            <a:r>
              <a:rPr lang="en-US" sz="7200" b="1" dirty="0">
                <a:solidFill>
                  <a:srgbClr val="00B050"/>
                </a:solidFill>
              </a:rPr>
              <a:t>Be Prepared</a:t>
            </a:r>
            <a:br>
              <a:rPr lang="en-US" sz="7200" b="1" dirty="0">
                <a:solidFill>
                  <a:srgbClr val="00B050"/>
                </a:solidFill>
              </a:rPr>
            </a:br>
            <a:br>
              <a:rPr lang="en-US" sz="7200" b="1" dirty="0">
                <a:solidFill>
                  <a:srgbClr val="00B050"/>
                </a:solidFill>
              </a:rPr>
            </a:br>
            <a:r>
              <a:rPr lang="en-US" sz="2800" b="1" dirty="0">
                <a:solidFill>
                  <a:srgbClr val="00B050"/>
                </a:solidFill>
              </a:rPr>
              <a:t>Personal &amp; Business Federal Tax Returns (3 years)</a:t>
            </a:r>
            <a:br>
              <a:rPr lang="en-US" sz="2800" b="1" dirty="0">
                <a:solidFill>
                  <a:srgbClr val="00B050"/>
                </a:solidFill>
              </a:rPr>
            </a:br>
            <a:r>
              <a:rPr lang="en-US" sz="2800" b="1" dirty="0">
                <a:solidFill>
                  <a:srgbClr val="00B050"/>
                </a:solidFill>
              </a:rPr>
              <a:t>Business financial statements (P&amp;L/Balance Sheet)</a:t>
            </a:r>
            <a:br>
              <a:rPr lang="en-US" sz="2800" b="1" dirty="0">
                <a:solidFill>
                  <a:srgbClr val="00B050"/>
                </a:solidFill>
              </a:rPr>
            </a:br>
            <a:r>
              <a:rPr lang="en-US" sz="2800" b="1" dirty="0">
                <a:solidFill>
                  <a:srgbClr val="00B050"/>
                </a:solidFill>
              </a:rPr>
              <a:t>Bank account statements</a:t>
            </a:r>
            <a:br>
              <a:rPr lang="en-US" sz="2800" b="1" dirty="0">
                <a:solidFill>
                  <a:srgbClr val="00B050"/>
                </a:solidFill>
              </a:rPr>
            </a:br>
            <a:r>
              <a:rPr lang="en-US" sz="2800" b="1" dirty="0">
                <a:solidFill>
                  <a:srgbClr val="00B050"/>
                </a:solidFill>
              </a:rPr>
              <a:t>Personal financial statement*</a:t>
            </a:r>
            <a:br>
              <a:rPr lang="en-US" sz="2800" b="1" dirty="0">
                <a:solidFill>
                  <a:srgbClr val="00B050"/>
                </a:solidFill>
              </a:rPr>
            </a:br>
            <a:r>
              <a:rPr lang="en-US" sz="2800" b="1" dirty="0">
                <a:solidFill>
                  <a:srgbClr val="00B050"/>
                </a:solidFill>
              </a:rPr>
              <a:t>Debt Schedule*</a:t>
            </a:r>
            <a:br>
              <a:rPr lang="en-US" sz="2800" b="1" dirty="0">
                <a:solidFill>
                  <a:srgbClr val="00B050"/>
                </a:solidFill>
              </a:rPr>
            </a:br>
            <a:r>
              <a:rPr lang="en-US" sz="2800" b="1" dirty="0">
                <a:solidFill>
                  <a:srgbClr val="00B050"/>
                </a:solidFill>
              </a:rPr>
              <a:t>Business Plan and Projections (as applicable) </a:t>
            </a:r>
            <a:br>
              <a:rPr lang="en-US" sz="2800" b="1" dirty="0">
                <a:solidFill>
                  <a:srgbClr val="00B050"/>
                </a:solidFill>
              </a:rPr>
            </a:br>
            <a:r>
              <a:rPr lang="en-US" sz="2800" b="1" dirty="0">
                <a:solidFill>
                  <a:srgbClr val="00B050"/>
                </a:solidFill>
              </a:rPr>
              <a:t>Agreements (Purchase, Lease, etc.)</a:t>
            </a:r>
            <a:br>
              <a:rPr lang="en-US" sz="2800" b="1" dirty="0">
                <a:solidFill>
                  <a:srgbClr val="00B050"/>
                </a:solidFill>
              </a:rPr>
            </a:br>
            <a:r>
              <a:rPr lang="en-US" sz="2800" b="1" dirty="0">
                <a:solidFill>
                  <a:srgbClr val="00B050"/>
                </a:solidFill>
              </a:rPr>
              <a:t>Entity documentation (articles, by-laws, etc.)</a:t>
            </a:r>
            <a:br>
              <a:rPr lang="en-US" sz="2800" b="1" dirty="0">
                <a:solidFill>
                  <a:srgbClr val="00B050"/>
                </a:solidFill>
              </a:rPr>
            </a:br>
            <a:br>
              <a:rPr lang="en-US" sz="4400" b="1" dirty="0">
                <a:solidFill>
                  <a:srgbClr val="00B050"/>
                </a:solidFill>
              </a:rPr>
            </a:br>
            <a:br>
              <a:rPr lang="en-US" sz="4400" b="1" dirty="0">
                <a:solidFill>
                  <a:srgbClr val="00B050"/>
                </a:solidFill>
              </a:rPr>
            </a:br>
            <a:r>
              <a:rPr lang="en-US" sz="4400" b="1" dirty="0">
                <a:solidFill>
                  <a:srgbClr val="00B050"/>
                </a:solidFill>
              </a:rPr>
              <a:t> </a:t>
            </a:r>
          </a:p>
        </p:txBody>
      </p:sp>
      <p:pic>
        <p:nvPicPr>
          <p:cNvPr id="5" name="Picture 4">
            <a:extLst>
              <a:ext uri="{FF2B5EF4-FFF2-40B4-BE49-F238E27FC236}">
                <a16:creationId xmlns:a16="http://schemas.microsoft.com/office/drawing/2014/main" id="{88672230-1BEB-4FCF-BE3D-8FA40812C71E}"/>
              </a:ext>
            </a:extLst>
          </p:cNvPr>
          <p:cNvPicPr>
            <a:picLocks noChangeAspect="1"/>
          </p:cNvPicPr>
          <p:nvPr/>
        </p:nvPicPr>
        <p:blipFill>
          <a:blip r:embed="rId2"/>
          <a:stretch>
            <a:fillRect/>
          </a:stretch>
        </p:blipFill>
        <p:spPr>
          <a:xfrm>
            <a:off x="10357300" y="5215944"/>
            <a:ext cx="1834699" cy="1642056"/>
          </a:xfrm>
          <a:prstGeom prst="rect">
            <a:avLst/>
          </a:prstGeom>
        </p:spPr>
      </p:pic>
    </p:spTree>
    <p:extLst>
      <p:ext uri="{BB962C8B-B14F-4D97-AF65-F5344CB8AC3E}">
        <p14:creationId xmlns:p14="http://schemas.microsoft.com/office/powerpoint/2010/main" val="29660585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604F8-D0DE-4153-81DA-911E6DE0208D}"/>
              </a:ext>
            </a:extLst>
          </p:cNvPr>
          <p:cNvSpPr>
            <a:spLocks noGrp="1"/>
          </p:cNvSpPr>
          <p:nvPr>
            <p:ph type="title"/>
          </p:nvPr>
        </p:nvSpPr>
        <p:spPr/>
        <p:txBody>
          <a:bodyPr>
            <a:normAutofit/>
          </a:bodyPr>
          <a:lstStyle/>
          <a:p>
            <a:pPr algn="ctr"/>
            <a:r>
              <a:rPr lang="en-US" sz="6000" dirty="0">
                <a:solidFill>
                  <a:schemeClr val="tx1"/>
                </a:solidFill>
              </a:rPr>
              <a:t>SBA Disaster Loan Programs Overview</a:t>
            </a:r>
          </a:p>
        </p:txBody>
      </p:sp>
      <p:pic>
        <p:nvPicPr>
          <p:cNvPr id="2050" name="Picture 2" descr="Image result for sba logo">
            <a:extLst>
              <a:ext uri="{FF2B5EF4-FFF2-40B4-BE49-F238E27FC236}">
                <a16:creationId xmlns:a16="http://schemas.microsoft.com/office/drawing/2014/main" id="{488B25CB-BB1E-4622-8716-239188BD499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0365" y="4013200"/>
            <a:ext cx="2447925" cy="1866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3004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604F8-D0DE-4153-81DA-911E6DE0208D}"/>
              </a:ext>
            </a:extLst>
          </p:cNvPr>
          <p:cNvSpPr>
            <a:spLocks noGrp="1"/>
          </p:cNvSpPr>
          <p:nvPr>
            <p:ph type="title"/>
          </p:nvPr>
        </p:nvSpPr>
        <p:spPr/>
        <p:txBody>
          <a:bodyPr>
            <a:normAutofit/>
          </a:bodyPr>
          <a:lstStyle/>
          <a:p>
            <a:pPr algn="ctr"/>
            <a:r>
              <a:rPr lang="en-US" sz="6000" dirty="0">
                <a:solidFill>
                  <a:schemeClr val="tx1"/>
                </a:solidFill>
              </a:rPr>
              <a:t>Economic Injury Disaster Loan (EIDL) Overview</a:t>
            </a:r>
          </a:p>
        </p:txBody>
      </p:sp>
      <p:pic>
        <p:nvPicPr>
          <p:cNvPr id="2050" name="Picture 2" descr="Image result for sba logo">
            <a:extLst>
              <a:ext uri="{FF2B5EF4-FFF2-40B4-BE49-F238E27FC236}">
                <a16:creationId xmlns:a16="http://schemas.microsoft.com/office/drawing/2014/main" id="{488B25CB-BB1E-4622-8716-239188BD499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0365" y="4013200"/>
            <a:ext cx="2447925" cy="1866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23150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95B16-A939-493A-AB07-6FB8784CB519}"/>
              </a:ext>
            </a:extLst>
          </p:cNvPr>
          <p:cNvSpPr>
            <a:spLocks noGrp="1"/>
          </p:cNvSpPr>
          <p:nvPr>
            <p:ph type="title"/>
          </p:nvPr>
        </p:nvSpPr>
        <p:spPr/>
        <p:txBody>
          <a:bodyPr/>
          <a:lstStyle/>
          <a:p>
            <a:r>
              <a:rPr lang="en-US" dirty="0">
                <a:solidFill>
                  <a:schemeClr val="tx1"/>
                </a:solidFill>
              </a:rPr>
              <a:t>FACTS </a:t>
            </a:r>
          </a:p>
        </p:txBody>
      </p:sp>
      <p:sp>
        <p:nvSpPr>
          <p:cNvPr id="3" name="Content Placeholder 2">
            <a:extLst>
              <a:ext uri="{FF2B5EF4-FFF2-40B4-BE49-F238E27FC236}">
                <a16:creationId xmlns:a16="http://schemas.microsoft.com/office/drawing/2014/main" id="{9C3B7C16-94CE-4EE5-8E72-C9E11BCCCFD3}"/>
              </a:ext>
            </a:extLst>
          </p:cNvPr>
          <p:cNvSpPr>
            <a:spLocks noGrp="1"/>
          </p:cNvSpPr>
          <p:nvPr>
            <p:ph idx="1"/>
          </p:nvPr>
        </p:nvSpPr>
        <p:spPr/>
        <p:txBody>
          <a:bodyPr>
            <a:normAutofit lnSpcReduction="10000"/>
          </a:bodyPr>
          <a:lstStyle/>
          <a:p>
            <a:r>
              <a:rPr lang="en-US" sz="3200" dirty="0"/>
              <a:t>Nevada was one of the first states approved with a disaster declaration</a:t>
            </a:r>
          </a:p>
          <a:p>
            <a:r>
              <a:rPr lang="en-US" sz="3200" dirty="0"/>
              <a:t>Apply directly to the SBA (no bank or lender)</a:t>
            </a:r>
          </a:p>
          <a:p>
            <a:r>
              <a:rPr lang="en-US" sz="3200" dirty="0"/>
              <a:t>Applications are currently being accepted through the SBA’s online portal</a:t>
            </a:r>
          </a:p>
          <a:p>
            <a:r>
              <a:rPr lang="en-US" sz="3200" dirty="0"/>
              <a:t>Apply at </a:t>
            </a:r>
            <a:r>
              <a:rPr lang="en-US" sz="3200" b="1" u="sng" dirty="0"/>
              <a:t>https://covid19relief.sba.gov/#/</a:t>
            </a:r>
          </a:p>
          <a:p>
            <a:endParaRPr lang="en-US" dirty="0"/>
          </a:p>
        </p:txBody>
      </p:sp>
    </p:spTree>
    <p:extLst>
      <p:ext uri="{BB962C8B-B14F-4D97-AF65-F5344CB8AC3E}">
        <p14:creationId xmlns:p14="http://schemas.microsoft.com/office/powerpoint/2010/main" val="31120773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95B16-A939-493A-AB07-6FB8784CB519}"/>
              </a:ext>
            </a:extLst>
          </p:cNvPr>
          <p:cNvSpPr>
            <a:spLocks noGrp="1"/>
          </p:cNvSpPr>
          <p:nvPr>
            <p:ph type="title"/>
          </p:nvPr>
        </p:nvSpPr>
        <p:spPr/>
        <p:txBody>
          <a:bodyPr/>
          <a:lstStyle/>
          <a:p>
            <a:r>
              <a:rPr lang="en-US" dirty="0">
                <a:solidFill>
                  <a:schemeClr val="tx1"/>
                </a:solidFill>
              </a:rPr>
              <a:t>Need to Know</a:t>
            </a:r>
          </a:p>
        </p:txBody>
      </p:sp>
      <p:sp>
        <p:nvSpPr>
          <p:cNvPr id="3" name="Content Placeholder 2">
            <a:extLst>
              <a:ext uri="{FF2B5EF4-FFF2-40B4-BE49-F238E27FC236}">
                <a16:creationId xmlns:a16="http://schemas.microsoft.com/office/drawing/2014/main" id="{9C3B7C16-94CE-4EE5-8E72-C9E11BCCCFD3}"/>
              </a:ext>
            </a:extLst>
          </p:cNvPr>
          <p:cNvSpPr>
            <a:spLocks noGrp="1"/>
          </p:cNvSpPr>
          <p:nvPr>
            <p:ph idx="1"/>
          </p:nvPr>
        </p:nvSpPr>
        <p:spPr>
          <a:xfrm>
            <a:off x="677334" y="1455313"/>
            <a:ext cx="8596668" cy="4992621"/>
          </a:xfrm>
        </p:spPr>
        <p:txBody>
          <a:bodyPr>
            <a:normAutofit fontScale="77500" lnSpcReduction="20000"/>
          </a:bodyPr>
          <a:lstStyle/>
          <a:p>
            <a:r>
              <a:rPr lang="en-US" sz="3200" dirty="0"/>
              <a:t>“Economic Injury Disaster” Loan</a:t>
            </a:r>
          </a:p>
          <a:p>
            <a:r>
              <a:rPr lang="en-US" sz="3200" dirty="0"/>
              <a:t>Definition:  Substantial economic injury means the business is unable to meet its obligations with its ordinary and necessary operating expenses.   </a:t>
            </a:r>
          </a:p>
          <a:p>
            <a:r>
              <a:rPr lang="en-US" sz="3200" dirty="0"/>
              <a:t>Provides the necessary working capital to help small businesses survive until normal operations resume after “disaster”.</a:t>
            </a:r>
          </a:p>
          <a:p>
            <a:r>
              <a:rPr lang="en-US" sz="3200" dirty="0"/>
              <a:t>Eligible businesses only as defined by the SBA, exception is most non profit organizations</a:t>
            </a:r>
          </a:p>
          <a:p>
            <a:r>
              <a:rPr lang="en-US" sz="3200" dirty="0"/>
              <a:t>Examples of ineligible businesses i.e. gaming, adult entertainment, cannabis, speculative real estate </a:t>
            </a:r>
          </a:p>
          <a:p>
            <a:r>
              <a:rPr lang="en-US" sz="3200" dirty="0"/>
              <a:t>NOTE: No One can guarantee approval and funding of this loan, other than SBA and beware of SCAMS!</a:t>
            </a:r>
            <a:endParaRPr lang="en-US" dirty="0"/>
          </a:p>
        </p:txBody>
      </p:sp>
    </p:spTree>
    <p:extLst>
      <p:ext uri="{BB962C8B-B14F-4D97-AF65-F5344CB8AC3E}">
        <p14:creationId xmlns:p14="http://schemas.microsoft.com/office/powerpoint/2010/main" val="42261551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95B16-A939-493A-AB07-6FB8784CB519}"/>
              </a:ext>
            </a:extLst>
          </p:cNvPr>
          <p:cNvSpPr>
            <a:spLocks noGrp="1"/>
          </p:cNvSpPr>
          <p:nvPr>
            <p:ph type="title"/>
          </p:nvPr>
        </p:nvSpPr>
        <p:spPr/>
        <p:txBody>
          <a:bodyPr/>
          <a:lstStyle/>
          <a:p>
            <a:r>
              <a:rPr lang="en-US" dirty="0">
                <a:solidFill>
                  <a:schemeClr val="tx1"/>
                </a:solidFill>
              </a:rPr>
              <a:t>Program Highlights </a:t>
            </a:r>
          </a:p>
        </p:txBody>
      </p:sp>
      <p:sp>
        <p:nvSpPr>
          <p:cNvPr id="3" name="Content Placeholder 2">
            <a:extLst>
              <a:ext uri="{FF2B5EF4-FFF2-40B4-BE49-F238E27FC236}">
                <a16:creationId xmlns:a16="http://schemas.microsoft.com/office/drawing/2014/main" id="{9C3B7C16-94CE-4EE5-8E72-C9E11BCCCFD3}"/>
              </a:ext>
            </a:extLst>
          </p:cNvPr>
          <p:cNvSpPr>
            <a:spLocks noGrp="1"/>
          </p:cNvSpPr>
          <p:nvPr>
            <p:ph idx="1"/>
          </p:nvPr>
        </p:nvSpPr>
        <p:spPr>
          <a:xfrm>
            <a:off x="677334" y="1455314"/>
            <a:ext cx="8596668" cy="4313890"/>
          </a:xfrm>
        </p:spPr>
        <p:txBody>
          <a:bodyPr>
            <a:normAutofit fontScale="92500" lnSpcReduction="10000"/>
          </a:bodyPr>
          <a:lstStyle/>
          <a:p>
            <a:endParaRPr lang="en-US" dirty="0"/>
          </a:p>
          <a:p>
            <a:r>
              <a:rPr lang="en-US" sz="2400" dirty="0"/>
              <a:t>New and Improved Streamlined Application</a:t>
            </a:r>
          </a:p>
          <a:p>
            <a:r>
              <a:rPr lang="en-US" sz="2400" dirty="0"/>
              <a:t>Up to $2 million (to help meet financial obligations and operating expenses that could have been met had the disaster not occurred).  </a:t>
            </a:r>
          </a:p>
          <a:p>
            <a:r>
              <a:rPr lang="en-US" sz="2400" dirty="0"/>
              <a:t>Interest Rates: Business-3.75% ; Non Profits-2.75%</a:t>
            </a:r>
          </a:p>
          <a:p>
            <a:r>
              <a:rPr lang="en-US" sz="2400" dirty="0"/>
              <a:t>30 Year Term; No prepayment penalty</a:t>
            </a:r>
          </a:p>
          <a:p>
            <a:r>
              <a:rPr lang="en-US" sz="2400" dirty="0"/>
              <a:t>Collateral requirements still apply (SBA requires all available collateral) for more than $25,000</a:t>
            </a:r>
          </a:p>
          <a:p>
            <a:r>
              <a:rPr lang="en-US" sz="2400" dirty="0"/>
              <a:t>Personal Guarantees are required</a:t>
            </a:r>
          </a:p>
          <a:p>
            <a:r>
              <a:rPr lang="en-US" sz="2400" dirty="0"/>
              <a:t>No Guaranty Fee (unlike regular SBA loans)</a:t>
            </a:r>
          </a:p>
          <a:p>
            <a:endParaRPr lang="en-US" sz="2400" dirty="0"/>
          </a:p>
          <a:p>
            <a:endParaRPr lang="en-US" dirty="0"/>
          </a:p>
        </p:txBody>
      </p:sp>
    </p:spTree>
    <p:extLst>
      <p:ext uri="{BB962C8B-B14F-4D97-AF65-F5344CB8AC3E}">
        <p14:creationId xmlns:p14="http://schemas.microsoft.com/office/powerpoint/2010/main" val="34014954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95B16-A939-493A-AB07-6FB8784CB519}"/>
              </a:ext>
            </a:extLst>
          </p:cNvPr>
          <p:cNvSpPr>
            <a:spLocks noGrp="1"/>
          </p:cNvSpPr>
          <p:nvPr>
            <p:ph type="title"/>
          </p:nvPr>
        </p:nvSpPr>
        <p:spPr/>
        <p:txBody>
          <a:bodyPr/>
          <a:lstStyle/>
          <a:p>
            <a:r>
              <a:rPr lang="en-US" dirty="0">
                <a:solidFill>
                  <a:schemeClr val="tx1"/>
                </a:solidFill>
              </a:rPr>
              <a:t>Documentation Requirements* </a:t>
            </a:r>
          </a:p>
        </p:txBody>
      </p:sp>
      <p:sp>
        <p:nvSpPr>
          <p:cNvPr id="3" name="Content Placeholder 2">
            <a:extLst>
              <a:ext uri="{FF2B5EF4-FFF2-40B4-BE49-F238E27FC236}">
                <a16:creationId xmlns:a16="http://schemas.microsoft.com/office/drawing/2014/main" id="{9C3B7C16-94CE-4EE5-8E72-C9E11BCCCFD3}"/>
              </a:ext>
            </a:extLst>
          </p:cNvPr>
          <p:cNvSpPr>
            <a:spLocks noGrp="1"/>
          </p:cNvSpPr>
          <p:nvPr>
            <p:ph idx="1"/>
          </p:nvPr>
        </p:nvSpPr>
        <p:spPr>
          <a:xfrm>
            <a:off x="677334" y="1455313"/>
            <a:ext cx="8596668" cy="4586049"/>
          </a:xfrm>
        </p:spPr>
        <p:txBody>
          <a:bodyPr>
            <a:normAutofit fontScale="85000" lnSpcReduction="10000"/>
          </a:bodyPr>
          <a:lstStyle/>
          <a:p>
            <a:endParaRPr lang="en-US" sz="3200" dirty="0"/>
          </a:p>
          <a:p>
            <a:r>
              <a:rPr lang="en-US" sz="3200" dirty="0"/>
              <a:t>Completed loan application online</a:t>
            </a:r>
          </a:p>
          <a:p>
            <a:r>
              <a:rPr lang="en-US" sz="3200" dirty="0"/>
              <a:t>IRS Form 4506-T (gives permission for the IRS to provide SBA your tax return information).  Required by each owner with 20% or more ownership of the applicant business.</a:t>
            </a:r>
          </a:p>
          <a:p>
            <a:r>
              <a:rPr lang="en-US" sz="3200" dirty="0"/>
              <a:t>Personal financial statement</a:t>
            </a:r>
          </a:p>
          <a:p>
            <a:r>
              <a:rPr lang="en-US" sz="3200" dirty="0"/>
              <a:t>Recent filed federal returns including all schedules</a:t>
            </a:r>
          </a:p>
          <a:p>
            <a:r>
              <a:rPr lang="en-US" sz="3200" dirty="0"/>
              <a:t>Schedule of liabilities (business debt)</a:t>
            </a:r>
          </a:p>
          <a:p>
            <a:r>
              <a:rPr lang="en-US" sz="3200" dirty="0"/>
              <a:t>*List is not all inclusive, subject to change</a:t>
            </a:r>
          </a:p>
          <a:p>
            <a:endParaRPr lang="en-US" dirty="0"/>
          </a:p>
        </p:txBody>
      </p:sp>
    </p:spTree>
    <p:extLst>
      <p:ext uri="{BB962C8B-B14F-4D97-AF65-F5344CB8AC3E}">
        <p14:creationId xmlns:p14="http://schemas.microsoft.com/office/powerpoint/2010/main" val="4204948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B7A2B-5633-440F-B4AD-008D5123D659}"/>
              </a:ext>
            </a:extLst>
          </p:cNvPr>
          <p:cNvSpPr>
            <a:spLocks noGrp="1"/>
          </p:cNvSpPr>
          <p:nvPr>
            <p:ph type="title"/>
          </p:nvPr>
        </p:nvSpPr>
        <p:spPr/>
        <p:txBody>
          <a:bodyPr>
            <a:normAutofit/>
          </a:bodyPr>
          <a:lstStyle/>
          <a:p>
            <a:pPr algn="ctr"/>
            <a:r>
              <a:rPr lang="en-US" sz="6000" b="1" i="1" dirty="0">
                <a:solidFill>
                  <a:schemeClr val="accent2"/>
                </a:solidFill>
              </a:rPr>
              <a:t>Financing Options for Business</a:t>
            </a:r>
          </a:p>
        </p:txBody>
      </p:sp>
      <p:sp>
        <p:nvSpPr>
          <p:cNvPr id="3" name="Text Placeholder 2">
            <a:extLst>
              <a:ext uri="{FF2B5EF4-FFF2-40B4-BE49-F238E27FC236}">
                <a16:creationId xmlns:a16="http://schemas.microsoft.com/office/drawing/2014/main" id="{E9435051-9A17-4149-94DA-1EE43A2CC3E8}"/>
              </a:ext>
            </a:extLst>
          </p:cNvPr>
          <p:cNvSpPr>
            <a:spLocks noGrp="1"/>
          </p:cNvSpPr>
          <p:nvPr>
            <p:ph type="body" idx="1"/>
          </p:nvPr>
        </p:nvSpPr>
        <p:spPr>
          <a:xfrm>
            <a:off x="1287887" y="3747753"/>
            <a:ext cx="7986116" cy="1571222"/>
          </a:xfrm>
        </p:spPr>
        <p:txBody>
          <a:bodyPr/>
          <a:lstStyle/>
          <a:p>
            <a:pPr algn="ctr"/>
            <a:r>
              <a:rPr lang="en-US" b="1" i="1" dirty="0">
                <a:solidFill>
                  <a:schemeClr val="tx1"/>
                </a:solidFill>
              </a:rPr>
              <a:t>Presented by:  Monica Coburn, Founder and Managing Director</a:t>
            </a:r>
          </a:p>
          <a:p>
            <a:pPr algn="ctr"/>
            <a:r>
              <a:rPr lang="en-US" b="1" i="1" dirty="0">
                <a:solidFill>
                  <a:schemeClr val="tx1"/>
                </a:solidFill>
              </a:rPr>
              <a:t>Nevada Business Advisors, </a:t>
            </a:r>
            <a:r>
              <a:rPr lang="en-US" b="1" i="1" dirty="0">
                <a:solidFill>
                  <a:schemeClr val="tx1"/>
                </a:solidFill>
                <a:hlinkClick r:id="rId2">
                  <a:extLst>
                    <a:ext uri="{A12FA001-AC4F-418D-AE19-62706E023703}">
                      <ahyp:hlinkClr xmlns:ahyp="http://schemas.microsoft.com/office/drawing/2018/hyperlinkcolor" val="tx"/>
                    </a:ext>
                  </a:extLst>
                </a:hlinkClick>
              </a:rPr>
              <a:t>https://nevadabusinessadvisors.com</a:t>
            </a:r>
            <a:endParaRPr lang="en-US" b="1" i="1" dirty="0">
              <a:solidFill>
                <a:schemeClr val="tx1"/>
              </a:solidFill>
            </a:endParaRPr>
          </a:p>
          <a:p>
            <a:pPr algn="ctr"/>
            <a:r>
              <a:rPr lang="en-US" b="1" i="1" dirty="0">
                <a:solidFill>
                  <a:schemeClr val="tx1"/>
                </a:solidFill>
              </a:rPr>
              <a:t>Email:  </a:t>
            </a:r>
            <a:r>
              <a:rPr lang="en-US" b="1" i="1" dirty="0">
                <a:solidFill>
                  <a:schemeClr val="tx2"/>
                </a:solidFill>
                <a:hlinkClick r:id="rId3">
                  <a:extLst>
                    <a:ext uri="{A12FA001-AC4F-418D-AE19-62706E023703}">
                      <ahyp:hlinkClr xmlns:ahyp="http://schemas.microsoft.com/office/drawing/2018/hyperlinkcolor" val="tx"/>
                    </a:ext>
                  </a:extLst>
                </a:hlinkClick>
              </a:rPr>
              <a:t>info@nevadabusinessadvisors.com</a:t>
            </a:r>
            <a:endParaRPr lang="en-US" b="1" i="1" dirty="0">
              <a:solidFill>
                <a:schemeClr val="tx2"/>
              </a:solidFill>
            </a:endParaRPr>
          </a:p>
          <a:p>
            <a:pPr algn="ctr"/>
            <a:r>
              <a:rPr lang="en-US" b="1" i="1" dirty="0">
                <a:solidFill>
                  <a:schemeClr val="tx1"/>
                </a:solidFill>
              </a:rPr>
              <a:t>Office</a:t>
            </a:r>
            <a:r>
              <a:rPr lang="en-US" b="1" i="1" dirty="0">
                <a:solidFill>
                  <a:schemeClr val="tx1"/>
                </a:solidFill>
                <a:sym typeface="Wingdings" panose="05000000000000000000" pitchFamily="2" charset="2"/>
              </a:rPr>
              <a:t> (702) 805-8900</a:t>
            </a:r>
            <a:endParaRPr lang="en-US" b="1" i="1" dirty="0">
              <a:solidFill>
                <a:schemeClr val="tx1"/>
              </a:solidFill>
            </a:endParaRPr>
          </a:p>
          <a:p>
            <a:endParaRPr lang="en-US" dirty="0"/>
          </a:p>
        </p:txBody>
      </p:sp>
      <p:pic>
        <p:nvPicPr>
          <p:cNvPr id="4" name="Picture 3">
            <a:extLst>
              <a:ext uri="{FF2B5EF4-FFF2-40B4-BE49-F238E27FC236}">
                <a16:creationId xmlns:a16="http://schemas.microsoft.com/office/drawing/2014/main" id="{5E102BC9-811A-40AB-A6CE-9566A6B8747F}"/>
              </a:ext>
            </a:extLst>
          </p:cNvPr>
          <p:cNvPicPr>
            <a:picLocks noChangeAspect="1"/>
          </p:cNvPicPr>
          <p:nvPr/>
        </p:nvPicPr>
        <p:blipFill>
          <a:blip r:embed="rId4"/>
          <a:stretch>
            <a:fillRect/>
          </a:stretch>
        </p:blipFill>
        <p:spPr>
          <a:xfrm>
            <a:off x="4031647" y="5022761"/>
            <a:ext cx="2064353" cy="1738219"/>
          </a:xfrm>
          <a:prstGeom prst="rect">
            <a:avLst/>
          </a:prstGeom>
        </p:spPr>
      </p:pic>
    </p:spTree>
    <p:extLst>
      <p:ext uri="{BB962C8B-B14F-4D97-AF65-F5344CB8AC3E}">
        <p14:creationId xmlns:p14="http://schemas.microsoft.com/office/powerpoint/2010/main" val="1082637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95B16-A939-493A-AB07-6FB8784CB519}"/>
              </a:ext>
            </a:extLst>
          </p:cNvPr>
          <p:cNvSpPr>
            <a:spLocks noGrp="1"/>
          </p:cNvSpPr>
          <p:nvPr>
            <p:ph type="title"/>
          </p:nvPr>
        </p:nvSpPr>
        <p:spPr/>
        <p:txBody>
          <a:bodyPr/>
          <a:lstStyle/>
          <a:p>
            <a:r>
              <a:rPr lang="en-US" dirty="0">
                <a:solidFill>
                  <a:schemeClr val="tx1"/>
                </a:solidFill>
              </a:rPr>
              <a:t>What can funds be used for?</a:t>
            </a:r>
          </a:p>
        </p:txBody>
      </p:sp>
      <p:sp>
        <p:nvSpPr>
          <p:cNvPr id="3" name="Content Placeholder 2">
            <a:extLst>
              <a:ext uri="{FF2B5EF4-FFF2-40B4-BE49-F238E27FC236}">
                <a16:creationId xmlns:a16="http://schemas.microsoft.com/office/drawing/2014/main" id="{9C3B7C16-94CE-4EE5-8E72-C9E11BCCCFD3}"/>
              </a:ext>
            </a:extLst>
          </p:cNvPr>
          <p:cNvSpPr>
            <a:spLocks noGrp="1"/>
          </p:cNvSpPr>
          <p:nvPr>
            <p:ph idx="1"/>
          </p:nvPr>
        </p:nvSpPr>
        <p:spPr/>
        <p:txBody>
          <a:bodyPr>
            <a:normAutofit/>
          </a:bodyPr>
          <a:lstStyle/>
          <a:p>
            <a:r>
              <a:rPr lang="en-US" sz="3200" dirty="0"/>
              <a:t>Program is for additional funding only</a:t>
            </a:r>
          </a:p>
          <a:p>
            <a:r>
              <a:rPr lang="en-US" sz="3200" dirty="0"/>
              <a:t>Refinancing of existing business debt and funding for expansion is not applicable</a:t>
            </a:r>
          </a:p>
          <a:p>
            <a:r>
              <a:rPr lang="en-US" sz="3200" dirty="0"/>
              <a:t>May be used to pay fixed debts, payroll, accounts payable</a:t>
            </a:r>
          </a:p>
          <a:p>
            <a:r>
              <a:rPr lang="en-US" sz="3200" dirty="0"/>
              <a:t>Separate pool of funds from SBA (ceiling)</a:t>
            </a:r>
          </a:p>
          <a:p>
            <a:endParaRPr lang="en-US" sz="3200" dirty="0"/>
          </a:p>
          <a:p>
            <a:endParaRPr lang="en-US" dirty="0"/>
          </a:p>
        </p:txBody>
      </p:sp>
    </p:spTree>
    <p:extLst>
      <p:ext uri="{BB962C8B-B14F-4D97-AF65-F5344CB8AC3E}">
        <p14:creationId xmlns:p14="http://schemas.microsoft.com/office/powerpoint/2010/main" val="38737045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95B16-A939-493A-AB07-6FB8784CB519}"/>
              </a:ext>
            </a:extLst>
          </p:cNvPr>
          <p:cNvSpPr>
            <a:spLocks noGrp="1"/>
          </p:cNvSpPr>
          <p:nvPr>
            <p:ph type="title"/>
          </p:nvPr>
        </p:nvSpPr>
        <p:spPr/>
        <p:txBody>
          <a:bodyPr/>
          <a:lstStyle/>
          <a:p>
            <a:r>
              <a:rPr lang="en-US" dirty="0">
                <a:solidFill>
                  <a:schemeClr val="tx1"/>
                </a:solidFill>
              </a:rPr>
              <a:t>SBA DISASTER LOAN PROGRAM CONTACT</a:t>
            </a:r>
          </a:p>
        </p:txBody>
      </p:sp>
      <p:sp>
        <p:nvSpPr>
          <p:cNvPr id="3" name="Content Placeholder 2">
            <a:extLst>
              <a:ext uri="{FF2B5EF4-FFF2-40B4-BE49-F238E27FC236}">
                <a16:creationId xmlns:a16="http://schemas.microsoft.com/office/drawing/2014/main" id="{9C3B7C16-94CE-4EE5-8E72-C9E11BCCCFD3}"/>
              </a:ext>
            </a:extLst>
          </p:cNvPr>
          <p:cNvSpPr>
            <a:spLocks noGrp="1"/>
          </p:cNvSpPr>
          <p:nvPr>
            <p:ph idx="1"/>
          </p:nvPr>
        </p:nvSpPr>
        <p:spPr/>
        <p:txBody>
          <a:bodyPr>
            <a:normAutofit/>
          </a:bodyPr>
          <a:lstStyle/>
          <a:p>
            <a:r>
              <a:rPr lang="en-US" sz="3200" dirty="0"/>
              <a:t>Email:  </a:t>
            </a:r>
            <a:r>
              <a:rPr lang="en-US" sz="3200" dirty="0">
                <a:hlinkClick r:id="rId2"/>
              </a:rPr>
              <a:t>disastercustomerservice@sba.gov</a:t>
            </a:r>
            <a:endParaRPr lang="en-US" sz="3200" dirty="0"/>
          </a:p>
          <a:p>
            <a:r>
              <a:rPr lang="en-US" sz="3200" dirty="0"/>
              <a:t>Phone: 1-800-659-2955</a:t>
            </a:r>
          </a:p>
          <a:p>
            <a:r>
              <a:rPr lang="en-US" sz="3200" dirty="0"/>
              <a:t>SBA Nevada District Office: (702) 388-6611</a:t>
            </a:r>
          </a:p>
          <a:p>
            <a:r>
              <a:rPr lang="en-US" sz="3200" dirty="0"/>
              <a:t>TTY: 1-800-877-8339</a:t>
            </a:r>
          </a:p>
          <a:p>
            <a:r>
              <a:rPr lang="en-US" sz="3200" dirty="0"/>
              <a:t>Visit SBA.gov/disaster for more information</a:t>
            </a:r>
          </a:p>
          <a:p>
            <a:endParaRPr lang="en-US" sz="3200" dirty="0"/>
          </a:p>
          <a:p>
            <a:endParaRPr lang="en-US" dirty="0"/>
          </a:p>
        </p:txBody>
      </p:sp>
    </p:spTree>
    <p:extLst>
      <p:ext uri="{BB962C8B-B14F-4D97-AF65-F5344CB8AC3E}">
        <p14:creationId xmlns:p14="http://schemas.microsoft.com/office/powerpoint/2010/main" val="18969606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604F8-D0DE-4153-81DA-911E6DE0208D}"/>
              </a:ext>
            </a:extLst>
          </p:cNvPr>
          <p:cNvSpPr>
            <a:spLocks noGrp="1"/>
          </p:cNvSpPr>
          <p:nvPr>
            <p:ph type="title"/>
          </p:nvPr>
        </p:nvSpPr>
        <p:spPr/>
        <p:txBody>
          <a:bodyPr>
            <a:normAutofit/>
          </a:bodyPr>
          <a:lstStyle/>
          <a:p>
            <a:pPr algn="ctr"/>
            <a:r>
              <a:rPr lang="en-US" sz="6000" dirty="0">
                <a:solidFill>
                  <a:schemeClr val="tx1"/>
                </a:solidFill>
              </a:rPr>
              <a:t>Emergency Economic Injury Grants Overview</a:t>
            </a:r>
          </a:p>
        </p:txBody>
      </p:sp>
      <p:pic>
        <p:nvPicPr>
          <p:cNvPr id="2050" name="Picture 2" descr="Image result for sba logo">
            <a:extLst>
              <a:ext uri="{FF2B5EF4-FFF2-40B4-BE49-F238E27FC236}">
                <a16:creationId xmlns:a16="http://schemas.microsoft.com/office/drawing/2014/main" id="{488B25CB-BB1E-4622-8716-239188BD499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0365" y="4013200"/>
            <a:ext cx="2447925" cy="1866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46234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95B16-A939-493A-AB07-6FB8784CB519}"/>
              </a:ext>
            </a:extLst>
          </p:cNvPr>
          <p:cNvSpPr>
            <a:spLocks noGrp="1"/>
          </p:cNvSpPr>
          <p:nvPr>
            <p:ph type="title"/>
          </p:nvPr>
        </p:nvSpPr>
        <p:spPr/>
        <p:txBody>
          <a:bodyPr>
            <a:normAutofit/>
          </a:bodyPr>
          <a:lstStyle/>
          <a:p>
            <a:r>
              <a:rPr lang="en-US" sz="4800" dirty="0">
                <a:solidFill>
                  <a:schemeClr val="tx1"/>
                </a:solidFill>
              </a:rPr>
              <a:t>Who is Eligible for the Grant?</a:t>
            </a:r>
          </a:p>
        </p:txBody>
      </p:sp>
      <p:sp>
        <p:nvSpPr>
          <p:cNvPr id="3" name="Content Placeholder 2">
            <a:extLst>
              <a:ext uri="{FF2B5EF4-FFF2-40B4-BE49-F238E27FC236}">
                <a16:creationId xmlns:a16="http://schemas.microsoft.com/office/drawing/2014/main" id="{9C3B7C16-94CE-4EE5-8E72-C9E11BCCCFD3}"/>
              </a:ext>
            </a:extLst>
          </p:cNvPr>
          <p:cNvSpPr>
            <a:spLocks noGrp="1"/>
          </p:cNvSpPr>
          <p:nvPr>
            <p:ph idx="1"/>
          </p:nvPr>
        </p:nvSpPr>
        <p:spPr>
          <a:xfrm>
            <a:off x="677334" y="2160589"/>
            <a:ext cx="8596668" cy="2241729"/>
          </a:xfrm>
        </p:spPr>
        <p:txBody>
          <a:bodyPr>
            <a:normAutofit/>
          </a:bodyPr>
          <a:lstStyle/>
          <a:p>
            <a:r>
              <a:rPr lang="en-US" sz="4400" dirty="0"/>
              <a:t>Same eligibility as the EIDL and businesses who have been in operation since Jan. 31, 2020</a:t>
            </a:r>
          </a:p>
          <a:p>
            <a:endParaRPr lang="en-US" sz="4400" dirty="0"/>
          </a:p>
          <a:p>
            <a:endParaRPr lang="en-US" sz="3200" dirty="0"/>
          </a:p>
          <a:p>
            <a:endParaRPr lang="en-US" dirty="0"/>
          </a:p>
        </p:txBody>
      </p:sp>
    </p:spTree>
    <p:extLst>
      <p:ext uri="{BB962C8B-B14F-4D97-AF65-F5344CB8AC3E}">
        <p14:creationId xmlns:p14="http://schemas.microsoft.com/office/powerpoint/2010/main" val="10499390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95B16-A939-493A-AB07-6FB8784CB519}"/>
              </a:ext>
            </a:extLst>
          </p:cNvPr>
          <p:cNvSpPr>
            <a:spLocks noGrp="1"/>
          </p:cNvSpPr>
          <p:nvPr>
            <p:ph type="title"/>
          </p:nvPr>
        </p:nvSpPr>
        <p:spPr>
          <a:xfrm>
            <a:off x="677333" y="609600"/>
            <a:ext cx="9013421" cy="1320800"/>
          </a:xfrm>
        </p:spPr>
        <p:txBody>
          <a:bodyPr>
            <a:normAutofit/>
          </a:bodyPr>
          <a:lstStyle/>
          <a:p>
            <a:r>
              <a:rPr lang="en-US" sz="4800" dirty="0">
                <a:solidFill>
                  <a:schemeClr val="tx1"/>
                </a:solidFill>
              </a:rPr>
              <a:t>How long are EEIG available?</a:t>
            </a:r>
          </a:p>
        </p:txBody>
      </p:sp>
      <p:sp>
        <p:nvSpPr>
          <p:cNvPr id="3" name="Content Placeholder 2">
            <a:extLst>
              <a:ext uri="{FF2B5EF4-FFF2-40B4-BE49-F238E27FC236}">
                <a16:creationId xmlns:a16="http://schemas.microsoft.com/office/drawing/2014/main" id="{9C3B7C16-94CE-4EE5-8E72-C9E11BCCCFD3}"/>
              </a:ext>
            </a:extLst>
          </p:cNvPr>
          <p:cNvSpPr>
            <a:spLocks noGrp="1"/>
          </p:cNvSpPr>
          <p:nvPr>
            <p:ph idx="1"/>
          </p:nvPr>
        </p:nvSpPr>
        <p:spPr>
          <a:xfrm>
            <a:off x="677334" y="2036190"/>
            <a:ext cx="8596668" cy="4100659"/>
          </a:xfrm>
        </p:spPr>
        <p:txBody>
          <a:bodyPr>
            <a:normAutofit fontScale="77500" lnSpcReduction="20000"/>
          </a:bodyPr>
          <a:lstStyle/>
          <a:p>
            <a:r>
              <a:rPr lang="en-US" sz="4400" dirty="0"/>
              <a:t>Jan. 31, 2020- Dec. 31, 2020 </a:t>
            </a:r>
          </a:p>
          <a:p>
            <a:r>
              <a:rPr lang="en-US" sz="4400" dirty="0"/>
              <a:t>The grants are backdated to allow those who have already applied for an EIDL to be eligible to also receive a grant</a:t>
            </a:r>
          </a:p>
          <a:p>
            <a:r>
              <a:rPr lang="en-US" sz="4400" dirty="0"/>
              <a:t>NOTE:  If you have applied for the EIDL under the original application, you NEED to submit an application with the streamlined version to be considered for the grant.</a:t>
            </a:r>
          </a:p>
          <a:p>
            <a:endParaRPr lang="en-US" sz="3200" dirty="0"/>
          </a:p>
          <a:p>
            <a:endParaRPr lang="en-US" dirty="0"/>
          </a:p>
        </p:txBody>
      </p:sp>
    </p:spTree>
    <p:extLst>
      <p:ext uri="{BB962C8B-B14F-4D97-AF65-F5344CB8AC3E}">
        <p14:creationId xmlns:p14="http://schemas.microsoft.com/office/powerpoint/2010/main" val="12706316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95B16-A939-493A-AB07-6FB8784CB519}"/>
              </a:ext>
            </a:extLst>
          </p:cNvPr>
          <p:cNvSpPr>
            <a:spLocks noGrp="1"/>
          </p:cNvSpPr>
          <p:nvPr>
            <p:ph type="title"/>
          </p:nvPr>
        </p:nvSpPr>
        <p:spPr>
          <a:xfrm>
            <a:off x="677333" y="609600"/>
            <a:ext cx="9013421" cy="1320800"/>
          </a:xfrm>
        </p:spPr>
        <p:txBody>
          <a:bodyPr>
            <a:normAutofit/>
          </a:bodyPr>
          <a:lstStyle/>
          <a:p>
            <a:r>
              <a:rPr lang="en-US" sz="4800" dirty="0">
                <a:solidFill>
                  <a:schemeClr val="tx1"/>
                </a:solidFill>
              </a:rPr>
              <a:t>Need to Know</a:t>
            </a:r>
          </a:p>
        </p:txBody>
      </p:sp>
      <p:sp>
        <p:nvSpPr>
          <p:cNvPr id="3" name="Content Placeholder 2">
            <a:extLst>
              <a:ext uri="{FF2B5EF4-FFF2-40B4-BE49-F238E27FC236}">
                <a16:creationId xmlns:a16="http://schemas.microsoft.com/office/drawing/2014/main" id="{9C3B7C16-94CE-4EE5-8E72-C9E11BCCCFD3}"/>
              </a:ext>
            </a:extLst>
          </p:cNvPr>
          <p:cNvSpPr>
            <a:spLocks noGrp="1"/>
          </p:cNvSpPr>
          <p:nvPr>
            <p:ph idx="1"/>
          </p:nvPr>
        </p:nvSpPr>
        <p:spPr>
          <a:xfrm>
            <a:off x="677334" y="2036190"/>
            <a:ext cx="8596668" cy="4100659"/>
          </a:xfrm>
        </p:spPr>
        <p:txBody>
          <a:bodyPr>
            <a:normAutofit fontScale="62500" lnSpcReduction="20000"/>
          </a:bodyPr>
          <a:lstStyle/>
          <a:p>
            <a:r>
              <a:rPr lang="en-US" sz="4400" dirty="0"/>
              <a:t>If you have applied for the EIDL under the original application, you NEED to submit an application with the streamlined version to be considered for the grant. Check box at end of application.</a:t>
            </a:r>
          </a:p>
          <a:p>
            <a:r>
              <a:rPr lang="en-US" sz="4400" dirty="0"/>
              <a:t>Submit a complete application</a:t>
            </a:r>
          </a:p>
          <a:p>
            <a:r>
              <a:rPr lang="en-US" sz="4400" dirty="0"/>
              <a:t>SBA will respond by email (check spam)</a:t>
            </a:r>
          </a:p>
          <a:p>
            <a:r>
              <a:rPr lang="en-US" sz="4400" dirty="0"/>
              <a:t>Amount: Up to $10,000</a:t>
            </a:r>
          </a:p>
          <a:p>
            <a:r>
              <a:rPr lang="en-US" sz="4400" dirty="0"/>
              <a:t>Timeline: As soon as 3 business days (per SBA)</a:t>
            </a:r>
          </a:p>
          <a:p>
            <a:r>
              <a:rPr lang="en-US" sz="4400" dirty="0"/>
              <a:t>No one can guarantee this grant, only SBA</a:t>
            </a:r>
          </a:p>
          <a:p>
            <a:endParaRPr lang="en-US" sz="3200" dirty="0"/>
          </a:p>
          <a:p>
            <a:endParaRPr lang="en-US" dirty="0"/>
          </a:p>
        </p:txBody>
      </p:sp>
    </p:spTree>
    <p:extLst>
      <p:ext uri="{BB962C8B-B14F-4D97-AF65-F5344CB8AC3E}">
        <p14:creationId xmlns:p14="http://schemas.microsoft.com/office/powerpoint/2010/main" val="22771837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95B16-A939-493A-AB07-6FB8784CB519}"/>
              </a:ext>
            </a:extLst>
          </p:cNvPr>
          <p:cNvSpPr>
            <a:spLocks noGrp="1"/>
          </p:cNvSpPr>
          <p:nvPr>
            <p:ph type="title"/>
          </p:nvPr>
        </p:nvSpPr>
        <p:spPr/>
        <p:txBody>
          <a:bodyPr/>
          <a:lstStyle/>
          <a:p>
            <a:r>
              <a:rPr lang="en-US" dirty="0">
                <a:solidFill>
                  <a:schemeClr val="tx1"/>
                </a:solidFill>
              </a:rPr>
              <a:t>SBA DISASTER LOAN PROGRAM CONTACT</a:t>
            </a:r>
          </a:p>
        </p:txBody>
      </p:sp>
      <p:sp>
        <p:nvSpPr>
          <p:cNvPr id="3" name="Content Placeholder 2">
            <a:extLst>
              <a:ext uri="{FF2B5EF4-FFF2-40B4-BE49-F238E27FC236}">
                <a16:creationId xmlns:a16="http://schemas.microsoft.com/office/drawing/2014/main" id="{9C3B7C16-94CE-4EE5-8E72-C9E11BCCCFD3}"/>
              </a:ext>
            </a:extLst>
          </p:cNvPr>
          <p:cNvSpPr>
            <a:spLocks noGrp="1"/>
          </p:cNvSpPr>
          <p:nvPr>
            <p:ph idx="1"/>
          </p:nvPr>
        </p:nvSpPr>
        <p:spPr/>
        <p:txBody>
          <a:bodyPr>
            <a:normAutofit/>
          </a:bodyPr>
          <a:lstStyle/>
          <a:p>
            <a:r>
              <a:rPr lang="en-US" sz="3200" dirty="0"/>
              <a:t>Email:  </a:t>
            </a:r>
            <a:r>
              <a:rPr lang="en-US" sz="3200" dirty="0">
                <a:hlinkClick r:id="rId2"/>
              </a:rPr>
              <a:t>disastercustomerservice@sba.gov</a:t>
            </a:r>
            <a:endParaRPr lang="en-US" sz="3200" dirty="0"/>
          </a:p>
          <a:p>
            <a:r>
              <a:rPr lang="en-US" sz="3200" dirty="0"/>
              <a:t>Phone: 1-800-659-2955</a:t>
            </a:r>
          </a:p>
          <a:p>
            <a:r>
              <a:rPr lang="en-US" sz="3200" dirty="0"/>
              <a:t>SBA Nevada Office: (702) 388-6611</a:t>
            </a:r>
          </a:p>
          <a:p>
            <a:r>
              <a:rPr lang="en-US" sz="3200" dirty="0"/>
              <a:t>TTY: 1-800-877-8339</a:t>
            </a:r>
          </a:p>
          <a:p>
            <a:r>
              <a:rPr lang="en-US" sz="3200" dirty="0"/>
              <a:t>Visit SBA.gov/disaster for more information</a:t>
            </a:r>
          </a:p>
          <a:p>
            <a:endParaRPr lang="en-US" sz="3200" dirty="0"/>
          </a:p>
          <a:p>
            <a:endParaRPr lang="en-US" dirty="0"/>
          </a:p>
        </p:txBody>
      </p:sp>
    </p:spTree>
    <p:extLst>
      <p:ext uri="{BB962C8B-B14F-4D97-AF65-F5344CB8AC3E}">
        <p14:creationId xmlns:p14="http://schemas.microsoft.com/office/powerpoint/2010/main" val="17733184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604F8-D0DE-4153-81DA-911E6DE0208D}"/>
              </a:ext>
            </a:extLst>
          </p:cNvPr>
          <p:cNvSpPr>
            <a:spLocks noGrp="1"/>
          </p:cNvSpPr>
          <p:nvPr>
            <p:ph type="title"/>
          </p:nvPr>
        </p:nvSpPr>
        <p:spPr/>
        <p:txBody>
          <a:bodyPr>
            <a:normAutofit/>
          </a:bodyPr>
          <a:lstStyle/>
          <a:p>
            <a:pPr algn="ctr"/>
            <a:r>
              <a:rPr lang="en-US" sz="6000" dirty="0">
                <a:solidFill>
                  <a:schemeClr val="tx1"/>
                </a:solidFill>
              </a:rPr>
              <a:t>Small Business Debt Relief Program  Overview</a:t>
            </a:r>
          </a:p>
        </p:txBody>
      </p:sp>
      <p:pic>
        <p:nvPicPr>
          <p:cNvPr id="2050" name="Picture 2" descr="Image result for sba logo">
            <a:extLst>
              <a:ext uri="{FF2B5EF4-FFF2-40B4-BE49-F238E27FC236}">
                <a16:creationId xmlns:a16="http://schemas.microsoft.com/office/drawing/2014/main" id="{488B25CB-BB1E-4622-8716-239188BD499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0365" y="4013200"/>
            <a:ext cx="2447925" cy="1866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54473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95B16-A939-493A-AB07-6FB8784CB519}"/>
              </a:ext>
            </a:extLst>
          </p:cNvPr>
          <p:cNvSpPr>
            <a:spLocks noGrp="1"/>
          </p:cNvSpPr>
          <p:nvPr>
            <p:ph type="title"/>
          </p:nvPr>
        </p:nvSpPr>
        <p:spPr/>
        <p:txBody>
          <a:bodyPr/>
          <a:lstStyle/>
          <a:p>
            <a:r>
              <a:rPr lang="en-US" dirty="0">
                <a:solidFill>
                  <a:schemeClr val="tx1"/>
                </a:solidFill>
              </a:rPr>
              <a:t>What is the Small Business Debt Relief Program?</a:t>
            </a:r>
          </a:p>
        </p:txBody>
      </p:sp>
      <p:sp>
        <p:nvSpPr>
          <p:cNvPr id="3" name="Content Placeholder 2">
            <a:extLst>
              <a:ext uri="{FF2B5EF4-FFF2-40B4-BE49-F238E27FC236}">
                <a16:creationId xmlns:a16="http://schemas.microsoft.com/office/drawing/2014/main" id="{9C3B7C16-94CE-4EE5-8E72-C9E11BCCCFD3}"/>
              </a:ext>
            </a:extLst>
          </p:cNvPr>
          <p:cNvSpPr>
            <a:spLocks noGrp="1"/>
          </p:cNvSpPr>
          <p:nvPr>
            <p:ph idx="1"/>
          </p:nvPr>
        </p:nvSpPr>
        <p:spPr/>
        <p:txBody>
          <a:bodyPr>
            <a:normAutofit fontScale="77500" lnSpcReduction="20000"/>
          </a:bodyPr>
          <a:lstStyle/>
          <a:p>
            <a:r>
              <a:rPr lang="en-US" sz="3200" dirty="0"/>
              <a:t>Provides “immediate” relief to small businesses with non-disaster SBA loans (7a, 504 and microloans).   </a:t>
            </a:r>
          </a:p>
          <a:p>
            <a:r>
              <a:rPr lang="en-US" sz="3200" dirty="0"/>
              <a:t>SBA will defer all loan payments including principal &amp; interest and fees for 6 months. If 504, lenders are automatically providing 6 month deferral payments as long as loan is in good standing (letter will be sent)</a:t>
            </a:r>
          </a:p>
          <a:p>
            <a:r>
              <a:rPr lang="en-US" sz="3200" dirty="0"/>
              <a:t>This program is also available to new borrowers who take out loans within 6 months of the President signing the bill into law.</a:t>
            </a:r>
          </a:p>
          <a:p>
            <a:r>
              <a:rPr lang="en-US" sz="3200" dirty="0"/>
              <a:t>NOTE: This is not automatic if existing SBA loan customer. Contact your bank to request.</a:t>
            </a:r>
          </a:p>
          <a:p>
            <a:endParaRPr lang="en-US" sz="3200" dirty="0"/>
          </a:p>
          <a:p>
            <a:endParaRPr lang="en-US" dirty="0"/>
          </a:p>
        </p:txBody>
      </p:sp>
    </p:spTree>
    <p:extLst>
      <p:ext uri="{BB962C8B-B14F-4D97-AF65-F5344CB8AC3E}">
        <p14:creationId xmlns:p14="http://schemas.microsoft.com/office/powerpoint/2010/main" val="323520192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604F8-D0DE-4153-81DA-911E6DE0208D}"/>
              </a:ext>
            </a:extLst>
          </p:cNvPr>
          <p:cNvSpPr>
            <a:spLocks noGrp="1"/>
          </p:cNvSpPr>
          <p:nvPr>
            <p:ph type="title"/>
          </p:nvPr>
        </p:nvSpPr>
        <p:spPr/>
        <p:txBody>
          <a:bodyPr>
            <a:normAutofit/>
          </a:bodyPr>
          <a:lstStyle/>
          <a:p>
            <a:pPr algn="ctr"/>
            <a:r>
              <a:rPr lang="en-US" sz="6000" dirty="0">
                <a:solidFill>
                  <a:schemeClr val="tx1"/>
                </a:solidFill>
              </a:rPr>
              <a:t>Paycheck Protection Program (PPP) Overview</a:t>
            </a:r>
            <a:br>
              <a:rPr lang="en-US" sz="6000" dirty="0">
                <a:solidFill>
                  <a:schemeClr val="tx1"/>
                </a:solidFill>
              </a:rPr>
            </a:br>
            <a:r>
              <a:rPr lang="en-US" sz="4000" dirty="0">
                <a:solidFill>
                  <a:schemeClr val="tx1"/>
                </a:solidFill>
              </a:rPr>
              <a:t>Part of CARES Act</a:t>
            </a:r>
          </a:p>
        </p:txBody>
      </p:sp>
      <p:pic>
        <p:nvPicPr>
          <p:cNvPr id="2050" name="Picture 2" descr="Image result for sba logo">
            <a:extLst>
              <a:ext uri="{FF2B5EF4-FFF2-40B4-BE49-F238E27FC236}">
                <a16:creationId xmlns:a16="http://schemas.microsoft.com/office/drawing/2014/main" id="{488B25CB-BB1E-4622-8716-239188BD499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0365" y="4013200"/>
            <a:ext cx="2447925" cy="1866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86568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A6D2C-F53C-4E67-A914-86F3E5461FB5}"/>
              </a:ext>
            </a:extLst>
          </p:cNvPr>
          <p:cNvSpPr>
            <a:spLocks noGrp="1"/>
          </p:cNvSpPr>
          <p:nvPr>
            <p:ph type="ctrTitle"/>
          </p:nvPr>
        </p:nvSpPr>
        <p:spPr>
          <a:xfrm>
            <a:off x="1507067" y="1506828"/>
            <a:ext cx="7766936" cy="4172754"/>
          </a:xfrm>
        </p:spPr>
        <p:txBody>
          <a:bodyPr/>
          <a:lstStyle/>
          <a:p>
            <a:pPr marL="1143000" indent="-1143000" algn="l">
              <a:buFont typeface="Wingdings" panose="05000000000000000000" pitchFamily="2" charset="2"/>
              <a:buChar char="§"/>
            </a:pPr>
            <a:br>
              <a:rPr lang="en-US" sz="9600" dirty="0"/>
            </a:br>
            <a:br>
              <a:rPr lang="en-US" sz="9600" dirty="0"/>
            </a:br>
            <a:br>
              <a:rPr lang="en-US" sz="9600" dirty="0"/>
            </a:br>
            <a:r>
              <a:rPr lang="en-US" sz="3600" dirty="0">
                <a:solidFill>
                  <a:schemeClr val="accent2"/>
                </a:solidFill>
                <a:latin typeface="Elephant" panose="02020904090505020303" pitchFamily="18" charset="0"/>
              </a:rPr>
              <a:t>1. Where is the money?</a:t>
            </a:r>
            <a:br>
              <a:rPr lang="en-US" sz="3600" dirty="0">
                <a:solidFill>
                  <a:schemeClr val="accent2"/>
                </a:solidFill>
                <a:latin typeface="Elephant" panose="02020904090505020303" pitchFamily="18" charset="0"/>
              </a:rPr>
            </a:br>
            <a:r>
              <a:rPr lang="en-US" sz="3600" dirty="0">
                <a:solidFill>
                  <a:schemeClr val="accent2"/>
                </a:solidFill>
                <a:latin typeface="Elephant" panose="02020904090505020303" pitchFamily="18" charset="0"/>
              </a:rPr>
              <a:t>2. Financing Options</a:t>
            </a:r>
            <a:br>
              <a:rPr lang="en-US" sz="3600" dirty="0">
                <a:solidFill>
                  <a:schemeClr val="accent2"/>
                </a:solidFill>
                <a:latin typeface="Elephant" panose="02020904090505020303" pitchFamily="18" charset="0"/>
              </a:rPr>
            </a:br>
            <a:r>
              <a:rPr lang="en-US" sz="3600" dirty="0">
                <a:solidFill>
                  <a:schemeClr val="accent2"/>
                </a:solidFill>
                <a:latin typeface="Elephant" panose="02020904090505020303" pitchFamily="18" charset="0"/>
              </a:rPr>
              <a:t>3. What do banks and lenders look for? </a:t>
            </a:r>
            <a:br>
              <a:rPr lang="en-US" sz="3600" dirty="0">
                <a:solidFill>
                  <a:schemeClr val="accent2"/>
                </a:solidFill>
                <a:latin typeface="Elephant" panose="02020904090505020303" pitchFamily="18" charset="0"/>
              </a:rPr>
            </a:br>
            <a:r>
              <a:rPr lang="en-US" sz="3600" dirty="0">
                <a:solidFill>
                  <a:schemeClr val="accent2"/>
                </a:solidFill>
                <a:latin typeface="Elephant" panose="02020904090505020303" pitchFamily="18" charset="0"/>
              </a:rPr>
              <a:t>4. How do I prepare to get funding?</a:t>
            </a:r>
            <a:br>
              <a:rPr lang="en-US" sz="3600" dirty="0">
                <a:solidFill>
                  <a:schemeClr val="accent2"/>
                </a:solidFill>
                <a:latin typeface="Elephant" panose="02020904090505020303" pitchFamily="18" charset="0"/>
              </a:rPr>
            </a:br>
            <a:r>
              <a:rPr lang="en-US" sz="3600" dirty="0">
                <a:solidFill>
                  <a:schemeClr val="accent2"/>
                </a:solidFill>
                <a:latin typeface="Elephant" panose="02020904090505020303" pitchFamily="18" charset="0"/>
              </a:rPr>
              <a:t>5. SBA Disaster Loan Programs Overview</a:t>
            </a:r>
            <a:br>
              <a:rPr lang="en-US" sz="3600" dirty="0">
                <a:solidFill>
                  <a:schemeClr val="accent2"/>
                </a:solidFill>
                <a:latin typeface="Elephant" panose="02020904090505020303" pitchFamily="18" charset="0"/>
              </a:rPr>
            </a:br>
            <a:endParaRPr lang="en-US" sz="3600" dirty="0">
              <a:solidFill>
                <a:schemeClr val="accent2"/>
              </a:solidFill>
              <a:latin typeface="Elephant" panose="02020904090505020303" pitchFamily="18" charset="0"/>
            </a:endParaRPr>
          </a:p>
        </p:txBody>
      </p:sp>
      <p:pic>
        <p:nvPicPr>
          <p:cNvPr id="5" name="Picture 4">
            <a:extLst>
              <a:ext uri="{FF2B5EF4-FFF2-40B4-BE49-F238E27FC236}">
                <a16:creationId xmlns:a16="http://schemas.microsoft.com/office/drawing/2014/main" id="{AEB55BA4-69F3-41CF-A418-12082EF1592E}"/>
              </a:ext>
            </a:extLst>
          </p:cNvPr>
          <p:cNvPicPr>
            <a:picLocks noChangeAspect="1"/>
          </p:cNvPicPr>
          <p:nvPr/>
        </p:nvPicPr>
        <p:blipFill>
          <a:blip r:embed="rId2"/>
          <a:stretch>
            <a:fillRect/>
          </a:stretch>
        </p:blipFill>
        <p:spPr>
          <a:xfrm>
            <a:off x="367048" y="5061129"/>
            <a:ext cx="2007677" cy="1796871"/>
          </a:xfrm>
          <a:prstGeom prst="rect">
            <a:avLst/>
          </a:prstGeom>
        </p:spPr>
      </p:pic>
    </p:spTree>
    <p:extLst>
      <p:ext uri="{BB962C8B-B14F-4D97-AF65-F5344CB8AC3E}">
        <p14:creationId xmlns:p14="http://schemas.microsoft.com/office/powerpoint/2010/main" val="44511430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95B16-A939-493A-AB07-6FB8784CB519}"/>
              </a:ext>
            </a:extLst>
          </p:cNvPr>
          <p:cNvSpPr>
            <a:spLocks noGrp="1"/>
          </p:cNvSpPr>
          <p:nvPr>
            <p:ph type="title"/>
          </p:nvPr>
        </p:nvSpPr>
        <p:spPr>
          <a:xfrm>
            <a:off x="677333" y="609600"/>
            <a:ext cx="9013421" cy="1320800"/>
          </a:xfrm>
        </p:spPr>
        <p:txBody>
          <a:bodyPr>
            <a:normAutofit/>
          </a:bodyPr>
          <a:lstStyle/>
          <a:p>
            <a:r>
              <a:rPr lang="en-US" sz="4800" dirty="0">
                <a:solidFill>
                  <a:schemeClr val="tx1"/>
                </a:solidFill>
              </a:rPr>
              <a:t>What is the PPP?</a:t>
            </a:r>
          </a:p>
        </p:txBody>
      </p:sp>
      <p:sp>
        <p:nvSpPr>
          <p:cNvPr id="3" name="Content Placeholder 2">
            <a:extLst>
              <a:ext uri="{FF2B5EF4-FFF2-40B4-BE49-F238E27FC236}">
                <a16:creationId xmlns:a16="http://schemas.microsoft.com/office/drawing/2014/main" id="{9C3B7C16-94CE-4EE5-8E72-C9E11BCCCFD3}"/>
              </a:ext>
            </a:extLst>
          </p:cNvPr>
          <p:cNvSpPr>
            <a:spLocks noGrp="1"/>
          </p:cNvSpPr>
          <p:nvPr>
            <p:ph idx="1"/>
          </p:nvPr>
        </p:nvSpPr>
        <p:spPr>
          <a:xfrm>
            <a:off x="677334" y="2036190"/>
            <a:ext cx="8596668" cy="4100659"/>
          </a:xfrm>
        </p:spPr>
        <p:txBody>
          <a:bodyPr>
            <a:normAutofit fontScale="85000" lnSpcReduction="10000"/>
          </a:bodyPr>
          <a:lstStyle/>
          <a:p>
            <a:r>
              <a:rPr lang="en-US" sz="4400" dirty="0"/>
              <a:t>Also referenced as Payroll Protection and Payment Protection.</a:t>
            </a:r>
          </a:p>
          <a:p>
            <a:r>
              <a:rPr lang="en-US" sz="4400" dirty="0"/>
              <a:t>The program would provide cash flow assistance through 100% federally Guaranteed loans to employers who </a:t>
            </a:r>
            <a:r>
              <a:rPr lang="en-US" sz="4400" u="sng" dirty="0"/>
              <a:t>maintain</a:t>
            </a:r>
            <a:r>
              <a:rPr lang="en-US" sz="4400" dirty="0"/>
              <a:t> their payroll during the emergency.</a:t>
            </a:r>
          </a:p>
          <a:p>
            <a:endParaRPr lang="en-US" sz="3200" dirty="0"/>
          </a:p>
          <a:p>
            <a:endParaRPr lang="en-US" dirty="0"/>
          </a:p>
        </p:txBody>
      </p:sp>
    </p:spTree>
    <p:extLst>
      <p:ext uri="{BB962C8B-B14F-4D97-AF65-F5344CB8AC3E}">
        <p14:creationId xmlns:p14="http://schemas.microsoft.com/office/powerpoint/2010/main" val="31070542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95B16-A939-493A-AB07-6FB8784CB519}"/>
              </a:ext>
            </a:extLst>
          </p:cNvPr>
          <p:cNvSpPr>
            <a:spLocks noGrp="1"/>
          </p:cNvSpPr>
          <p:nvPr>
            <p:ph type="title"/>
          </p:nvPr>
        </p:nvSpPr>
        <p:spPr>
          <a:xfrm>
            <a:off x="677333" y="609600"/>
            <a:ext cx="9013421" cy="1320800"/>
          </a:xfrm>
        </p:spPr>
        <p:txBody>
          <a:bodyPr>
            <a:normAutofit/>
          </a:bodyPr>
          <a:lstStyle/>
          <a:p>
            <a:r>
              <a:rPr lang="en-US" sz="4800" dirty="0">
                <a:solidFill>
                  <a:schemeClr val="tx1"/>
                </a:solidFill>
              </a:rPr>
              <a:t>What businesses are eligible?</a:t>
            </a:r>
          </a:p>
        </p:txBody>
      </p:sp>
      <p:sp>
        <p:nvSpPr>
          <p:cNvPr id="3" name="Content Placeholder 2">
            <a:extLst>
              <a:ext uri="{FF2B5EF4-FFF2-40B4-BE49-F238E27FC236}">
                <a16:creationId xmlns:a16="http://schemas.microsoft.com/office/drawing/2014/main" id="{9C3B7C16-94CE-4EE5-8E72-C9E11BCCCFD3}"/>
              </a:ext>
            </a:extLst>
          </p:cNvPr>
          <p:cNvSpPr>
            <a:spLocks noGrp="1"/>
          </p:cNvSpPr>
          <p:nvPr>
            <p:ph idx="1"/>
          </p:nvPr>
        </p:nvSpPr>
        <p:spPr>
          <a:xfrm>
            <a:off x="677334" y="2036190"/>
            <a:ext cx="8596668" cy="4100659"/>
          </a:xfrm>
        </p:spPr>
        <p:txBody>
          <a:bodyPr>
            <a:normAutofit fontScale="62500" lnSpcReduction="20000"/>
          </a:bodyPr>
          <a:lstStyle/>
          <a:p>
            <a:r>
              <a:rPr lang="en-US" sz="4400" dirty="0"/>
              <a:t>Eligible businesses in operation on February 15, 2020</a:t>
            </a:r>
          </a:p>
          <a:p>
            <a:r>
              <a:rPr lang="en-US" sz="4400" dirty="0"/>
              <a:t>Private non profits except for 501© 6</a:t>
            </a:r>
          </a:p>
          <a:p>
            <a:r>
              <a:rPr lang="en-US" sz="4400" dirty="0"/>
              <a:t>Sole proprietors, independent contractors, self-employed individuals</a:t>
            </a:r>
          </a:p>
          <a:p>
            <a:r>
              <a:rPr lang="en-US" sz="4400" dirty="0"/>
              <a:t>Veterans organizations, Tribal business concern</a:t>
            </a:r>
          </a:p>
          <a:p>
            <a:r>
              <a:rPr lang="en-US" sz="4400" dirty="0"/>
              <a:t>Less than 500 employees; SBA size standards</a:t>
            </a:r>
          </a:p>
          <a:p>
            <a:r>
              <a:rPr lang="en-US" sz="4400" dirty="0"/>
              <a:t>Exceptions to employee rule-hospitality, restaurants with multiple locations</a:t>
            </a:r>
          </a:p>
          <a:p>
            <a:pPr marL="0" indent="0">
              <a:buNone/>
            </a:pPr>
            <a:endParaRPr lang="en-US" sz="4400" dirty="0"/>
          </a:p>
          <a:p>
            <a:endParaRPr lang="en-US" sz="3200" dirty="0"/>
          </a:p>
          <a:p>
            <a:endParaRPr lang="en-US" dirty="0"/>
          </a:p>
        </p:txBody>
      </p:sp>
    </p:spTree>
    <p:extLst>
      <p:ext uri="{BB962C8B-B14F-4D97-AF65-F5344CB8AC3E}">
        <p14:creationId xmlns:p14="http://schemas.microsoft.com/office/powerpoint/2010/main" val="13610777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95B16-A939-493A-AB07-6FB8784CB519}"/>
              </a:ext>
            </a:extLst>
          </p:cNvPr>
          <p:cNvSpPr>
            <a:spLocks noGrp="1"/>
          </p:cNvSpPr>
          <p:nvPr>
            <p:ph type="title"/>
          </p:nvPr>
        </p:nvSpPr>
        <p:spPr>
          <a:xfrm>
            <a:off x="677333" y="609600"/>
            <a:ext cx="9013421" cy="1320800"/>
          </a:xfrm>
        </p:spPr>
        <p:txBody>
          <a:bodyPr>
            <a:normAutofit fontScale="90000"/>
          </a:bodyPr>
          <a:lstStyle/>
          <a:p>
            <a:r>
              <a:rPr lang="en-US" sz="4800" dirty="0">
                <a:solidFill>
                  <a:schemeClr val="tx1"/>
                </a:solidFill>
              </a:rPr>
              <a:t>How is the loan size determined?</a:t>
            </a:r>
          </a:p>
        </p:txBody>
      </p:sp>
      <p:sp>
        <p:nvSpPr>
          <p:cNvPr id="3" name="Content Placeholder 2">
            <a:extLst>
              <a:ext uri="{FF2B5EF4-FFF2-40B4-BE49-F238E27FC236}">
                <a16:creationId xmlns:a16="http://schemas.microsoft.com/office/drawing/2014/main" id="{9C3B7C16-94CE-4EE5-8E72-C9E11BCCCFD3}"/>
              </a:ext>
            </a:extLst>
          </p:cNvPr>
          <p:cNvSpPr>
            <a:spLocks noGrp="1"/>
          </p:cNvSpPr>
          <p:nvPr>
            <p:ph idx="1"/>
          </p:nvPr>
        </p:nvSpPr>
        <p:spPr>
          <a:xfrm>
            <a:off x="677334" y="2036190"/>
            <a:ext cx="8596668" cy="4100659"/>
          </a:xfrm>
        </p:spPr>
        <p:txBody>
          <a:bodyPr>
            <a:normAutofit fontScale="77500" lnSpcReduction="20000"/>
          </a:bodyPr>
          <a:lstStyle/>
          <a:p>
            <a:r>
              <a:rPr lang="en-US" sz="4400" dirty="0"/>
              <a:t>Eligible business can borrow up to 2.5x (250%) of their average monthly payroll expenses up to a total of $10 million.</a:t>
            </a:r>
          </a:p>
          <a:p>
            <a:r>
              <a:rPr lang="en-US" sz="4400" dirty="0"/>
              <a:t>Seasonal business expenses will be measured using a 12-week period beginning 2/15/19 or 3/1/19 whichever the employer chooses. SBA has flexed on this timetable allowing for a 4 month variation.</a:t>
            </a:r>
          </a:p>
          <a:p>
            <a:pPr marL="0" indent="0">
              <a:buNone/>
            </a:pPr>
            <a:endParaRPr lang="en-US" sz="4400" dirty="0"/>
          </a:p>
          <a:p>
            <a:endParaRPr lang="en-US" sz="3200" dirty="0"/>
          </a:p>
          <a:p>
            <a:endParaRPr lang="en-US" dirty="0"/>
          </a:p>
        </p:txBody>
      </p:sp>
    </p:spTree>
    <p:extLst>
      <p:ext uri="{BB962C8B-B14F-4D97-AF65-F5344CB8AC3E}">
        <p14:creationId xmlns:p14="http://schemas.microsoft.com/office/powerpoint/2010/main" val="210471994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95B16-A939-493A-AB07-6FB8784CB519}"/>
              </a:ext>
            </a:extLst>
          </p:cNvPr>
          <p:cNvSpPr>
            <a:spLocks noGrp="1"/>
          </p:cNvSpPr>
          <p:nvPr>
            <p:ph type="title"/>
          </p:nvPr>
        </p:nvSpPr>
        <p:spPr>
          <a:xfrm>
            <a:off x="677333" y="609600"/>
            <a:ext cx="9013421" cy="1320800"/>
          </a:xfrm>
        </p:spPr>
        <p:txBody>
          <a:bodyPr>
            <a:normAutofit/>
          </a:bodyPr>
          <a:lstStyle/>
          <a:p>
            <a:r>
              <a:rPr lang="en-US" sz="4800" dirty="0">
                <a:solidFill>
                  <a:schemeClr val="tx1"/>
                </a:solidFill>
              </a:rPr>
              <a:t>What costs are eligible?</a:t>
            </a:r>
          </a:p>
        </p:txBody>
      </p:sp>
      <p:sp>
        <p:nvSpPr>
          <p:cNvPr id="3" name="Content Placeholder 2">
            <a:extLst>
              <a:ext uri="{FF2B5EF4-FFF2-40B4-BE49-F238E27FC236}">
                <a16:creationId xmlns:a16="http://schemas.microsoft.com/office/drawing/2014/main" id="{9C3B7C16-94CE-4EE5-8E72-C9E11BCCCFD3}"/>
              </a:ext>
            </a:extLst>
          </p:cNvPr>
          <p:cNvSpPr>
            <a:spLocks noGrp="1"/>
          </p:cNvSpPr>
          <p:nvPr>
            <p:ph idx="1"/>
          </p:nvPr>
        </p:nvSpPr>
        <p:spPr>
          <a:xfrm>
            <a:off x="677334" y="2036190"/>
            <a:ext cx="8596668" cy="4100659"/>
          </a:xfrm>
        </p:spPr>
        <p:txBody>
          <a:bodyPr>
            <a:normAutofit fontScale="77500" lnSpcReduction="20000"/>
          </a:bodyPr>
          <a:lstStyle/>
          <a:p>
            <a:r>
              <a:rPr lang="en-US" sz="4400" dirty="0"/>
              <a:t>Compensation (salary, wages, commission, cash tips, etc.)</a:t>
            </a:r>
          </a:p>
          <a:p>
            <a:r>
              <a:rPr lang="en-US" sz="4400" dirty="0"/>
              <a:t>Payment for vacation, parental leave, family, medical or sick leave</a:t>
            </a:r>
          </a:p>
          <a:p>
            <a:r>
              <a:rPr lang="en-US" sz="4400" dirty="0"/>
              <a:t>Dismissal or separation allowance</a:t>
            </a:r>
          </a:p>
          <a:p>
            <a:r>
              <a:rPr lang="en-US" sz="4400" dirty="0"/>
              <a:t>Insurance premiums, group health care benefits</a:t>
            </a:r>
          </a:p>
          <a:p>
            <a:r>
              <a:rPr lang="en-US" sz="4400" dirty="0"/>
              <a:t>Payment for retirement benefit</a:t>
            </a:r>
          </a:p>
          <a:p>
            <a:endParaRPr lang="en-US" sz="3200" dirty="0"/>
          </a:p>
          <a:p>
            <a:endParaRPr lang="en-US" dirty="0"/>
          </a:p>
        </p:txBody>
      </p:sp>
    </p:spTree>
    <p:extLst>
      <p:ext uri="{BB962C8B-B14F-4D97-AF65-F5344CB8AC3E}">
        <p14:creationId xmlns:p14="http://schemas.microsoft.com/office/powerpoint/2010/main" val="38262895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95B16-A939-493A-AB07-6FB8784CB519}"/>
              </a:ext>
            </a:extLst>
          </p:cNvPr>
          <p:cNvSpPr>
            <a:spLocks noGrp="1"/>
          </p:cNvSpPr>
          <p:nvPr>
            <p:ph type="title"/>
          </p:nvPr>
        </p:nvSpPr>
        <p:spPr>
          <a:xfrm>
            <a:off x="677333" y="609600"/>
            <a:ext cx="9013421" cy="1320800"/>
          </a:xfrm>
        </p:spPr>
        <p:txBody>
          <a:bodyPr>
            <a:normAutofit/>
          </a:bodyPr>
          <a:lstStyle/>
          <a:p>
            <a:r>
              <a:rPr lang="en-US" sz="4800" dirty="0">
                <a:solidFill>
                  <a:schemeClr val="tx1"/>
                </a:solidFill>
              </a:rPr>
              <a:t>What costs are </a:t>
            </a:r>
            <a:r>
              <a:rPr lang="en-US" sz="4800" u="sng" dirty="0">
                <a:solidFill>
                  <a:schemeClr val="tx1"/>
                </a:solidFill>
              </a:rPr>
              <a:t>not</a:t>
            </a:r>
            <a:r>
              <a:rPr lang="en-US" sz="4800" dirty="0">
                <a:solidFill>
                  <a:schemeClr val="tx1"/>
                </a:solidFill>
              </a:rPr>
              <a:t> eligible?</a:t>
            </a:r>
          </a:p>
        </p:txBody>
      </p:sp>
      <p:sp>
        <p:nvSpPr>
          <p:cNvPr id="3" name="Content Placeholder 2">
            <a:extLst>
              <a:ext uri="{FF2B5EF4-FFF2-40B4-BE49-F238E27FC236}">
                <a16:creationId xmlns:a16="http://schemas.microsoft.com/office/drawing/2014/main" id="{9C3B7C16-94CE-4EE5-8E72-C9E11BCCCFD3}"/>
              </a:ext>
            </a:extLst>
          </p:cNvPr>
          <p:cNvSpPr>
            <a:spLocks noGrp="1"/>
          </p:cNvSpPr>
          <p:nvPr>
            <p:ph idx="1"/>
          </p:nvPr>
        </p:nvSpPr>
        <p:spPr>
          <a:xfrm>
            <a:off x="677334" y="2036190"/>
            <a:ext cx="8596668" cy="4100659"/>
          </a:xfrm>
        </p:spPr>
        <p:txBody>
          <a:bodyPr>
            <a:normAutofit fontScale="77500" lnSpcReduction="20000"/>
          </a:bodyPr>
          <a:lstStyle/>
          <a:p>
            <a:r>
              <a:rPr lang="en-US" sz="4400" dirty="0"/>
              <a:t>Employee/owner compensation &gt;$100K</a:t>
            </a:r>
          </a:p>
          <a:p>
            <a:r>
              <a:rPr lang="en-US" sz="4400" dirty="0"/>
              <a:t>Taxes imposed or withheld under chapters 21,22 &amp; 24 of IRS code</a:t>
            </a:r>
          </a:p>
          <a:p>
            <a:r>
              <a:rPr lang="en-US" sz="4400" dirty="0"/>
              <a:t>Compensation of employees whose principal residence outside of the U.S.</a:t>
            </a:r>
          </a:p>
          <a:p>
            <a:r>
              <a:rPr lang="en-US" sz="4400" dirty="0"/>
              <a:t>Qualified sick and family leave, part of the Families First Coronavirus Response Act</a:t>
            </a:r>
          </a:p>
          <a:p>
            <a:pPr marL="0" indent="0">
              <a:buNone/>
            </a:pPr>
            <a:endParaRPr lang="en-US" sz="4400" dirty="0"/>
          </a:p>
          <a:p>
            <a:endParaRPr lang="en-US" sz="3200" dirty="0"/>
          </a:p>
          <a:p>
            <a:endParaRPr lang="en-US" dirty="0"/>
          </a:p>
        </p:txBody>
      </p:sp>
    </p:spTree>
    <p:extLst>
      <p:ext uri="{BB962C8B-B14F-4D97-AF65-F5344CB8AC3E}">
        <p14:creationId xmlns:p14="http://schemas.microsoft.com/office/powerpoint/2010/main" val="344084857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95B16-A939-493A-AB07-6FB8784CB519}"/>
              </a:ext>
            </a:extLst>
          </p:cNvPr>
          <p:cNvSpPr>
            <a:spLocks noGrp="1"/>
          </p:cNvSpPr>
          <p:nvPr>
            <p:ph type="title"/>
          </p:nvPr>
        </p:nvSpPr>
        <p:spPr>
          <a:xfrm>
            <a:off x="677333" y="609600"/>
            <a:ext cx="9013421" cy="1320800"/>
          </a:xfrm>
        </p:spPr>
        <p:txBody>
          <a:bodyPr>
            <a:normAutofit/>
          </a:bodyPr>
          <a:lstStyle/>
          <a:p>
            <a:r>
              <a:rPr lang="en-US" sz="4800" dirty="0">
                <a:solidFill>
                  <a:schemeClr val="tx1"/>
                </a:solidFill>
              </a:rPr>
              <a:t>What can funds be used for?</a:t>
            </a:r>
          </a:p>
        </p:txBody>
      </p:sp>
      <p:sp>
        <p:nvSpPr>
          <p:cNvPr id="3" name="Content Placeholder 2">
            <a:extLst>
              <a:ext uri="{FF2B5EF4-FFF2-40B4-BE49-F238E27FC236}">
                <a16:creationId xmlns:a16="http://schemas.microsoft.com/office/drawing/2014/main" id="{9C3B7C16-94CE-4EE5-8E72-C9E11BCCCFD3}"/>
              </a:ext>
            </a:extLst>
          </p:cNvPr>
          <p:cNvSpPr>
            <a:spLocks noGrp="1"/>
          </p:cNvSpPr>
          <p:nvPr>
            <p:ph idx="1"/>
          </p:nvPr>
        </p:nvSpPr>
        <p:spPr>
          <a:xfrm>
            <a:off x="677334" y="2036190"/>
            <a:ext cx="8596668" cy="4100659"/>
          </a:xfrm>
        </p:spPr>
        <p:txBody>
          <a:bodyPr>
            <a:normAutofit fontScale="55000" lnSpcReduction="20000"/>
          </a:bodyPr>
          <a:lstStyle/>
          <a:p>
            <a:r>
              <a:rPr lang="en-US" sz="4400" dirty="0"/>
              <a:t>Payroll costs</a:t>
            </a:r>
          </a:p>
          <a:p>
            <a:r>
              <a:rPr lang="en-US" sz="4400" dirty="0"/>
              <a:t>Costs related to the continuation of group health care benefits during periods of paid sick, medical, family leave and insurance premiums</a:t>
            </a:r>
          </a:p>
          <a:p>
            <a:r>
              <a:rPr lang="en-US" sz="4400" dirty="0"/>
              <a:t>Employee salaries, commissions or similar compensation covered previously</a:t>
            </a:r>
          </a:p>
          <a:p>
            <a:r>
              <a:rPr lang="en-US" sz="4400" dirty="0"/>
              <a:t>Rent (including rent under a lease agreement)</a:t>
            </a:r>
          </a:p>
          <a:p>
            <a:r>
              <a:rPr lang="en-US" sz="4400" dirty="0"/>
              <a:t>Utilities </a:t>
            </a:r>
          </a:p>
          <a:p>
            <a:r>
              <a:rPr lang="en-US" sz="4400" dirty="0"/>
              <a:t>Interest on any other debt incurred before the covered period</a:t>
            </a:r>
          </a:p>
          <a:p>
            <a:pPr marL="0" indent="0">
              <a:buNone/>
            </a:pPr>
            <a:endParaRPr lang="en-US" sz="4400" dirty="0"/>
          </a:p>
          <a:p>
            <a:endParaRPr lang="en-US" sz="3200" dirty="0"/>
          </a:p>
          <a:p>
            <a:endParaRPr lang="en-US" dirty="0"/>
          </a:p>
        </p:txBody>
      </p:sp>
    </p:spTree>
    <p:extLst>
      <p:ext uri="{BB962C8B-B14F-4D97-AF65-F5344CB8AC3E}">
        <p14:creationId xmlns:p14="http://schemas.microsoft.com/office/powerpoint/2010/main" val="427974474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95B16-A939-493A-AB07-6FB8784CB519}"/>
              </a:ext>
            </a:extLst>
          </p:cNvPr>
          <p:cNvSpPr>
            <a:spLocks noGrp="1"/>
          </p:cNvSpPr>
          <p:nvPr>
            <p:ph type="title"/>
          </p:nvPr>
        </p:nvSpPr>
        <p:spPr>
          <a:xfrm>
            <a:off x="677333" y="609600"/>
            <a:ext cx="9013421" cy="1320800"/>
          </a:xfrm>
        </p:spPr>
        <p:txBody>
          <a:bodyPr>
            <a:normAutofit/>
          </a:bodyPr>
          <a:lstStyle/>
          <a:p>
            <a:r>
              <a:rPr lang="en-US" sz="4800" dirty="0">
                <a:solidFill>
                  <a:schemeClr val="tx1"/>
                </a:solidFill>
              </a:rPr>
              <a:t>Need to Know about PPP</a:t>
            </a:r>
          </a:p>
        </p:txBody>
      </p:sp>
      <p:sp>
        <p:nvSpPr>
          <p:cNvPr id="3" name="Content Placeholder 2">
            <a:extLst>
              <a:ext uri="{FF2B5EF4-FFF2-40B4-BE49-F238E27FC236}">
                <a16:creationId xmlns:a16="http://schemas.microsoft.com/office/drawing/2014/main" id="{9C3B7C16-94CE-4EE5-8E72-C9E11BCCCFD3}"/>
              </a:ext>
            </a:extLst>
          </p:cNvPr>
          <p:cNvSpPr>
            <a:spLocks noGrp="1"/>
          </p:cNvSpPr>
          <p:nvPr>
            <p:ph idx="1"/>
          </p:nvPr>
        </p:nvSpPr>
        <p:spPr>
          <a:xfrm>
            <a:off x="677334" y="2036190"/>
            <a:ext cx="9588456" cy="4100659"/>
          </a:xfrm>
        </p:spPr>
        <p:txBody>
          <a:bodyPr>
            <a:normAutofit fontScale="62500" lnSpcReduction="20000"/>
          </a:bodyPr>
          <a:lstStyle/>
          <a:p>
            <a:r>
              <a:rPr lang="en-US" sz="4400" dirty="0"/>
              <a:t>Must apply through a bank/lender</a:t>
            </a:r>
          </a:p>
          <a:p>
            <a:r>
              <a:rPr lang="en-US" sz="4400" dirty="0"/>
              <a:t>Term: 2 Years</a:t>
            </a:r>
          </a:p>
          <a:p>
            <a:r>
              <a:rPr lang="en-US" sz="4400" dirty="0"/>
              <a:t>Rate: .5%</a:t>
            </a:r>
          </a:p>
          <a:p>
            <a:r>
              <a:rPr lang="en-US" sz="4400" dirty="0"/>
              <a:t>No loan fees</a:t>
            </a:r>
          </a:p>
          <a:p>
            <a:r>
              <a:rPr lang="en-US" sz="4400" dirty="0"/>
              <a:t>No prepayment penalty</a:t>
            </a:r>
          </a:p>
          <a:p>
            <a:r>
              <a:rPr lang="en-US" sz="4400" dirty="0"/>
              <a:t>No personal guaranty, no collateral requirement</a:t>
            </a:r>
          </a:p>
          <a:p>
            <a:r>
              <a:rPr lang="en-US" sz="4400" dirty="0"/>
              <a:t>Depending on the lender, may charge an application fee, but SBA will cap fees</a:t>
            </a:r>
          </a:p>
          <a:p>
            <a:r>
              <a:rPr lang="en-US" sz="4400" dirty="0"/>
              <a:t>NOTE:  Most banks/lenders are not ready yet</a:t>
            </a:r>
          </a:p>
          <a:p>
            <a:endParaRPr lang="en-US" sz="3200" dirty="0"/>
          </a:p>
          <a:p>
            <a:endParaRPr lang="en-US" dirty="0"/>
          </a:p>
        </p:txBody>
      </p:sp>
    </p:spTree>
    <p:extLst>
      <p:ext uri="{BB962C8B-B14F-4D97-AF65-F5344CB8AC3E}">
        <p14:creationId xmlns:p14="http://schemas.microsoft.com/office/powerpoint/2010/main" val="108966986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95B16-A939-493A-AB07-6FB8784CB519}"/>
              </a:ext>
            </a:extLst>
          </p:cNvPr>
          <p:cNvSpPr>
            <a:spLocks noGrp="1"/>
          </p:cNvSpPr>
          <p:nvPr>
            <p:ph type="title"/>
          </p:nvPr>
        </p:nvSpPr>
        <p:spPr>
          <a:xfrm>
            <a:off x="677333" y="609600"/>
            <a:ext cx="9013421" cy="1320800"/>
          </a:xfrm>
        </p:spPr>
        <p:txBody>
          <a:bodyPr>
            <a:normAutofit/>
          </a:bodyPr>
          <a:lstStyle/>
          <a:p>
            <a:r>
              <a:rPr lang="en-US" sz="4800" dirty="0">
                <a:solidFill>
                  <a:schemeClr val="tx1"/>
                </a:solidFill>
              </a:rPr>
              <a:t>Need to Know about PPP</a:t>
            </a:r>
          </a:p>
        </p:txBody>
      </p:sp>
      <p:sp>
        <p:nvSpPr>
          <p:cNvPr id="3" name="Content Placeholder 2">
            <a:extLst>
              <a:ext uri="{FF2B5EF4-FFF2-40B4-BE49-F238E27FC236}">
                <a16:creationId xmlns:a16="http://schemas.microsoft.com/office/drawing/2014/main" id="{9C3B7C16-94CE-4EE5-8E72-C9E11BCCCFD3}"/>
              </a:ext>
            </a:extLst>
          </p:cNvPr>
          <p:cNvSpPr>
            <a:spLocks noGrp="1"/>
          </p:cNvSpPr>
          <p:nvPr>
            <p:ph idx="1"/>
          </p:nvPr>
        </p:nvSpPr>
        <p:spPr>
          <a:xfrm>
            <a:off x="677334" y="2036190"/>
            <a:ext cx="8596668" cy="4100659"/>
          </a:xfrm>
        </p:spPr>
        <p:txBody>
          <a:bodyPr>
            <a:normAutofit fontScale="55000" lnSpcReduction="20000"/>
          </a:bodyPr>
          <a:lstStyle/>
          <a:p>
            <a:r>
              <a:rPr lang="en-US" sz="4400" dirty="0"/>
              <a:t>Only 1 PPP loan per entity per Taxpayer ID #</a:t>
            </a:r>
          </a:p>
          <a:p>
            <a:r>
              <a:rPr lang="en-US" sz="4400" dirty="0"/>
              <a:t>At least 6 months of payment deferrals up to a year</a:t>
            </a:r>
          </a:p>
          <a:p>
            <a:r>
              <a:rPr lang="en-US" sz="4400" dirty="0"/>
              <a:t>Able to apply if business affected by COVID-19 between 2/15/20 and 6/30/20.</a:t>
            </a:r>
          </a:p>
          <a:p>
            <a:r>
              <a:rPr lang="en-US" sz="4400" dirty="0"/>
              <a:t>Deadline to apply is 6/30/2020</a:t>
            </a:r>
          </a:p>
          <a:p>
            <a:r>
              <a:rPr lang="en-US" sz="4400" dirty="0"/>
              <a:t>Program would be retroactive to 2/15/20 in order to bring workers who were laid off back onto payroll.</a:t>
            </a:r>
          </a:p>
          <a:p>
            <a:r>
              <a:rPr lang="en-US" sz="4400" dirty="0"/>
              <a:t>Update:  Independent contractors and self employed individuals will not be able to apply until April 10, 2020, contingent upon banks being ready to accept applications.</a:t>
            </a:r>
          </a:p>
          <a:p>
            <a:endParaRPr lang="en-US" sz="3200" dirty="0"/>
          </a:p>
          <a:p>
            <a:endParaRPr lang="en-US" dirty="0"/>
          </a:p>
        </p:txBody>
      </p:sp>
    </p:spTree>
    <p:extLst>
      <p:ext uri="{BB962C8B-B14F-4D97-AF65-F5344CB8AC3E}">
        <p14:creationId xmlns:p14="http://schemas.microsoft.com/office/powerpoint/2010/main" val="348160283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95B16-A939-493A-AB07-6FB8784CB519}"/>
              </a:ext>
            </a:extLst>
          </p:cNvPr>
          <p:cNvSpPr>
            <a:spLocks noGrp="1"/>
          </p:cNvSpPr>
          <p:nvPr>
            <p:ph type="title"/>
          </p:nvPr>
        </p:nvSpPr>
        <p:spPr>
          <a:xfrm>
            <a:off x="677333" y="609600"/>
            <a:ext cx="9013421" cy="1320800"/>
          </a:xfrm>
        </p:spPr>
        <p:txBody>
          <a:bodyPr>
            <a:normAutofit/>
          </a:bodyPr>
          <a:lstStyle/>
          <a:p>
            <a:r>
              <a:rPr lang="en-US" sz="4800" dirty="0">
                <a:solidFill>
                  <a:schemeClr val="tx1"/>
                </a:solidFill>
              </a:rPr>
              <a:t>Is this loan forgivable?</a:t>
            </a:r>
          </a:p>
        </p:txBody>
      </p:sp>
      <p:sp>
        <p:nvSpPr>
          <p:cNvPr id="3" name="Content Placeholder 2">
            <a:extLst>
              <a:ext uri="{FF2B5EF4-FFF2-40B4-BE49-F238E27FC236}">
                <a16:creationId xmlns:a16="http://schemas.microsoft.com/office/drawing/2014/main" id="{9C3B7C16-94CE-4EE5-8E72-C9E11BCCCFD3}"/>
              </a:ext>
            </a:extLst>
          </p:cNvPr>
          <p:cNvSpPr>
            <a:spLocks noGrp="1"/>
          </p:cNvSpPr>
          <p:nvPr>
            <p:ph idx="1"/>
          </p:nvPr>
        </p:nvSpPr>
        <p:spPr>
          <a:xfrm>
            <a:off x="677334" y="1572126"/>
            <a:ext cx="8596668" cy="4564723"/>
          </a:xfrm>
        </p:spPr>
        <p:txBody>
          <a:bodyPr>
            <a:normAutofit fontScale="92500" lnSpcReduction="20000"/>
          </a:bodyPr>
          <a:lstStyle/>
          <a:p>
            <a:r>
              <a:rPr lang="en-US" dirty="0"/>
              <a:t>Businesses receiving a loan through the Paycheck Protection Program are eligible for loan forgiveness. The amount of forgiveness cannot exceed the principal amount of the loan, but may equal up to a business’s costs during the 8 weeks following the date of the loan funding for the following categories:</a:t>
            </a:r>
          </a:p>
          <a:p>
            <a:r>
              <a:rPr lang="en-US" dirty="0"/>
              <a:t>Payroll costs;</a:t>
            </a:r>
          </a:p>
          <a:p>
            <a:r>
              <a:rPr lang="en-US" dirty="0"/>
              <a:t>Interest on real or personal property mortgage obligations in existence before February 15, 2020 and incurred in the ordinary course;</a:t>
            </a:r>
          </a:p>
          <a:p>
            <a:r>
              <a:rPr lang="en-US" dirty="0"/>
              <a:t>Rent under a lease agreement in force before February 15, 2020; and</a:t>
            </a:r>
          </a:p>
          <a:p>
            <a:r>
              <a:rPr lang="en-US" dirty="0"/>
              <a:t>Utility payments, including electricity, gas, water, transportation, telephone or internet, for which service began before February 15, 2020.</a:t>
            </a:r>
          </a:p>
          <a:p>
            <a:r>
              <a:rPr lang="en-US" dirty="0"/>
              <a:t>The amount of loan forgiveness is subject to reduction based on a business’s decline in headcount or wages. Declines in headcount or wages between February 15, 2020 and April 26, 2020 will not trigger a reduction in loan forgiveness </a:t>
            </a:r>
            <a:r>
              <a:rPr lang="en-US" u="sng" dirty="0"/>
              <a:t>IF</a:t>
            </a:r>
            <a:r>
              <a:rPr lang="en-US" dirty="0"/>
              <a:t> the business reverses the decline and returns to pre-decline levels by June 30, 2020. Loan forgiveness will not be included in a business’s taxable income.</a:t>
            </a:r>
          </a:p>
          <a:p>
            <a:r>
              <a:rPr lang="en-US" dirty="0"/>
              <a:t>If employer </a:t>
            </a:r>
            <a:r>
              <a:rPr lang="en-US" b="1" u="sng" dirty="0"/>
              <a:t>maintains</a:t>
            </a:r>
            <a:r>
              <a:rPr lang="en-US" dirty="0"/>
              <a:t> their payroll the loan would be forgiven</a:t>
            </a:r>
          </a:p>
          <a:p>
            <a:endParaRPr lang="en-US" sz="3200" dirty="0"/>
          </a:p>
          <a:p>
            <a:endParaRPr lang="en-US" dirty="0"/>
          </a:p>
        </p:txBody>
      </p:sp>
    </p:spTree>
    <p:extLst>
      <p:ext uri="{BB962C8B-B14F-4D97-AF65-F5344CB8AC3E}">
        <p14:creationId xmlns:p14="http://schemas.microsoft.com/office/powerpoint/2010/main" val="422808348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BA21E-65AE-4A54-8290-93BD2734A134}"/>
              </a:ext>
            </a:extLst>
          </p:cNvPr>
          <p:cNvSpPr>
            <a:spLocks noGrp="1"/>
          </p:cNvSpPr>
          <p:nvPr>
            <p:ph type="title"/>
          </p:nvPr>
        </p:nvSpPr>
        <p:spPr>
          <a:xfrm>
            <a:off x="677334" y="152400"/>
            <a:ext cx="8596668" cy="2247900"/>
          </a:xfrm>
        </p:spPr>
        <p:txBody>
          <a:bodyPr>
            <a:noAutofit/>
          </a:bodyPr>
          <a:lstStyle/>
          <a:p>
            <a:pPr algn="ctr"/>
            <a:r>
              <a:rPr lang="en-US" sz="7200" b="1" dirty="0">
                <a:solidFill>
                  <a:srgbClr val="00B050"/>
                </a:solidFill>
              </a:rPr>
              <a:t>Contact Info</a:t>
            </a:r>
            <a:br>
              <a:rPr lang="en-US" sz="7200" b="1" dirty="0">
                <a:solidFill>
                  <a:srgbClr val="00B050"/>
                </a:solidFill>
              </a:rPr>
            </a:br>
            <a:br>
              <a:rPr lang="en-US" sz="7200" b="1" dirty="0">
                <a:solidFill>
                  <a:srgbClr val="00B050"/>
                </a:solidFill>
              </a:rPr>
            </a:br>
            <a:r>
              <a:rPr lang="en-US" sz="2800" b="1" dirty="0">
                <a:solidFill>
                  <a:srgbClr val="00B050"/>
                </a:solidFill>
              </a:rPr>
              <a:t>Monica Coburn, Founder and Managing Director</a:t>
            </a:r>
            <a:br>
              <a:rPr lang="en-US" sz="2800" b="1" dirty="0">
                <a:solidFill>
                  <a:srgbClr val="00B050"/>
                </a:solidFill>
              </a:rPr>
            </a:br>
            <a:r>
              <a:rPr lang="en-US" sz="2800" b="1" dirty="0">
                <a:solidFill>
                  <a:srgbClr val="00B050"/>
                </a:solidFill>
              </a:rPr>
              <a:t>Nevada Business Advisors</a:t>
            </a:r>
            <a:br>
              <a:rPr lang="en-US" sz="2800" b="1" dirty="0">
                <a:solidFill>
                  <a:srgbClr val="00B050"/>
                </a:solidFill>
              </a:rPr>
            </a:br>
            <a:r>
              <a:rPr lang="en-US" sz="2800" b="1" dirty="0">
                <a:solidFill>
                  <a:srgbClr val="00B050"/>
                </a:solidFill>
              </a:rPr>
              <a:t>(702) 805-8900 </a:t>
            </a:r>
            <a:br>
              <a:rPr lang="en-US" sz="2800" b="1" dirty="0">
                <a:solidFill>
                  <a:srgbClr val="00B050"/>
                </a:solidFill>
              </a:rPr>
            </a:br>
            <a:r>
              <a:rPr lang="en-US" sz="2800" b="1" i="1" dirty="0">
                <a:solidFill>
                  <a:srgbClr val="00B050"/>
                </a:solidFill>
                <a:hlinkClick r:id="rId2">
                  <a:extLst>
                    <a:ext uri="{A12FA001-AC4F-418D-AE19-62706E023703}">
                      <ahyp:hlinkClr xmlns:ahyp="http://schemas.microsoft.com/office/drawing/2018/hyperlinkcolor" val="tx"/>
                    </a:ext>
                  </a:extLst>
                </a:hlinkClick>
              </a:rPr>
              <a:t>info@nevadabusinessadvisors.com</a:t>
            </a:r>
            <a:br>
              <a:rPr lang="en-US" sz="2800" b="1" i="1" dirty="0">
                <a:solidFill>
                  <a:srgbClr val="00B050"/>
                </a:solidFill>
              </a:rPr>
            </a:br>
            <a:r>
              <a:rPr lang="en-US" sz="2800" b="1" i="1" dirty="0">
                <a:solidFill>
                  <a:srgbClr val="00B050"/>
                </a:solidFill>
                <a:hlinkClick r:id="rId3">
                  <a:extLst>
                    <a:ext uri="{A12FA001-AC4F-418D-AE19-62706E023703}">
                      <ahyp:hlinkClr xmlns:ahyp="http://schemas.microsoft.com/office/drawing/2018/hyperlinkcolor" val="tx"/>
                    </a:ext>
                  </a:extLst>
                </a:hlinkClick>
              </a:rPr>
              <a:t>https://nevadabusinessadvisors.com</a:t>
            </a:r>
            <a:br>
              <a:rPr lang="en-US" sz="2800" b="1" dirty="0">
                <a:solidFill>
                  <a:srgbClr val="00B050"/>
                </a:solidFill>
              </a:rPr>
            </a:br>
            <a:br>
              <a:rPr lang="en-US" sz="2800" b="1" dirty="0">
                <a:solidFill>
                  <a:srgbClr val="00B050"/>
                </a:solidFill>
              </a:rPr>
            </a:br>
            <a:r>
              <a:rPr lang="en-US" sz="2800" b="1" dirty="0">
                <a:solidFill>
                  <a:srgbClr val="00B050"/>
                </a:solidFill>
              </a:rPr>
              <a:t>Advisory Services, Certifications Assistance, Financing, Government Contracting, Loan Packaging, Procurement Sourcing and More</a:t>
            </a:r>
            <a:br>
              <a:rPr lang="en-US" sz="4400" b="1" dirty="0">
                <a:solidFill>
                  <a:srgbClr val="00B050"/>
                </a:solidFill>
              </a:rPr>
            </a:br>
            <a:br>
              <a:rPr lang="en-US" sz="4400" b="1" dirty="0">
                <a:solidFill>
                  <a:srgbClr val="00B050"/>
                </a:solidFill>
              </a:rPr>
            </a:br>
            <a:r>
              <a:rPr lang="en-US" sz="4400" b="1" dirty="0">
                <a:solidFill>
                  <a:srgbClr val="00B050"/>
                </a:solidFill>
              </a:rPr>
              <a:t> </a:t>
            </a:r>
          </a:p>
        </p:txBody>
      </p:sp>
      <p:pic>
        <p:nvPicPr>
          <p:cNvPr id="5" name="Picture 4">
            <a:extLst>
              <a:ext uri="{FF2B5EF4-FFF2-40B4-BE49-F238E27FC236}">
                <a16:creationId xmlns:a16="http://schemas.microsoft.com/office/drawing/2014/main" id="{88672230-1BEB-4FCF-BE3D-8FA40812C71E}"/>
              </a:ext>
            </a:extLst>
          </p:cNvPr>
          <p:cNvPicPr>
            <a:picLocks noChangeAspect="1"/>
          </p:cNvPicPr>
          <p:nvPr/>
        </p:nvPicPr>
        <p:blipFill>
          <a:blip r:embed="rId4"/>
          <a:stretch>
            <a:fillRect/>
          </a:stretch>
        </p:blipFill>
        <p:spPr>
          <a:xfrm>
            <a:off x="10086803" y="296572"/>
            <a:ext cx="1813098" cy="1642056"/>
          </a:xfrm>
          <a:prstGeom prst="rect">
            <a:avLst/>
          </a:prstGeom>
        </p:spPr>
      </p:pic>
    </p:spTree>
    <p:extLst>
      <p:ext uri="{BB962C8B-B14F-4D97-AF65-F5344CB8AC3E}">
        <p14:creationId xmlns:p14="http://schemas.microsoft.com/office/powerpoint/2010/main" val="497269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447CB-1B46-4186-AF00-10218634FED2}"/>
              </a:ext>
            </a:extLst>
          </p:cNvPr>
          <p:cNvSpPr>
            <a:spLocks noGrp="1"/>
          </p:cNvSpPr>
          <p:nvPr>
            <p:ph type="title"/>
          </p:nvPr>
        </p:nvSpPr>
        <p:spPr/>
        <p:txBody>
          <a:bodyPr>
            <a:noAutofit/>
          </a:bodyPr>
          <a:lstStyle/>
          <a:p>
            <a:pPr algn="ctr"/>
            <a:r>
              <a:rPr lang="en-US" sz="4400" b="1" dirty="0">
                <a:solidFill>
                  <a:schemeClr val="accent2"/>
                </a:solidFill>
              </a:rPr>
              <a:t>TRADITIONAL OR CONVENTIONAL FINANCING</a:t>
            </a:r>
          </a:p>
        </p:txBody>
      </p:sp>
      <p:sp>
        <p:nvSpPr>
          <p:cNvPr id="3" name="Content Placeholder 2">
            <a:extLst>
              <a:ext uri="{FF2B5EF4-FFF2-40B4-BE49-F238E27FC236}">
                <a16:creationId xmlns:a16="http://schemas.microsoft.com/office/drawing/2014/main" id="{B6840146-4F2F-43EB-989D-6F18AD9012AE}"/>
              </a:ext>
            </a:extLst>
          </p:cNvPr>
          <p:cNvSpPr>
            <a:spLocks noGrp="1"/>
          </p:cNvSpPr>
          <p:nvPr>
            <p:ph idx="1"/>
          </p:nvPr>
        </p:nvSpPr>
        <p:spPr>
          <a:xfrm>
            <a:off x="677334" y="2923504"/>
            <a:ext cx="8596668" cy="3117858"/>
          </a:xfrm>
        </p:spPr>
        <p:txBody>
          <a:bodyPr/>
          <a:lstStyle/>
          <a:p>
            <a:r>
              <a:rPr lang="en-US" sz="4400" dirty="0"/>
              <a:t>BANKS</a:t>
            </a:r>
          </a:p>
          <a:p>
            <a:r>
              <a:rPr lang="en-US" sz="4400" dirty="0"/>
              <a:t>CREDIT UNIONS</a:t>
            </a:r>
          </a:p>
          <a:p>
            <a:r>
              <a:rPr lang="en-US" sz="4400" dirty="0"/>
              <a:t>NON BANK LENDERS</a:t>
            </a:r>
          </a:p>
          <a:p>
            <a:endParaRPr lang="en-US" dirty="0"/>
          </a:p>
        </p:txBody>
      </p:sp>
      <p:pic>
        <p:nvPicPr>
          <p:cNvPr id="5" name="Picture 4">
            <a:extLst>
              <a:ext uri="{FF2B5EF4-FFF2-40B4-BE49-F238E27FC236}">
                <a16:creationId xmlns:a16="http://schemas.microsoft.com/office/drawing/2014/main" id="{66C58455-E9FF-4AB0-B9AC-E51E9CEBD4F1}"/>
              </a:ext>
            </a:extLst>
          </p:cNvPr>
          <p:cNvPicPr>
            <a:picLocks noChangeAspect="1"/>
          </p:cNvPicPr>
          <p:nvPr/>
        </p:nvPicPr>
        <p:blipFill>
          <a:blip r:embed="rId2"/>
          <a:stretch>
            <a:fillRect/>
          </a:stretch>
        </p:blipFill>
        <p:spPr>
          <a:xfrm>
            <a:off x="10367492" y="5225066"/>
            <a:ext cx="1824507" cy="1632934"/>
          </a:xfrm>
          <a:prstGeom prst="rect">
            <a:avLst/>
          </a:prstGeom>
        </p:spPr>
      </p:pic>
    </p:spTree>
    <p:extLst>
      <p:ext uri="{BB962C8B-B14F-4D97-AF65-F5344CB8AC3E}">
        <p14:creationId xmlns:p14="http://schemas.microsoft.com/office/powerpoint/2010/main" val="405715667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95B16-A939-493A-AB07-6FB8784CB519}"/>
              </a:ext>
            </a:extLst>
          </p:cNvPr>
          <p:cNvSpPr>
            <a:spLocks noGrp="1"/>
          </p:cNvSpPr>
          <p:nvPr>
            <p:ph type="title"/>
          </p:nvPr>
        </p:nvSpPr>
        <p:spPr/>
        <p:txBody>
          <a:bodyPr/>
          <a:lstStyle/>
          <a:p>
            <a:r>
              <a:rPr lang="en-US" dirty="0">
                <a:solidFill>
                  <a:schemeClr val="tx1"/>
                </a:solidFill>
              </a:rPr>
              <a:t>SBA DISASTER LOAN PROGRAM CONTACT</a:t>
            </a:r>
          </a:p>
        </p:txBody>
      </p:sp>
      <p:sp>
        <p:nvSpPr>
          <p:cNvPr id="3" name="Content Placeholder 2">
            <a:extLst>
              <a:ext uri="{FF2B5EF4-FFF2-40B4-BE49-F238E27FC236}">
                <a16:creationId xmlns:a16="http://schemas.microsoft.com/office/drawing/2014/main" id="{9C3B7C16-94CE-4EE5-8E72-C9E11BCCCFD3}"/>
              </a:ext>
            </a:extLst>
          </p:cNvPr>
          <p:cNvSpPr>
            <a:spLocks noGrp="1"/>
          </p:cNvSpPr>
          <p:nvPr>
            <p:ph idx="1"/>
          </p:nvPr>
        </p:nvSpPr>
        <p:spPr/>
        <p:txBody>
          <a:bodyPr>
            <a:normAutofit/>
          </a:bodyPr>
          <a:lstStyle/>
          <a:p>
            <a:r>
              <a:rPr lang="en-US" sz="3200" dirty="0"/>
              <a:t>Email:  </a:t>
            </a:r>
            <a:r>
              <a:rPr lang="en-US" sz="3200" dirty="0">
                <a:hlinkClick r:id="rId2"/>
              </a:rPr>
              <a:t>disastercustomerservice@sba.gov</a:t>
            </a:r>
            <a:endParaRPr lang="en-US" sz="3200" dirty="0"/>
          </a:p>
          <a:p>
            <a:r>
              <a:rPr lang="en-US" sz="3200" dirty="0"/>
              <a:t>Phone: 1-800-659-2955</a:t>
            </a:r>
          </a:p>
          <a:p>
            <a:r>
              <a:rPr lang="en-US" sz="3200" dirty="0"/>
              <a:t>TTY: 1-800-877-8339</a:t>
            </a:r>
          </a:p>
          <a:p>
            <a:r>
              <a:rPr lang="en-US" sz="3200" dirty="0"/>
              <a:t>Visit SBA.gov/disaster for more information</a:t>
            </a:r>
          </a:p>
          <a:p>
            <a:endParaRPr lang="en-US" sz="3200" dirty="0"/>
          </a:p>
          <a:p>
            <a:endParaRPr lang="en-US" dirty="0"/>
          </a:p>
        </p:txBody>
      </p:sp>
    </p:spTree>
    <p:extLst>
      <p:ext uri="{BB962C8B-B14F-4D97-AF65-F5344CB8AC3E}">
        <p14:creationId xmlns:p14="http://schemas.microsoft.com/office/powerpoint/2010/main" val="172320210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BA21E-65AE-4A54-8290-93BD2734A134}"/>
              </a:ext>
            </a:extLst>
          </p:cNvPr>
          <p:cNvSpPr>
            <a:spLocks noGrp="1"/>
          </p:cNvSpPr>
          <p:nvPr>
            <p:ph type="title"/>
          </p:nvPr>
        </p:nvSpPr>
        <p:spPr>
          <a:xfrm>
            <a:off x="677334" y="609600"/>
            <a:ext cx="8596668" cy="1090411"/>
          </a:xfrm>
        </p:spPr>
        <p:txBody>
          <a:bodyPr>
            <a:noAutofit/>
          </a:bodyPr>
          <a:lstStyle/>
          <a:p>
            <a:pPr algn="ctr"/>
            <a:br>
              <a:rPr lang="en-US" sz="7200" b="1" dirty="0">
                <a:solidFill>
                  <a:srgbClr val="00B050"/>
                </a:solidFill>
              </a:rPr>
            </a:br>
            <a:br>
              <a:rPr lang="en-US" sz="7200" b="1" dirty="0">
                <a:solidFill>
                  <a:srgbClr val="00B050"/>
                </a:solidFill>
              </a:rPr>
            </a:br>
            <a:br>
              <a:rPr lang="en-US" sz="4400" b="1" dirty="0">
                <a:solidFill>
                  <a:srgbClr val="00B050"/>
                </a:solidFill>
              </a:rPr>
            </a:br>
            <a:r>
              <a:rPr lang="en-US" sz="4400" b="1" dirty="0">
                <a:solidFill>
                  <a:srgbClr val="00B050"/>
                </a:solidFill>
              </a:rPr>
              <a:t> S</a:t>
            </a:r>
          </a:p>
        </p:txBody>
      </p:sp>
      <p:pic>
        <p:nvPicPr>
          <p:cNvPr id="5" name="Picture 4">
            <a:extLst>
              <a:ext uri="{FF2B5EF4-FFF2-40B4-BE49-F238E27FC236}">
                <a16:creationId xmlns:a16="http://schemas.microsoft.com/office/drawing/2014/main" id="{88672230-1BEB-4FCF-BE3D-8FA40812C71E}"/>
              </a:ext>
            </a:extLst>
          </p:cNvPr>
          <p:cNvPicPr>
            <a:picLocks noChangeAspect="1"/>
          </p:cNvPicPr>
          <p:nvPr/>
        </p:nvPicPr>
        <p:blipFill>
          <a:blip r:embed="rId2"/>
          <a:stretch>
            <a:fillRect/>
          </a:stretch>
        </p:blipFill>
        <p:spPr>
          <a:xfrm>
            <a:off x="10357301" y="5215944"/>
            <a:ext cx="1834699" cy="1642056"/>
          </a:xfrm>
          <a:prstGeom prst="rect">
            <a:avLst/>
          </a:prstGeom>
        </p:spPr>
      </p:pic>
      <p:pic>
        <p:nvPicPr>
          <p:cNvPr id="4" name="Picture 3">
            <a:extLst>
              <a:ext uri="{FF2B5EF4-FFF2-40B4-BE49-F238E27FC236}">
                <a16:creationId xmlns:a16="http://schemas.microsoft.com/office/drawing/2014/main" id="{F4E58E7D-E425-48EB-AC7A-3F9F03160FB7}"/>
              </a:ext>
            </a:extLst>
          </p:cNvPr>
          <p:cNvPicPr>
            <a:picLocks noChangeAspect="1"/>
          </p:cNvPicPr>
          <p:nvPr/>
        </p:nvPicPr>
        <p:blipFill>
          <a:blip r:embed="rId3"/>
          <a:stretch>
            <a:fillRect/>
          </a:stretch>
        </p:blipFill>
        <p:spPr>
          <a:xfrm>
            <a:off x="1388534" y="1777038"/>
            <a:ext cx="7354213" cy="4471362"/>
          </a:xfrm>
          <a:prstGeom prst="rect">
            <a:avLst/>
          </a:prstGeom>
        </p:spPr>
      </p:pic>
    </p:spTree>
    <p:extLst>
      <p:ext uri="{BB962C8B-B14F-4D97-AF65-F5344CB8AC3E}">
        <p14:creationId xmlns:p14="http://schemas.microsoft.com/office/powerpoint/2010/main" val="424226844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700D399-90A7-4DFD-8687-43430AA1D21F}"/>
              </a:ext>
            </a:extLst>
          </p:cNvPr>
          <p:cNvPicPr>
            <a:picLocks noChangeAspect="1"/>
          </p:cNvPicPr>
          <p:nvPr/>
        </p:nvPicPr>
        <p:blipFill>
          <a:blip r:embed="rId2"/>
          <a:stretch>
            <a:fillRect/>
          </a:stretch>
        </p:blipFill>
        <p:spPr>
          <a:xfrm>
            <a:off x="800100" y="0"/>
            <a:ext cx="9144000" cy="6858000"/>
          </a:xfrm>
          <a:prstGeom prst="rect">
            <a:avLst/>
          </a:prstGeom>
        </p:spPr>
      </p:pic>
    </p:spTree>
    <p:extLst>
      <p:ext uri="{BB962C8B-B14F-4D97-AF65-F5344CB8AC3E}">
        <p14:creationId xmlns:p14="http://schemas.microsoft.com/office/powerpoint/2010/main" val="12561131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BA21E-65AE-4A54-8290-93BD2734A134}"/>
              </a:ext>
            </a:extLst>
          </p:cNvPr>
          <p:cNvSpPr>
            <a:spLocks noGrp="1"/>
          </p:cNvSpPr>
          <p:nvPr>
            <p:ph type="title"/>
          </p:nvPr>
        </p:nvSpPr>
        <p:spPr>
          <a:xfrm>
            <a:off x="677334" y="152400"/>
            <a:ext cx="8596668" cy="2247900"/>
          </a:xfrm>
        </p:spPr>
        <p:txBody>
          <a:bodyPr>
            <a:noAutofit/>
          </a:bodyPr>
          <a:lstStyle/>
          <a:p>
            <a:pPr algn="ctr"/>
            <a:r>
              <a:rPr lang="en-US" sz="7200" b="1" dirty="0">
                <a:solidFill>
                  <a:srgbClr val="00B050"/>
                </a:solidFill>
              </a:rPr>
              <a:t>Contact Info</a:t>
            </a:r>
            <a:br>
              <a:rPr lang="en-US" sz="7200" b="1" dirty="0">
                <a:solidFill>
                  <a:srgbClr val="00B050"/>
                </a:solidFill>
              </a:rPr>
            </a:br>
            <a:br>
              <a:rPr lang="en-US" sz="7200" b="1" dirty="0">
                <a:solidFill>
                  <a:srgbClr val="00B050"/>
                </a:solidFill>
              </a:rPr>
            </a:br>
            <a:r>
              <a:rPr lang="en-US" sz="2800" b="1" dirty="0">
                <a:solidFill>
                  <a:srgbClr val="00B050"/>
                </a:solidFill>
              </a:rPr>
              <a:t>Monica Coburn, Founder and Managing Director</a:t>
            </a:r>
            <a:br>
              <a:rPr lang="en-US" sz="2800" b="1" dirty="0">
                <a:solidFill>
                  <a:srgbClr val="00B050"/>
                </a:solidFill>
              </a:rPr>
            </a:br>
            <a:r>
              <a:rPr lang="en-US" sz="2800" b="1" dirty="0">
                <a:solidFill>
                  <a:srgbClr val="00B050"/>
                </a:solidFill>
              </a:rPr>
              <a:t>Nevada Business Advisors</a:t>
            </a:r>
            <a:br>
              <a:rPr lang="en-US" sz="2800" b="1" dirty="0">
                <a:solidFill>
                  <a:srgbClr val="00B050"/>
                </a:solidFill>
              </a:rPr>
            </a:br>
            <a:r>
              <a:rPr lang="en-US" sz="2800" b="1" dirty="0">
                <a:solidFill>
                  <a:srgbClr val="00B050"/>
                </a:solidFill>
              </a:rPr>
              <a:t>(702) 805-8900 </a:t>
            </a:r>
            <a:br>
              <a:rPr lang="en-US" sz="2800" b="1" dirty="0">
                <a:solidFill>
                  <a:srgbClr val="00B050"/>
                </a:solidFill>
              </a:rPr>
            </a:br>
            <a:r>
              <a:rPr lang="en-US" sz="2800" b="1" i="1" dirty="0">
                <a:solidFill>
                  <a:srgbClr val="00B050"/>
                </a:solidFill>
                <a:hlinkClick r:id="rId2">
                  <a:extLst>
                    <a:ext uri="{A12FA001-AC4F-418D-AE19-62706E023703}">
                      <ahyp:hlinkClr xmlns:ahyp="http://schemas.microsoft.com/office/drawing/2018/hyperlinkcolor" val="tx"/>
                    </a:ext>
                  </a:extLst>
                </a:hlinkClick>
              </a:rPr>
              <a:t>info@nevadabusinessadvisors.com</a:t>
            </a:r>
            <a:br>
              <a:rPr lang="en-US" sz="2800" b="1" i="1" dirty="0">
                <a:solidFill>
                  <a:srgbClr val="00B050"/>
                </a:solidFill>
              </a:rPr>
            </a:br>
            <a:r>
              <a:rPr lang="en-US" sz="2800" b="1" i="1" dirty="0">
                <a:solidFill>
                  <a:srgbClr val="00B050"/>
                </a:solidFill>
                <a:hlinkClick r:id="rId3">
                  <a:extLst>
                    <a:ext uri="{A12FA001-AC4F-418D-AE19-62706E023703}">
                      <ahyp:hlinkClr xmlns:ahyp="http://schemas.microsoft.com/office/drawing/2018/hyperlinkcolor" val="tx"/>
                    </a:ext>
                  </a:extLst>
                </a:hlinkClick>
              </a:rPr>
              <a:t>https://nevadabusniessadvisors.com</a:t>
            </a:r>
            <a:br>
              <a:rPr lang="en-US" sz="2800" b="1" dirty="0">
                <a:solidFill>
                  <a:srgbClr val="00B050"/>
                </a:solidFill>
              </a:rPr>
            </a:br>
            <a:br>
              <a:rPr lang="en-US" sz="2800" b="1" dirty="0">
                <a:solidFill>
                  <a:srgbClr val="00B050"/>
                </a:solidFill>
              </a:rPr>
            </a:br>
            <a:r>
              <a:rPr lang="en-US" sz="2800" b="1" dirty="0">
                <a:solidFill>
                  <a:srgbClr val="00B050"/>
                </a:solidFill>
              </a:rPr>
              <a:t>Advisory Services, Certifications Assistance, Financing, Government Contracting, Loan Packaging, Procurement Sourcing and More</a:t>
            </a:r>
            <a:br>
              <a:rPr lang="en-US" sz="4400" b="1" dirty="0">
                <a:solidFill>
                  <a:srgbClr val="00B050"/>
                </a:solidFill>
              </a:rPr>
            </a:br>
            <a:br>
              <a:rPr lang="en-US" sz="4400" b="1" dirty="0">
                <a:solidFill>
                  <a:srgbClr val="00B050"/>
                </a:solidFill>
              </a:rPr>
            </a:br>
            <a:r>
              <a:rPr lang="en-US" sz="4400" b="1" dirty="0">
                <a:solidFill>
                  <a:srgbClr val="00B050"/>
                </a:solidFill>
              </a:rPr>
              <a:t> </a:t>
            </a:r>
          </a:p>
        </p:txBody>
      </p:sp>
      <p:pic>
        <p:nvPicPr>
          <p:cNvPr id="5" name="Picture 4">
            <a:extLst>
              <a:ext uri="{FF2B5EF4-FFF2-40B4-BE49-F238E27FC236}">
                <a16:creationId xmlns:a16="http://schemas.microsoft.com/office/drawing/2014/main" id="{88672230-1BEB-4FCF-BE3D-8FA40812C71E}"/>
              </a:ext>
            </a:extLst>
          </p:cNvPr>
          <p:cNvPicPr>
            <a:picLocks noChangeAspect="1"/>
          </p:cNvPicPr>
          <p:nvPr/>
        </p:nvPicPr>
        <p:blipFill>
          <a:blip r:embed="rId4"/>
          <a:stretch>
            <a:fillRect/>
          </a:stretch>
        </p:blipFill>
        <p:spPr>
          <a:xfrm>
            <a:off x="10086803" y="296572"/>
            <a:ext cx="1813098" cy="1642056"/>
          </a:xfrm>
          <a:prstGeom prst="rect">
            <a:avLst/>
          </a:prstGeom>
        </p:spPr>
      </p:pic>
    </p:spTree>
    <p:extLst>
      <p:ext uri="{BB962C8B-B14F-4D97-AF65-F5344CB8AC3E}">
        <p14:creationId xmlns:p14="http://schemas.microsoft.com/office/powerpoint/2010/main" val="3422049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447CB-1B46-4186-AF00-10218634FED2}"/>
              </a:ext>
            </a:extLst>
          </p:cNvPr>
          <p:cNvSpPr>
            <a:spLocks noGrp="1"/>
          </p:cNvSpPr>
          <p:nvPr>
            <p:ph type="title"/>
          </p:nvPr>
        </p:nvSpPr>
        <p:spPr/>
        <p:txBody>
          <a:bodyPr>
            <a:noAutofit/>
          </a:bodyPr>
          <a:lstStyle/>
          <a:p>
            <a:pPr algn="ctr"/>
            <a:r>
              <a:rPr lang="en-US" sz="4400" b="1" dirty="0">
                <a:solidFill>
                  <a:schemeClr val="accent2"/>
                </a:solidFill>
              </a:rPr>
              <a:t>ALTERNATIVE FINANCING</a:t>
            </a:r>
          </a:p>
        </p:txBody>
      </p:sp>
      <p:sp>
        <p:nvSpPr>
          <p:cNvPr id="3" name="Content Placeholder 2">
            <a:extLst>
              <a:ext uri="{FF2B5EF4-FFF2-40B4-BE49-F238E27FC236}">
                <a16:creationId xmlns:a16="http://schemas.microsoft.com/office/drawing/2014/main" id="{B6840146-4F2F-43EB-989D-6F18AD9012AE}"/>
              </a:ext>
            </a:extLst>
          </p:cNvPr>
          <p:cNvSpPr>
            <a:spLocks noGrp="1"/>
          </p:cNvSpPr>
          <p:nvPr>
            <p:ph idx="1"/>
          </p:nvPr>
        </p:nvSpPr>
        <p:spPr>
          <a:xfrm>
            <a:off x="677334" y="1930400"/>
            <a:ext cx="8596668" cy="4110962"/>
          </a:xfrm>
        </p:spPr>
        <p:txBody>
          <a:bodyPr/>
          <a:lstStyle/>
          <a:p>
            <a:r>
              <a:rPr lang="en-US" sz="4400" dirty="0"/>
              <a:t>GOVERNMENT PROGRAMS</a:t>
            </a:r>
          </a:p>
          <a:p>
            <a:r>
              <a:rPr lang="en-US" sz="4400" dirty="0"/>
              <a:t>FINANCE COMPANIES</a:t>
            </a:r>
          </a:p>
          <a:p>
            <a:r>
              <a:rPr lang="en-US" sz="4400" dirty="0"/>
              <a:t>MERCHANT PROCESSING CO.</a:t>
            </a:r>
          </a:p>
          <a:p>
            <a:r>
              <a:rPr lang="en-US" sz="4400" dirty="0"/>
              <a:t>PRIVATE </a:t>
            </a:r>
          </a:p>
          <a:p>
            <a:r>
              <a:rPr lang="en-US" sz="4400" dirty="0"/>
              <a:t>PUBLIC</a:t>
            </a:r>
          </a:p>
          <a:p>
            <a:endParaRPr lang="en-US" sz="4400" dirty="0"/>
          </a:p>
          <a:p>
            <a:endParaRPr lang="en-US" dirty="0"/>
          </a:p>
        </p:txBody>
      </p:sp>
      <p:pic>
        <p:nvPicPr>
          <p:cNvPr id="5" name="Picture 4">
            <a:extLst>
              <a:ext uri="{FF2B5EF4-FFF2-40B4-BE49-F238E27FC236}">
                <a16:creationId xmlns:a16="http://schemas.microsoft.com/office/drawing/2014/main" id="{66C58455-E9FF-4AB0-B9AC-E51E9CEBD4F1}"/>
              </a:ext>
            </a:extLst>
          </p:cNvPr>
          <p:cNvPicPr>
            <a:picLocks noChangeAspect="1"/>
          </p:cNvPicPr>
          <p:nvPr/>
        </p:nvPicPr>
        <p:blipFill>
          <a:blip r:embed="rId2"/>
          <a:stretch>
            <a:fillRect/>
          </a:stretch>
        </p:blipFill>
        <p:spPr>
          <a:xfrm>
            <a:off x="10367492" y="5225066"/>
            <a:ext cx="1824507" cy="1632934"/>
          </a:xfrm>
          <a:prstGeom prst="rect">
            <a:avLst/>
          </a:prstGeom>
        </p:spPr>
      </p:pic>
    </p:spTree>
    <p:extLst>
      <p:ext uri="{BB962C8B-B14F-4D97-AF65-F5344CB8AC3E}">
        <p14:creationId xmlns:p14="http://schemas.microsoft.com/office/powerpoint/2010/main" val="3839341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447CB-1B46-4186-AF00-10218634FED2}"/>
              </a:ext>
            </a:extLst>
          </p:cNvPr>
          <p:cNvSpPr>
            <a:spLocks noGrp="1"/>
          </p:cNvSpPr>
          <p:nvPr>
            <p:ph type="title"/>
          </p:nvPr>
        </p:nvSpPr>
        <p:spPr/>
        <p:txBody>
          <a:bodyPr>
            <a:noAutofit/>
          </a:bodyPr>
          <a:lstStyle/>
          <a:p>
            <a:pPr algn="ctr"/>
            <a:r>
              <a:rPr lang="en-US" sz="4400" b="1" dirty="0">
                <a:solidFill>
                  <a:schemeClr val="accent2"/>
                </a:solidFill>
              </a:rPr>
              <a:t>TYPES OF FINANCING</a:t>
            </a:r>
          </a:p>
        </p:txBody>
      </p:sp>
      <p:sp>
        <p:nvSpPr>
          <p:cNvPr id="3" name="Content Placeholder 2">
            <a:extLst>
              <a:ext uri="{FF2B5EF4-FFF2-40B4-BE49-F238E27FC236}">
                <a16:creationId xmlns:a16="http://schemas.microsoft.com/office/drawing/2014/main" id="{B6840146-4F2F-43EB-989D-6F18AD9012AE}"/>
              </a:ext>
            </a:extLst>
          </p:cNvPr>
          <p:cNvSpPr>
            <a:spLocks noGrp="1"/>
          </p:cNvSpPr>
          <p:nvPr>
            <p:ph idx="1"/>
          </p:nvPr>
        </p:nvSpPr>
        <p:spPr>
          <a:xfrm>
            <a:off x="677334" y="1930400"/>
            <a:ext cx="8596668" cy="4110962"/>
          </a:xfrm>
        </p:spPr>
        <p:txBody>
          <a:bodyPr>
            <a:normAutofit fontScale="92500" lnSpcReduction="20000"/>
          </a:bodyPr>
          <a:lstStyle/>
          <a:p>
            <a:r>
              <a:rPr lang="en-US" sz="4400" dirty="0"/>
              <a:t>Line of Credit </a:t>
            </a:r>
          </a:p>
          <a:p>
            <a:r>
              <a:rPr lang="en-US" sz="4400" dirty="0"/>
              <a:t>Term Loan (equipment, real estate, fixtures, etc.)</a:t>
            </a:r>
          </a:p>
          <a:p>
            <a:r>
              <a:rPr lang="en-US" sz="4400" dirty="0"/>
              <a:t>SBA (Express, 7a, 504, Disaster)</a:t>
            </a:r>
          </a:p>
          <a:p>
            <a:r>
              <a:rPr lang="en-US" sz="4400" dirty="0"/>
              <a:t>Secured line/loan (CD, savings, securities)</a:t>
            </a:r>
          </a:p>
          <a:p>
            <a:r>
              <a:rPr lang="en-US" sz="4400" dirty="0"/>
              <a:t>Microloans</a:t>
            </a:r>
          </a:p>
          <a:p>
            <a:endParaRPr lang="en-US" dirty="0"/>
          </a:p>
        </p:txBody>
      </p:sp>
      <p:pic>
        <p:nvPicPr>
          <p:cNvPr id="5" name="Picture 4">
            <a:extLst>
              <a:ext uri="{FF2B5EF4-FFF2-40B4-BE49-F238E27FC236}">
                <a16:creationId xmlns:a16="http://schemas.microsoft.com/office/drawing/2014/main" id="{66C58455-E9FF-4AB0-B9AC-E51E9CEBD4F1}"/>
              </a:ext>
            </a:extLst>
          </p:cNvPr>
          <p:cNvPicPr>
            <a:picLocks noChangeAspect="1"/>
          </p:cNvPicPr>
          <p:nvPr/>
        </p:nvPicPr>
        <p:blipFill>
          <a:blip r:embed="rId2"/>
          <a:stretch>
            <a:fillRect/>
          </a:stretch>
        </p:blipFill>
        <p:spPr>
          <a:xfrm>
            <a:off x="10367492" y="5225066"/>
            <a:ext cx="1824507" cy="1632934"/>
          </a:xfrm>
          <a:prstGeom prst="rect">
            <a:avLst/>
          </a:prstGeom>
        </p:spPr>
      </p:pic>
    </p:spTree>
    <p:extLst>
      <p:ext uri="{BB962C8B-B14F-4D97-AF65-F5344CB8AC3E}">
        <p14:creationId xmlns:p14="http://schemas.microsoft.com/office/powerpoint/2010/main" val="35224399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447CB-1B46-4186-AF00-10218634FED2}"/>
              </a:ext>
            </a:extLst>
          </p:cNvPr>
          <p:cNvSpPr>
            <a:spLocks noGrp="1"/>
          </p:cNvSpPr>
          <p:nvPr>
            <p:ph type="title"/>
          </p:nvPr>
        </p:nvSpPr>
        <p:spPr/>
        <p:txBody>
          <a:bodyPr>
            <a:noAutofit/>
          </a:bodyPr>
          <a:lstStyle/>
          <a:p>
            <a:pPr algn="ctr"/>
            <a:r>
              <a:rPr lang="en-US" sz="4400" b="1" dirty="0">
                <a:solidFill>
                  <a:schemeClr val="accent2"/>
                </a:solidFill>
              </a:rPr>
              <a:t>ALTERNATIVE FINANCING</a:t>
            </a:r>
          </a:p>
        </p:txBody>
      </p:sp>
      <p:sp>
        <p:nvSpPr>
          <p:cNvPr id="3" name="Content Placeholder 2">
            <a:extLst>
              <a:ext uri="{FF2B5EF4-FFF2-40B4-BE49-F238E27FC236}">
                <a16:creationId xmlns:a16="http://schemas.microsoft.com/office/drawing/2014/main" id="{B6840146-4F2F-43EB-989D-6F18AD9012AE}"/>
              </a:ext>
            </a:extLst>
          </p:cNvPr>
          <p:cNvSpPr>
            <a:spLocks noGrp="1"/>
          </p:cNvSpPr>
          <p:nvPr>
            <p:ph idx="1"/>
          </p:nvPr>
        </p:nvSpPr>
        <p:spPr>
          <a:xfrm>
            <a:off x="677334" y="1930400"/>
            <a:ext cx="8596668" cy="4110962"/>
          </a:xfrm>
        </p:spPr>
        <p:txBody>
          <a:bodyPr>
            <a:normAutofit fontScale="92500" lnSpcReduction="10000"/>
          </a:bodyPr>
          <a:lstStyle/>
          <a:p>
            <a:endParaRPr lang="en-US" sz="4400" dirty="0"/>
          </a:p>
          <a:p>
            <a:r>
              <a:rPr lang="en-US" sz="4400" dirty="0"/>
              <a:t>Factoring</a:t>
            </a:r>
          </a:p>
          <a:p>
            <a:r>
              <a:rPr lang="en-US" sz="4400" dirty="0"/>
              <a:t>Asset Based Lending</a:t>
            </a:r>
          </a:p>
          <a:p>
            <a:r>
              <a:rPr lang="en-US" sz="4400" dirty="0"/>
              <a:t>Other Programs (i.e. NV Business Opportunity Fund, Nevada Opportunity Fund)</a:t>
            </a:r>
          </a:p>
          <a:p>
            <a:endParaRPr lang="en-US" sz="4400" dirty="0"/>
          </a:p>
          <a:p>
            <a:endParaRPr lang="en-US" sz="4400" dirty="0"/>
          </a:p>
          <a:p>
            <a:endParaRPr lang="en-US" dirty="0"/>
          </a:p>
        </p:txBody>
      </p:sp>
      <p:pic>
        <p:nvPicPr>
          <p:cNvPr id="5" name="Picture 4">
            <a:extLst>
              <a:ext uri="{FF2B5EF4-FFF2-40B4-BE49-F238E27FC236}">
                <a16:creationId xmlns:a16="http://schemas.microsoft.com/office/drawing/2014/main" id="{B0A9A088-EE9E-4F66-A847-21843A083ADB}"/>
              </a:ext>
            </a:extLst>
          </p:cNvPr>
          <p:cNvPicPr>
            <a:picLocks noChangeAspect="1"/>
          </p:cNvPicPr>
          <p:nvPr/>
        </p:nvPicPr>
        <p:blipFill>
          <a:blip r:embed="rId2"/>
          <a:stretch>
            <a:fillRect/>
          </a:stretch>
        </p:blipFill>
        <p:spPr>
          <a:xfrm>
            <a:off x="10380372" y="5236593"/>
            <a:ext cx="1811628" cy="1621407"/>
          </a:xfrm>
          <a:prstGeom prst="rect">
            <a:avLst/>
          </a:prstGeom>
        </p:spPr>
      </p:pic>
    </p:spTree>
    <p:extLst>
      <p:ext uri="{BB962C8B-B14F-4D97-AF65-F5344CB8AC3E}">
        <p14:creationId xmlns:p14="http://schemas.microsoft.com/office/powerpoint/2010/main" val="13794281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447CB-1B46-4186-AF00-10218634FED2}"/>
              </a:ext>
            </a:extLst>
          </p:cNvPr>
          <p:cNvSpPr>
            <a:spLocks noGrp="1"/>
          </p:cNvSpPr>
          <p:nvPr>
            <p:ph type="title"/>
          </p:nvPr>
        </p:nvSpPr>
        <p:spPr/>
        <p:txBody>
          <a:bodyPr>
            <a:noAutofit/>
          </a:bodyPr>
          <a:lstStyle/>
          <a:p>
            <a:pPr algn="ctr"/>
            <a:r>
              <a:rPr lang="en-US" sz="4400" b="1" dirty="0">
                <a:solidFill>
                  <a:schemeClr val="accent2"/>
                </a:solidFill>
              </a:rPr>
              <a:t>“OTHER” FINANCING</a:t>
            </a:r>
          </a:p>
        </p:txBody>
      </p:sp>
      <p:sp>
        <p:nvSpPr>
          <p:cNvPr id="3" name="Content Placeholder 2">
            <a:extLst>
              <a:ext uri="{FF2B5EF4-FFF2-40B4-BE49-F238E27FC236}">
                <a16:creationId xmlns:a16="http://schemas.microsoft.com/office/drawing/2014/main" id="{B6840146-4F2F-43EB-989D-6F18AD9012AE}"/>
              </a:ext>
            </a:extLst>
          </p:cNvPr>
          <p:cNvSpPr>
            <a:spLocks noGrp="1"/>
          </p:cNvSpPr>
          <p:nvPr>
            <p:ph idx="1"/>
          </p:nvPr>
        </p:nvSpPr>
        <p:spPr>
          <a:xfrm>
            <a:off x="677334" y="1930400"/>
            <a:ext cx="8596668" cy="4110962"/>
          </a:xfrm>
        </p:spPr>
        <p:txBody>
          <a:bodyPr>
            <a:normAutofit fontScale="85000" lnSpcReduction="20000"/>
          </a:bodyPr>
          <a:lstStyle/>
          <a:p>
            <a:r>
              <a:rPr lang="en-US" sz="4400" dirty="0"/>
              <a:t>Family and Friends</a:t>
            </a:r>
          </a:p>
          <a:p>
            <a:r>
              <a:rPr lang="en-US" sz="4400" dirty="0"/>
              <a:t>Home Equity</a:t>
            </a:r>
          </a:p>
          <a:p>
            <a:r>
              <a:rPr lang="en-US" sz="4400" dirty="0"/>
              <a:t>Credit Cards</a:t>
            </a:r>
          </a:p>
          <a:p>
            <a:r>
              <a:rPr lang="en-US" sz="4400" dirty="0"/>
              <a:t>Seller </a:t>
            </a:r>
          </a:p>
          <a:p>
            <a:r>
              <a:rPr lang="en-US" sz="4400" dirty="0"/>
              <a:t>Private Investors</a:t>
            </a:r>
          </a:p>
          <a:p>
            <a:r>
              <a:rPr lang="en-US" sz="4400" dirty="0"/>
              <a:t>Crowdfunding</a:t>
            </a:r>
          </a:p>
          <a:p>
            <a:r>
              <a:rPr lang="en-US" sz="4400" dirty="0"/>
              <a:t>MCA’s (Avoid if at all possible!)</a:t>
            </a:r>
          </a:p>
          <a:p>
            <a:endParaRPr lang="en-US" sz="4400" dirty="0"/>
          </a:p>
          <a:p>
            <a:endParaRPr lang="en-US" sz="4400" dirty="0"/>
          </a:p>
          <a:p>
            <a:endParaRPr lang="en-US" dirty="0"/>
          </a:p>
        </p:txBody>
      </p:sp>
      <p:pic>
        <p:nvPicPr>
          <p:cNvPr id="5" name="Picture 4">
            <a:extLst>
              <a:ext uri="{FF2B5EF4-FFF2-40B4-BE49-F238E27FC236}">
                <a16:creationId xmlns:a16="http://schemas.microsoft.com/office/drawing/2014/main" id="{8A4514E9-6C00-4E78-9512-9B3D04F6282F}"/>
              </a:ext>
            </a:extLst>
          </p:cNvPr>
          <p:cNvPicPr>
            <a:picLocks noChangeAspect="1"/>
          </p:cNvPicPr>
          <p:nvPr/>
        </p:nvPicPr>
        <p:blipFill>
          <a:blip r:embed="rId2"/>
          <a:stretch>
            <a:fillRect/>
          </a:stretch>
        </p:blipFill>
        <p:spPr>
          <a:xfrm>
            <a:off x="10367493" y="5225066"/>
            <a:ext cx="1824507" cy="1632934"/>
          </a:xfrm>
          <a:prstGeom prst="rect">
            <a:avLst/>
          </a:prstGeom>
        </p:spPr>
      </p:pic>
    </p:spTree>
    <p:extLst>
      <p:ext uri="{BB962C8B-B14F-4D97-AF65-F5344CB8AC3E}">
        <p14:creationId xmlns:p14="http://schemas.microsoft.com/office/powerpoint/2010/main" val="136097919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2152</TotalTime>
  <Words>2223</Words>
  <Application>Microsoft Office PowerPoint</Application>
  <PresentationFormat>Widescreen</PresentationFormat>
  <Paragraphs>231</Paragraphs>
  <Slides>53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53</vt:i4>
      </vt:variant>
    </vt:vector>
  </HeadingPairs>
  <TitlesOfParts>
    <vt:vector size="59" baseType="lpstr">
      <vt:lpstr>Arial</vt:lpstr>
      <vt:lpstr>Elephant</vt:lpstr>
      <vt:lpstr>Trebuchet MS</vt:lpstr>
      <vt:lpstr>Wingdings</vt:lpstr>
      <vt:lpstr>Wingdings 3</vt:lpstr>
      <vt:lpstr>Facet</vt:lpstr>
      <vt:lpstr>PowerPoint Presentation</vt:lpstr>
      <vt:lpstr>Financing Options for Business and an Overview of the SBA Disaster Relief Programs</vt:lpstr>
      <vt:lpstr>Financing Options for Business</vt:lpstr>
      <vt:lpstr>   1. Where is the money? 2. Financing Options 3. What do banks and lenders look for?  4. How do I prepare to get funding? 5. SBA Disaster Loan Programs Overview </vt:lpstr>
      <vt:lpstr>TRADITIONAL OR CONVENTIONAL FINANCING</vt:lpstr>
      <vt:lpstr>ALTERNATIVE FINANCING</vt:lpstr>
      <vt:lpstr>TYPES OF FINANCING</vt:lpstr>
      <vt:lpstr>ALTERNATIVE FINANCING</vt:lpstr>
      <vt:lpstr>“OTHER” FINANCING</vt:lpstr>
      <vt:lpstr>NOTE:   Get a GREAT banker!  A banker that knows you and your business is CRITICAL to your business.   NOTE:  Get a GREAT banker! NOTE:  Get the RIGHT banker! Not every banker knows business.</vt:lpstr>
      <vt:lpstr>What do Banks and Lenders Look for?  #1: CHARACTER </vt:lpstr>
      <vt:lpstr>What do Banks and Lenders Look for?  #2: CAPACITY </vt:lpstr>
      <vt:lpstr>What do Banks and Lenders Look for?  #3: COLLATERAL </vt:lpstr>
      <vt:lpstr>What do Banks and Lenders Look for?  #4: CAPITAL </vt:lpstr>
      <vt:lpstr>What do Banks and Lenders Look for?  #5: CONDITIONS </vt:lpstr>
      <vt:lpstr>HOW DO I PREPARE TO GET FUNDING?  </vt:lpstr>
      <vt:lpstr>Startup?  5 C’s of Credit Personal Credit  Business Plan Projections Down Payment Collateral  </vt:lpstr>
      <vt:lpstr>Existing?   5 C’s of Credit Equipment  Real Estate  Working Capital  Growth Plans    </vt:lpstr>
      <vt:lpstr>When Should I Ask?  It’s NEVER too early to start having a conversation with your bank!!!    </vt:lpstr>
      <vt:lpstr>When Should I Ask?  Make sure your FINANCIAL HOUSE is in order (personal credit, cash in bank, etc.)   </vt:lpstr>
      <vt:lpstr>When Should I Ask?  Know what to ask for BEFORE you talk with your banker. Be prepared!   </vt:lpstr>
      <vt:lpstr>NEVER Say…..  “What can I qualify for OR how much money can you give me?”   </vt:lpstr>
      <vt:lpstr>Be Prepared  Personal &amp; Business Federal Tax Returns (3 years) Business financial statements (P&amp;L/Balance Sheet) Bank account statements Personal financial statement* Debt Schedule* Business Plan and Projections (as applicable)  Agreements (Purchase, Lease, etc.) Entity documentation (articles, by-laws, etc.)    </vt:lpstr>
      <vt:lpstr>SBA Disaster Loan Programs Overview</vt:lpstr>
      <vt:lpstr>Economic Injury Disaster Loan (EIDL) Overview</vt:lpstr>
      <vt:lpstr>FACTS </vt:lpstr>
      <vt:lpstr>Need to Know</vt:lpstr>
      <vt:lpstr>Program Highlights </vt:lpstr>
      <vt:lpstr>Documentation Requirements* </vt:lpstr>
      <vt:lpstr>What can funds be used for?</vt:lpstr>
      <vt:lpstr>SBA DISASTER LOAN PROGRAM CONTACT</vt:lpstr>
      <vt:lpstr>Emergency Economic Injury Grants Overview</vt:lpstr>
      <vt:lpstr>Who is Eligible for the Grant?</vt:lpstr>
      <vt:lpstr>How long are EEIG available?</vt:lpstr>
      <vt:lpstr>Need to Know</vt:lpstr>
      <vt:lpstr>SBA DISASTER LOAN PROGRAM CONTACT</vt:lpstr>
      <vt:lpstr>Small Business Debt Relief Program  Overview</vt:lpstr>
      <vt:lpstr>What is the Small Business Debt Relief Program?</vt:lpstr>
      <vt:lpstr>Paycheck Protection Program (PPP) Overview Part of CARES Act</vt:lpstr>
      <vt:lpstr>What is the PPP?</vt:lpstr>
      <vt:lpstr>What businesses are eligible?</vt:lpstr>
      <vt:lpstr>How is the loan size determined?</vt:lpstr>
      <vt:lpstr>What costs are eligible?</vt:lpstr>
      <vt:lpstr>What costs are not eligible?</vt:lpstr>
      <vt:lpstr>What can funds be used for?</vt:lpstr>
      <vt:lpstr>Need to Know about PPP</vt:lpstr>
      <vt:lpstr>Need to Know about PPP</vt:lpstr>
      <vt:lpstr>Is this loan forgivable?</vt:lpstr>
      <vt:lpstr>Contact Info  Monica Coburn, Founder and Managing Director Nevada Business Advisors (702) 805-8900  info@nevadabusinessadvisors.com https://nevadabusinessadvisors.com  Advisory Services, Certifications Assistance, Financing, Government Contracting, Loan Packaging, Procurement Sourcing and More   </vt:lpstr>
      <vt:lpstr>SBA DISASTER LOAN PROGRAM CONTACT</vt:lpstr>
      <vt:lpstr>    S</vt:lpstr>
      <vt:lpstr>PowerPoint Presentation</vt:lpstr>
      <vt:lpstr>Contact Info  Monica Coburn, Founder and Managing Director Nevada Business Advisors (702) 805-8900  info@nevadabusinessadvisors.com https://nevadabusniessadvisors.com  Advisory Services, Certifications Assistance, Financing, Government Contracting, Loan Packaging, Procurement Sourcing and More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SHOW ME THE MONEY!!  Financing the Growth of Your Company</dc:title>
  <dc:creator>Robert Coburn</dc:creator>
  <cp:lastModifiedBy>Jeffery Englehart</cp:lastModifiedBy>
  <cp:revision>57</cp:revision>
  <dcterms:created xsi:type="dcterms:W3CDTF">2019-11-08T16:40:38Z</dcterms:created>
  <dcterms:modified xsi:type="dcterms:W3CDTF">2020-04-03T18:43:42Z</dcterms:modified>
</cp:coreProperties>
</file>