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01"/>
  </p:notesMasterIdLst>
  <p:sldIdLst>
    <p:sldId id="256" r:id="rId3"/>
    <p:sldId id="257" r:id="rId4"/>
    <p:sldId id="258" r:id="rId5"/>
    <p:sldId id="325" r:id="rId6"/>
    <p:sldId id="332" r:id="rId7"/>
    <p:sldId id="333" r:id="rId8"/>
    <p:sldId id="312" r:id="rId9"/>
    <p:sldId id="313" r:id="rId10"/>
    <p:sldId id="314" r:id="rId11"/>
    <p:sldId id="315" r:id="rId12"/>
    <p:sldId id="316" r:id="rId13"/>
    <p:sldId id="317" r:id="rId14"/>
    <p:sldId id="318" r:id="rId15"/>
    <p:sldId id="319" r:id="rId16"/>
    <p:sldId id="320" r:id="rId17"/>
    <p:sldId id="321" r:id="rId18"/>
    <p:sldId id="322" r:id="rId19"/>
    <p:sldId id="324" r:id="rId20"/>
    <p:sldId id="323" r:id="rId21"/>
    <p:sldId id="326" r:id="rId22"/>
    <p:sldId id="327" r:id="rId23"/>
    <p:sldId id="328" r:id="rId24"/>
    <p:sldId id="331" r:id="rId25"/>
    <p:sldId id="329" r:id="rId26"/>
    <p:sldId id="330" r:id="rId27"/>
    <p:sldId id="259" r:id="rId28"/>
    <p:sldId id="263" r:id="rId29"/>
    <p:sldId id="260" r:id="rId30"/>
    <p:sldId id="261" r:id="rId31"/>
    <p:sldId id="262" r:id="rId32"/>
    <p:sldId id="264" r:id="rId33"/>
    <p:sldId id="334" r:id="rId34"/>
    <p:sldId id="335" r:id="rId35"/>
    <p:sldId id="336" r:id="rId36"/>
    <p:sldId id="337" r:id="rId37"/>
    <p:sldId id="338" r:id="rId38"/>
    <p:sldId id="339" r:id="rId39"/>
    <p:sldId id="386" r:id="rId40"/>
    <p:sldId id="340" r:id="rId41"/>
    <p:sldId id="341" r:id="rId42"/>
    <p:sldId id="342" r:id="rId43"/>
    <p:sldId id="387" r:id="rId44"/>
    <p:sldId id="343" r:id="rId45"/>
    <p:sldId id="344" r:id="rId46"/>
    <p:sldId id="388" r:id="rId47"/>
    <p:sldId id="345" r:id="rId48"/>
    <p:sldId id="346" r:id="rId49"/>
    <p:sldId id="347" r:id="rId50"/>
    <p:sldId id="348" r:id="rId51"/>
    <p:sldId id="349" r:id="rId52"/>
    <p:sldId id="389" r:id="rId53"/>
    <p:sldId id="350" r:id="rId54"/>
    <p:sldId id="390" r:id="rId55"/>
    <p:sldId id="351" r:id="rId56"/>
    <p:sldId id="352" r:id="rId57"/>
    <p:sldId id="353" r:id="rId58"/>
    <p:sldId id="391" r:id="rId59"/>
    <p:sldId id="354" r:id="rId60"/>
    <p:sldId id="355" r:id="rId61"/>
    <p:sldId id="356" r:id="rId62"/>
    <p:sldId id="357" r:id="rId63"/>
    <p:sldId id="392" r:id="rId64"/>
    <p:sldId id="358" r:id="rId65"/>
    <p:sldId id="359" r:id="rId66"/>
    <p:sldId id="360" r:id="rId67"/>
    <p:sldId id="361" r:id="rId68"/>
    <p:sldId id="393" r:id="rId69"/>
    <p:sldId id="362" r:id="rId70"/>
    <p:sldId id="394" r:id="rId71"/>
    <p:sldId id="363" r:id="rId72"/>
    <p:sldId id="395" r:id="rId73"/>
    <p:sldId id="364" r:id="rId74"/>
    <p:sldId id="365" r:id="rId75"/>
    <p:sldId id="366" r:id="rId76"/>
    <p:sldId id="367" r:id="rId77"/>
    <p:sldId id="396" r:id="rId78"/>
    <p:sldId id="368" r:id="rId79"/>
    <p:sldId id="369" r:id="rId80"/>
    <p:sldId id="370" r:id="rId81"/>
    <p:sldId id="397" r:id="rId82"/>
    <p:sldId id="371" r:id="rId83"/>
    <p:sldId id="372" r:id="rId84"/>
    <p:sldId id="373" r:id="rId85"/>
    <p:sldId id="374" r:id="rId86"/>
    <p:sldId id="375" r:id="rId87"/>
    <p:sldId id="376" r:id="rId88"/>
    <p:sldId id="398" r:id="rId89"/>
    <p:sldId id="377" r:id="rId90"/>
    <p:sldId id="378" r:id="rId91"/>
    <p:sldId id="379" r:id="rId92"/>
    <p:sldId id="380" r:id="rId93"/>
    <p:sldId id="399" r:id="rId94"/>
    <p:sldId id="381" r:id="rId95"/>
    <p:sldId id="382" r:id="rId96"/>
    <p:sldId id="383" r:id="rId97"/>
    <p:sldId id="384" r:id="rId98"/>
    <p:sldId id="385" r:id="rId99"/>
    <p:sldId id="311"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S. Hogan" initials="DSH" lastIdx="11" clrIdx="0">
    <p:extLst/>
  </p:cmAuthor>
  <p:cmAuthor id="2" name="Lindsay Talbot " initials="LT"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94660"/>
  </p:normalViewPr>
  <p:slideViewPr>
    <p:cSldViewPr>
      <p:cViewPr varScale="1">
        <p:scale>
          <a:sx n="108" d="100"/>
          <a:sy n="108" d="100"/>
        </p:scale>
        <p:origin x="1662" y="108"/>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303FE-4233-4778-86AE-CE6FC412F64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8E692D7-3E88-43D2-B8A3-9AB1682564A6}">
      <dgm:prSet phldrT="[Text]"/>
      <dgm:spPr>
        <a:solidFill>
          <a:srgbClr val="92D050"/>
        </a:solidFill>
        <a:ln>
          <a:solidFill>
            <a:srgbClr val="92D050"/>
          </a:solidFill>
        </a:ln>
      </dgm:spPr>
      <dgm:t>
        <a:bodyPr/>
        <a:lstStyle/>
        <a:p>
          <a:r>
            <a:rPr lang="en-US" dirty="0"/>
            <a:t>Intro</a:t>
          </a:r>
        </a:p>
      </dgm:t>
    </dgm:pt>
    <dgm:pt modelId="{DFF5A9B7-78EA-407C-BD09-4DECBE304888}" type="parTrans" cxnId="{D1D32F09-EB9A-4FBA-8E20-400087034546}">
      <dgm:prSet/>
      <dgm:spPr/>
      <dgm:t>
        <a:bodyPr/>
        <a:lstStyle/>
        <a:p>
          <a:endParaRPr lang="en-US"/>
        </a:p>
      </dgm:t>
    </dgm:pt>
    <dgm:pt modelId="{E29C6989-1226-4E60-B4DB-E99C99E713F1}" type="sibTrans" cxnId="{D1D32F09-EB9A-4FBA-8E20-400087034546}">
      <dgm:prSet/>
      <dgm:spPr/>
      <dgm:t>
        <a:bodyPr/>
        <a:lstStyle/>
        <a:p>
          <a:endParaRPr lang="en-US"/>
        </a:p>
      </dgm:t>
    </dgm:pt>
    <dgm:pt modelId="{12416F7A-9172-4BA8-B5DD-834A749A5D9F}">
      <dgm:prSet phldrT="[Text]"/>
      <dgm:spPr>
        <a:ln>
          <a:solidFill>
            <a:srgbClr val="00B0F0"/>
          </a:solidFill>
        </a:ln>
      </dgm:spPr>
      <dgm:t>
        <a:bodyPr/>
        <a:lstStyle/>
        <a:p>
          <a:r>
            <a:rPr lang="en-US" dirty="0"/>
            <a:t>Online training for potential new sponsors.  Completion is required before submitting an initial application.  This training can also be used to cover the basics for new operational and administrative staff.</a:t>
          </a:r>
        </a:p>
      </dgm:t>
    </dgm:pt>
    <dgm:pt modelId="{2F108902-556A-4CB4-8962-44AF03438C2B}" type="parTrans" cxnId="{AEC1D4EF-2AB0-432B-B668-0BB1295CF328}">
      <dgm:prSet/>
      <dgm:spPr/>
      <dgm:t>
        <a:bodyPr/>
        <a:lstStyle/>
        <a:p>
          <a:endParaRPr lang="en-US"/>
        </a:p>
      </dgm:t>
    </dgm:pt>
    <dgm:pt modelId="{34566C9E-E054-4D78-98EC-069D80B3D810}" type="sibTrans" cxnId="{AEC1D4EF-2AB0-432B-B668-0BB1295CF328}">
      <dgm:prSet/>
      <dgm:spPr/>
      <dgm:t>
        <a:bodyPr/>
        <a:lstStyle/>
        <a:p>
          <a:endParaRPr lang="en-US"/>
        </a:p>
      </dgm:t>
    </dgm:pt>
    <dgm:pt modelId="{1AA7C74A-8C1B-4F0F-B407-1748CCABB050}">
      <dgm:prSet phldrT="[Text]"/>
      <dgm:spPr>
        <a:solidFill>
          <a:srgbClr val="92D050"/>
        </a:solidFill>
        <a:ln>
          <a:solidFill>
            <a:srgbClr val="92D050"/>
          </a:solidFill>
        </a:ln>
      </dgm:spPr>
      <dgm:t>
        <a:bodyPr/>
        <a:lstStyle/>
        <a:p>
          <a:r>
            <a:rPr lang="en-US" dirty="0"/>
            <a:t>CACFP101</a:t>
          </a:r>
        </a:p>
      </dgm:t>
    </dgm:pt>
    <dgm:pt modelId="{9CFB17EC-AD75-4861-BFDE-9A95B533C59A}" type="parTrans" cxnId="{E6D030E5-6D50-449F-9E0D-D843CD8736CE}">
      <dgm:prSet/>
      <dgm:spPr/>
      <dgm:t>
        <a:bodyPr/>
        <a:lstStyle/>
        <a:p>
          <a:endParaRPr lang="en-US"/>
        </a:p>
      </dgm:t>
    </dgm:pt>
    <dgm:pt modelId="{09DB121A-EE2B-4091-B85D-B7C40A035757}" type="sibTrans" cxnId="{E6D030E5-6D50-449F-9E0D-D843CD8736CE}">
      <dgm:prSet/>
      <dgm:spPr/>
      <dgm:t>
        <a:bodyPr/>
        <a:lstStyle/>
        <a:p>
          <a:endParaRPr lang="en-US"/>
        </a:p>
      </dgm:t>
    </dgm:pt>
    <dgm:pt modelId="{78CE6CDC-D697-4736-892C-CFC7001F6FC5}">
      <dgm:prSet phldrT="[Text]"/>
      <dgm:spPr>
        <a:ln>
          <a:solidFill>
            <a:srgbClr val="00B0F0"/>
          </a:solidFill>
        </a:ln>
      </dgm:spPr>
      <dgm:t>
        <a:bodyPr/>
        <a:lstStyle/>
        <a:p>
          <a:r>
            <a:rPr lang="en-US" dirty="0"/>
            <a:t>Consists of two different tracks.  The Administrative Responsibilities training focuses on recordkeeping and would be suitable for new designated officials and administrative staff.  The Meal Service training pertains to the meal pattern(s) and meal service requirements, this training would be suitable for day care home providers, new cooks, and operational staff.   </a:t>
          </a:r>
        </a:p>
      </dgm:t>
    </dgm:pt>
    <dgm:pt modelId="{B41E703A-EFAF-43DD-BF4F-97ECF2D450DA}" type="parTrans" cxnId="{510B9FAF-7A30-4FBB-A5C8-1C3332C7B39C}">
      <dgm:prSet/>
      <dgm:spPr/>
      <dgm:t>
        <a:bodyPr/>
        <a:lstStyle/>
        <a:p>
          <a:endParaRPr lang="en-US"/>
        </a:p>
      </dgm:t>
    </dgm:pt>
    <dgm:pt modelId="{865E0165-C2DF-419B-B742-492BEC717822}" type="sibTrans" cxnId="{510B9FAF-7A30-4FBB-A5C8-1C3332C7B39C}">
      <dgm:prSet/>
      <dgm:spPr/>
      <dgm:t>
        <a:bodyPr/>
        <a:lstStyle/>
        <a:p>
          <a:endParaRPr lang="en-US"/>
        </a:p>
      </dgm:t>
    </dgm:pt>
    <dgm:pt modelId="{28EC36D5-ECDA-4F64-8444-048223B8F390}">
      <dgm:prSet phldrT="[Text]"/>
      <dgm:spPr>
        <a:solidFill>
          <a:srgbClr val="92D050"/>
        </a:solidFill>
        <a:ln>
          <a:solidFill>
            <a:srgbClr val="92D050"/>
          </a:solidFill>
        </a:ln>
      </dgm:spPr>
      <dgm:t>
        <a:bodyPr/>
        <a:lstStyle/>
        <a:p>
          <a:r>
            <a:rPr lang="en-US" dirty="0"/>
            <a:t>Meal Pattern</a:t>
          </a:r>
        </a:p>
      </dgm:t>
    </dgm:pt>
    <dgm:pt modelId="{E8C27008-CF33-4725-969C-EE0CD847976C}" type="parTrans" cxnId="{FA1D0799-844A-4BDD-9C52-3A71C8A5F407}">
      <dgm:prSet/>
      <dgm:spPr/>
      <dgm:t>
        <a:bodyPr/>
        <a:lstStyle/>
        <a:p>
          <a:endParaRPr lang="en-US"/>
        </a:p>
      </dgm:t>
    </dgm:pt>
    <dgm:pt modelId="{BC0B7E35-79F8-4A57-9853-BD1A2065B6F1}" type="sibTrans" cxnId="{FA1D0799-844A-4BDD-9C52-3A71C8A5F407}">
      <dgm:prSet/>
      <dgm:spPr/>
      <dgm:t>
        <a:bodyPr/>
        <a:lstStyle/>
        <a:p>
          <a:endParaRPr lang="en-US"/>
        </a:p>
      </dgm:t>
    </dgm:pt>
    <dgm:pt modelId="{13593047-79B5-4782-BEEB-1847ADBEEB4B}">
      <dgm:prSet phldrT="[Text]"/>
      <dgm:spPr>
        <a:ln>
          <a:solidFill>
            <a:srgbClr val="00B0F0"/>
          </a:solidFill>
        </a:ln>
      </dgm:spPr>
      <dgm:t>
        <a:bodyPr/>
        <a:lstStyle/>
        <a:p>
          <a:r>
            <a:rPr lang="en-US" dirty="0"/>
            <a:t>A comprehensive look at the meal pattern.  This training is intended for new staff, day care home providers, or existing sponsors that upon review were not complying with the meal pattern.  </a:t>
          </a:r>
        </a:p>
      </dgm:t>
    </dgm:pt>
    <dgm:pt modelId="{EDD2FE97-1D25-4707-9595-A51DAF4E6623}" type="parTrans" cxnId="{CC112F3B-DE97-4EDC-9C01-8DC91481C767}">
      <dgm:prSet/>
      <dgm:spPr/>
      <dgm:t>
        <a:bodyPr/>
        <a:lstStyle/>
        <a:p>
          <a:endParaRPr lang="en-US"/>
        </a:p>
      </dgm:t>
    </dgm:pt>
    <dgm:pt modelId="{11CFD9D3-1C92-46BF-8DE9-442B14D30F33}" type="sibTrans" cxnId="{CC112F3B-DE97-4EDC-9C01-8DC91481C767}">
      <dgm:prSet/>
      <dgm:spPr/>
      <dgm:t>
        <a:bodyPr/>
        <a:lstStyle/>
        <a:p>
          <a:endParaRPr lang="en-US"/>
        </a:p>
      </dgm:t>
    </dgm:pt>
    <dgm:pt modelId="{DA073621-C357-4458-973C-3ABCD6BC217D}" type="pres">
      <dgm:prSet presAssocID="{DF3303FE-4233-4778-86AE-CE6FC412F64A}" presName="linearFlow" presStyleCnt="0">
        <dgm:presLayoutVars>
          <dgm:dir/>
          <dgm:animLvl val="lvl"/>
          <dgm:resizeHandles val="exact"/>
        </dgm:presLayoutVars>
      </dgm:prSet>
      <dgm:spPr/>
    </dgm:pt>
    <dgm:pt modelId="{CC6651FD-97F1-4951-A716-3DF25A92E829}" type="pres">
      <dgm:prSet presAssocID="{78E692D7-3E88-43D2-B8A3-9AB1682564A6}" presName="composite" presStyleCnt="0"/>
      <dgm:spPr/>
    </dgm:pt>
    <dgm:pt modelId="{4DCE1CCB-4B0A-4E8F-87A2-12A6169758CA}" type="pres">
      <dgm:prSet presAssocID="{78E692D7-3E88-43D2-B8A3-9AB1682564A6}" presName="parentText" presStyleLbl="alignNode1" presStyleIdx="0" presStyleCnt="3">
        <dgm:presLayoutVars>
          <dgm:chMax val="1"/>
          <dgm:bulletEnabled val="1"/>
        </dgm:presLayoutVars>
      </dgm:prSet>
      <dgm:spPr/>
    </dgm:pt>
    <dgm:pt modelId="{A348899C-81D4-4FEA-8699-8B06CB05AC5E}" type="pres">
      <dgm:prSet presAssocID="{78E692D7-3E88-43D2-B8A3-9AB1682564A6}" presName="descendantText" presStyleLbl="alignAcc1" presStyleIdx="0" presStyleCnt="3">
        <dgm:presLayoutVars>
          <dgm:bulletEnabled val="1"/>
        </dgm:presLayoutVars>
      </dgm:prSet>
      <dgm:spPr/>
    </dgm:pt>
    <dgm:pt modelId="{FEF4B6A7-9FBA-42D0-B5FC-46890C546082}" type="pres">
      <dgm:prSet presAssocID="{E29C6989-1226-4E60-B4DB-E99C99E713F1}" presName="sp" presStyleCnt="0"/>
      <dgm:spPr/>
    </dgm:pt>
    <dgm:pt modelId="{57FAE1FD-9ABA-405C-B0CA-6786227E9BDE}" type="pres">
      <dgm:prSet presAssocID="{1AA7C74A-8C1B-4F0F-B407-1748CCABB050}" presName="composite" presStyleCnt="0"/>
      <dgm:spPr/>
    </dgm:pt>
    <dgm:pt modelId="{D1C6C036-3B03-4EA4-848D-C90AA01CF7FA}" type="pres">
      <dgm:prSet presAssocID="{1AA7C74A-8C1B-4F0F-B407-1748CCABB050}" presName="parentText" presStyleLbl="alignNode1" presStyleIdx="1" presStyleCnt="3">
        <dgm:presLayoutVars>
          <dgm:chMax val="1"/>
          <dgm:bulletEnabled val="1"/>
        </dgm:presLayoutVars>
      </dgm:prSet>
      <dgm:spPr/>
    </dgm:pt>
    <dgm:pt modelId="{26CD6A2A-57DA-4FDD-A912-1259E1A5AABB}" type="pres">
      <dgm:prSet presAssocID="{1AA7C74A-8C1B-4F0F-B407-1748CCABB050}" presName="descendantText" presStyleLbl="alignAcc1" presStyleIdx="1" presStyleCnt="3">
        <dgm:presLayoutVars>
          <dgm:bulletEnabled val="1"/>
        </dgm:presLayoutVars>
      </dgm:prSet>
      <dgm:spPr/>
    </dgm:pt>
    <dgm:pt modelId="{487A1AC1-1120-473F-ADCA-D2121ADA0428}" type="pres">
      <dgm:prSet presAssocID="{09DB121A-EE2B-4091-B85D-B7C40A035757}" presName="sp" presStyleCnt="0"/>
      <dgm:spPr/>
    </dgm:pt>
    <dgm:pt modelId="{EAA9530F-A278-4561-8553-D1542DD5CF3C}" type="pres">
      <dgm:prSet presAssocID="{28EC36D5-ECDA-4F64-8444-048223B8F390}" presName="composite" presStyleCnt="0"/>
      <dgm:spPr/>
    </dgm:pt>
    <dgm:pt modelId="{832B7BF2-5345-4C2B-A739-3CF492A30784}" type="pres">
      <dgm:prSet presAssocID="{28EC36D5-ECDA-4F64-8444-048223B8F390}" presName="parentText" presStyleLbl="alignNode1" presStyleIdx="2" presStyleCnt="3">
        <dgm:presLayoutVars>
          <dgm:chMax val="1"/>
          <dgm:bulletEnabled val="1"/>
        </dgm:presLayoutVars>
      </dgm:prSet>
      <dgm:spPr/>
    </dgm:pt>
    <dgm:pt modelId="{BA7EB0DB-3596-473C-943F-ADB74A6C2EAB}" type="pres">
      <dgm:prSet presAssocID="{28EC36D5-ECDA-4F64-8444-048223B8F390}" presName="descendantText" presStyleLbl="alignAcc1" presStyleIdx="2" presStyleCnt="3" custLinFactNeighborX="549" custLinFactNeighborY="-1359">
        <dgm:presLayoutVars>
          <dgm:bulletEnabled val="1"/>
        </dgm:presLayoutVars>
      </dgm:prSet>
      <dgm:spPr/>
    </dgm:pt>
  </dgm:ptLst>
  <dgm:cxnLst>
    <dgm:cxn modelId="{D1D32F09-EB9A-4FBA-8E20-400087034546}" srcId="{DF3303FE-4233-4778-86AE-CE6FC412F64A}" destId="{78E692D7-3E88-43D2-B8A3-9AB1682564A6}" srcOrd="0" destOrd="0" parTransId="{DFF5A9B7-78EA-407C-BD09-4DECBE304888}" sibTransId="{E29C6989-1226-4E60-B4DB-E99C99E713F1}"/>
    <dgm:cxn modelId="{CC112F3B-DE97-4EDC-9C01-8DC91481C767}" srcId="{28EC36D5-ECDA-4F64-8444-048223B8F390}" destId="{13593047-79B5-4782-BEEB-1847ADBEEB4B}" srcOrd="0" destOrd="0" parTransId="{EDD2FE97-1D25-4707-9595-A51DAF4E6623}" sibTransId="{11CFD9D3-1C92-46BF-8DE9-442B14D30F33}"/>
    <dgm:cxn modelId="{6749E049-F84A-4ADC-9990-ED8A35A846EA}" type="presOf" srcId="{78E692D7-3E88-43D2-B8A3-9AB1682564A6}" destId="{4DCE1CCB-4B0A-4E8F-87A2-12A6169758CA}" srcOrd="0" destOrd="0" presId="urn:microsoft.com/office/officeart/2005/8/layout/chevron2"/>
    <dgm:cxn modelId="{9573C277-861D-4BD5-909B-970FC84DE5E8}" type="presOf" srcId="{12416F7A-9172-4BA8-B5DD-834A749A5D9F}" destId="{A348899C-81D4-4FEA-8699-8B06CB05AC5E}" srcOrd="0" destOrd="0" presId="urn:microsoft.com/office/officeart/2005/8/layout/chevron2"/>
    <dgm:cxn modelId="{4B1AF489-99CC-4AFB-A6A2-AEAFE61D0CCD}" type="presOf" srcId="{1AA7C74A-8C1B-4F0F-B407-1748CCABB050}" destId="{D1C6C036-3B03-4EA4-848D-C90AA01CF7FA}" srcOrd="0" destOrd="0" presId="urn:microsoft.com/office/officeart/2005/8/layout/chevron2"/>
    <dgm:cxn modelId="{FA1D0799-844A-4BDD-9C52-3A71C8A5F407}" srcId="{DF3303FE-4233-4778-86AE-CE6FC412F64A}" destId="{28EC36D5-ECDA-4F64-8444-048223B8F390}" srcOrd="2" destOrd="0" parTransId="{E8C27008-CF33-4725-969C-EE0CD847976C}" sibTransId="{BC0B7E35-79F8-4A57-9853-BD1A2065B6F1}"/>
    <dgm:cxn modelId="{B2D87499-27A0-49A4-8757-7EF8DC492B30}" type="presOf" srcId="{28EC36D5-ECDA-4F64-8444-048223B8F390}" destId="{832B7BF2-5345-4C2B-A739-3CF492A30784}" srcOrd="0" destOrd="0" presId="urn:microsoft.com/office/officeart/2005/8/layout/chevron2"/>
    <dgm:cxn modelId="{510B9FAF-7A30-4FBB-A5C8-1C3332C7B39C}" srcId="{1AA7C74A-8C1B-4F0F-B407-1748CCABB050}" destId="{78CE6CDC-D697-4736-892C-CFC7001F6FC5}" srcOrd="0" destOrd="0" parTransId="{B41E703A-EFAF-43DD-BF4F-97ECF2D450DA}" sibTransId="{865E0165-C2DF-419B-B742-492BEC717822}"/>
    <dgm:cxn modelId="{190543C1-05C8-4DC3-9800-A363EDA02FB3}" type="presOf" srcId="{DF3303FE-4233-4778-86AE-CE6FC412F64A}" destId="{DA073621-C357-4458-973C-3ABCD6BC217D}" srcOrd="0" destOrd="0" presId="urn:microsoft.com/office/officeart/2005/8/layout/chevron2"/>
    <dgm:cxn modelId="{9B37C1E0-95A5-46A1-B8DF-73EC636A7876}" type="presOf" srcId="{78CE6CDC-D697-4736-892C-CFC7001F6FC5}" destId="{26CD6A2A-57DA-4FDD-A912-1259E1A5AABB}" srcOrd="0" destOrd="0" presId="urn:microsoft.com/office/officeart/2005/8/layout/chevron2"/>
    <dgm:cxn modelId="{E6D030E5-6D50-449F-9E0D-D843CD8736CE}" srcId="{DF3303FE-4233-4778-86AE-CE6FC412F64A}" destId="{1AA7C74A-8C1B-4F0F-B407-1748CCABB050}" srcOrd="1" destOrd="0" parTransId="{9CFB17EC-AD75-4861-BFDE-9A95B533C59A}" sibTransId="{09DB121A-EE2B-4091-B85D-B7C40A035757}"/>
    <dgm:cxn modelId="{D32626EB-ABAF-4382-BB8F-B887447BC261}" type="presOf" srcId="{13593047-79B5-4782-BEEB-1847ADBEEB4B}" destId="{BA7EB0DB-3596-473C-943F-ADB74A6C2EAB}" srcOrd="0" destOrd="0" presId="urn:microsoft.com/office/officeart/2005/8/layout/chevron2"/>
    <dgm:cxn modelId="{AEC1D4EF-2AB0-432B-B668-0BB1295CF328}" srcId="{78E692D7-3E88-43D2-B8A3-9AB1682564A6}" destId="{12416F7A-9172-4BA8-B5DD-834A749A5D9F}" srcOrd="0" destOrd="0" parTransId="{2F108902-556A-4CB4-8962-44AF03438C2B}" sibTransId="{34566C9E-E054-4D78-98EC-069D80B3D810}"/>
    <dgm:cxn modelId="{84C7F8E4-BDE6-47A9-BEF5-94DF0B1AB42C}" type="presParOf" srcId="{DA073621-C357-4458-973C-3ABCD6BC217D}" destId="{CC6651FD-97F1-4951-A716-3DF25A92E829}" srcOrd="0" destOrd="0" presId="urn:microsoft.com/office/officeart/2005/8/layout/chevron2"/>
    <dgm:cxn modelId="{2C684EB9-13AD-4495-B9EE-F60E778ED291}" type="presParOf" srcId="{CC6651FD-97F1-4951-A716-3DF25A92E829}" destId="{4DCE1CCB-4B0A-4E8F-87A2-12A6169758CA}" srcOrd="0" destOrd="0" presId="urn:microsoft.com/office/officeart/2005/8/layout/chevron2"/>
    <dgm:cxn modelId="{602FD58A-C487-47EC-A903-1D4E75E3CF59}" type="presParOf" srcId="{CC6651FD-97F1-4951-A716-3DF25A92E829}" destId="{A348899C-81D4-4FEA-8699-8B06CB05AC5E}" srcOrd="1" destOrd="0" presId="urn:microsoft.com/office/officeart/2005/8/layout/chevron2"/>
    <dgm:cxn modelId="{44436E78-E59D-4077-9989-1DDC04714FAF}" type="presParOf" srcId="{DA073621-C357-4458-973C-3ABCD6BC217D}" destId="{FEF4B6A7-9FBA-42D0-B5FC-46890C546082}" srcOrd="1" destOrd="0" presId="urn:microsoft.com/office/officeart/2005/8/layout/chevron2"/>
    <dgm:cxn modelId="{3AAB9680-CC73-40BE-BE8C-ECF04351E2F7}" type="presParOf" srcId="{DA073621-C357-4458-973C-3ABCD6BC217D}" destId="{57FAE1FD-9ABA-405C-B0CA-6786227E9BDE}" srcOrd="2" destOrd="0" presId="urn:microsoft.com/office/officeart/2005/8/layout/chevron2"/>
    <dgm:cxn modelId="{D966E879-A99F-4D43-ABE7-80270FEAB5EC}" type="presParOf" srcId="{57FAE1FD-9ABA-405C-B0CA-6786227E9BDE}" destId="{D1C6C036-3B03-4EA4-848D-C90AA01CF7FA}" srcOrd="0" destOrd="0" presId="urn:microsoft.com/office/officeart/2005/8/layout/chevron2"/>
    <dgm:cxn modelId="{E5C38D76-3A15-4681-9173-226A7E7ADDBD}" type="presParOf" srcId="{57FAE1FD-9ABA-405C-B0CA-6786227E9BDE}" destId="{26CD6A2A-57DA-4FDD-A912-1259E1A5AABB}" srcOrd="1" destOrd="0" presId="urn:microsoft.com/office/officeart/2005/8/layout/chevron2"/>
    <dgm:cxn modelId="{10F067B2-8ABB-4C9D-89BB-1238B11BAAEF}" type="presParOf" srcId="{DA073621-C357-4458-973C-3ABCD6BC217D}" destId="{487A1AC1-1120-473F-ADCA-D2121ADA0428}" srcOrd="3" destOrd="0" presId="urn:microsoft.com/office/officeart/2005/8/layout/chevron2"/>
    <dgm:cxn modelId="{EA22A14F-6EBA-4A9E-A4D5-9B8F59BDED79}" type="presParOf" srcId="{DA073621-C357-4458-973C-3ABCD6BC217D}" destId="{EAA9530F-A278-4561-8553-D1542DD5CF3C}" srcOrd="4" destOrd="0" presId="urn:microsoft.com/office/officeart/2005/8/layout/chevron2"/>
    <dgm:cxn modelId="{1025753A-8BE4-49F4-A7CA-5A147B62C28B}" type="presParOf" srcId="{EAA9530F-A278-4561-8553-D1542DD5CF3C}" destId="{832B7BF2-5345-4C2B-A739-3CF492A30784}" srcOrd="0" destOrd="0" presId="urn:microsoft.com/office/officeart/2005/8/layout/chevron2"/>
    <dgm:cxn modelId="{614334C6-A9F7-47FE-8DB9-189ADF414FAD}" type="presParOf" srcId="{EAA9530F-A278-4561-8553-D1542DD5CF3C}" destId="{BA7EB0DB-3596-473C-943F-ADB74A6C2E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626212-A213-4DCF-AFED-43002A0C0276}" type="doc">
      <dgm:prSet loTypeId="urn:microsoft.com/office/officeart/2008/layout/TitlePictureLineup" loCatId="picture" qsTypeId="urn:microsoft.com/office/officeart/2005/8/quickstyle/simple1" qsCatId="simple" csTypeId="urn:microsoft.com/office/officeart/2005/8/colors/accent3_4" csCatId="accent3" phldr="1"/>
      <dgm:spPr/>
      <dgm:t>
        <a:bodyPr/>
        <a:lstStyle/>
        <a:p>
          <a:endParaRPr lang="en-US"/>
        </a:p>
      </dgm:t>
    </dgm:pt>
    <dgm:pt modelId="{03456852-E2B9-4137-9094-321EB9B0BE42}">
      <dgm:prSet phldrT="[Text]"/>
      <dgm:spPr/>
      <dgm:t>
        <a:bodyPr/>
        <a:lstStyle/>
        <a:p>
          <a:r>
            <a:rPr lang="en-US" dirty="0"/>
            <a:t>Excluding Infants</a:t>
          </a:r>
        </a:p>
      </dgm:t>
    </dgm:pt>
    <dgm:pt modelId="{F916430F-3149-48DE-8499-774CAD7997F5}" type="parTrans" cxnId="{7D5C4902-937C-491D-A4E6-626BEB27932E}">
      <dgm:prSet/>
      <dgm:spPr/>
      <dgm:t>
        <a:bodyPr/>
        <a:lstStyle/>
        <a:p>
          <a:endParaRPr lang="en-US"/>
        </a:p>
      </dgm:t>
    </dgm:pt>
    <dgm:pt modelId="{2555990A-94AE-443C-AEA5-0F009D0CA7A6}" type="sibTrans" cxnId="{7D5C4902-937C-491D-A4E6-626BEB27932E}">
      <dgm:prSet/>
      <dgm:spPr/>
      <dgm:t>
        <a:bodyPr/>
        <a:lstStyle/>
        <a:p>
          <a:endParaRPr lang="en-US"/>
        </a:p>
      </dgm:t>
    </dgm:pt>
    <dgm:pt modelId="{1F3F1CA7-D5ED-4DDD-A7CD-382D3BFCD5D1}">
      <dgm:prSet phldrT="[Text]"/>
      <dgm:spPr/>
      <dgm:t>
        <a:bodyPr/>
        <a:lstStyle/>
        <a:p>
          <a:r>
            <a:rPr lang="en-US" dirty="0"/>
            <a:t>Your organization </a:t>
          </a:r>
          <a:r>
            <a:rPr lang="en-US" b="1" dirty="0"/>
            <a:t>must</a:t>
          </a:r>
          <a:r>
            <a:rPr lang="en-US" dirty="0"/>
            <a:t> offer reimbursable meals and snacks to all infants onsite.</a:t>
          </a:r>
        </a:p>
      </dgm:t>
    </dgm:pt>
    <dgm:pt modelId="{7777C524-EFB6-424C-85A1-0DAA5FE16DBA}" type="parTrans" cxnId="{DD04133F-C4C4-4C7C-AD3A-7B2E78F1D905}">
      <dgm:prSet/>
      <dgm:spPr/>
      <dgm:t>
        <a:bodyPr/>
        <a:lstStyle/>
        <a:p>
          <a:endParaRPr lang="en-US"/>
        </a:p>
      </dgm:t>
    </dgm:pt>
    <dgm:pt modelId="{54213BC5-A644-4D16-8002-D8EEF7F11A5D}" type="sibTrans" cxnId="{DD04133F-C4C4-4C7C-AD3A-7B2E78F1D905}">
      <dgm:prSet/>
      <dgm:spPr/>
      <dgm:t>
        <a:bodyPr/>
        <a:lstStyle/>
        <a:p>
          <a:endParaRPr lang="en-US"/>
        </a:p>
      </dgm:t>
    </dgm:pt>
    <dgm:pt modelId="{67ED29D7-B355-4232-9FFA-18E5F7DA5C5C}">
      <dgm:prSet phldrT="[Text]"/>
      <dgm:spPr/>
      <dgm:t>
        <a:bodyPr/>
        <a:lstStyle/>
        <a:p>
          <a:r>
            <a:rPr lang="en-US" dirty="0"/>
            <a:t>Point of Service</a:t>
          </a:r>
        </a:p>
      </dgm:t>
    </dgm:pt>
    <dgm:pt modelId="{C28BA05B-8FF1-42B0-BE64-C94FC397B875}" type="parTrans" cxnId="{80C42219-E76B-4456-B417-E304B4729B8F}">
      <dgm:prSet/>
      <dgm:spPr/>
      <dgm:t>
        <a:bodyPr/>
        <a:lstStyle/>
        <a:p>
          <a:endParaRPr lang="en-US"/>
        </a:p>
      </dgm:t>
    </dgm:pt>
    <dgm:pt modelId="{EF304A1E-BF7C-46E2-884C-6EF9A5A7F8A6}" type="sibTrans" cxnId="{80C42219-E76B-4456-B417-E304B4729B8F}">
      <dgm:prSet/>
      <dgm:spPr/>
      <dgm:t>
        <a:bodyPr/>
        <a:lstStyle/>
        <a:p>
          <a:endParaRPr lang="en-US"/>
        </a:p>
      </dgm:t>
    </dgm:pt>
    <dgm:pt modelId="{A7DC4640-614B-4E51-9CF3-A384AEA1075F}">
      <dgm:prSet phldrT="[Text]"/>
      <dgm:spPr/>
      <dgm:t>
        <a:bodyPr/>
        <a:lstStyle/>
        <a:p>
          <a:r>
            <a:rPr lang="en-US" dirty="0"/>
            <a:t>Meal counts must be taken as children receive reimbursable meals and </a:t>
          </a:r>
          <a:r>
            <a:rPr lang="en-US" b="1" dirty="0"/>
            <a:t>cannot</a:t>
          </a:r>
          <a:r>
            <a:rPr lang="en-US" dirty="0"/>
            <a:t> be based on attendance sheets.  Meal count sheets must be signed by person taking point of service and dated.</a:t>
          </a:r>
        </a:p>
      </dgm:t>
    </dgm:pt>
    <dgm:pt modelId="{31234B3C-205C-49EC-90ED-6F3BBCED090D}" type="parTrans" cxnId="{4809F498-A6CE-4BCC-8C2E-BDC558A62A58}">
      <dgm:prSet/>
      <dgm:spPr/>
      <dgm:t>
        <a:bodyPr/>
        <a:lstStyle/>
        <a:p>
          <a:endParaRPr lang="en-US"/>
        </a:p>
      </dgm:t>
    </dgm:pt>
    <dgm:pt modelId="{894EA8E6-B89C-49F5-8DB0-57ABF8999C80}" type="sibTrans" cxnId="{4809F498-A6CE-4BCC-8C2E-BDC558A62A58}">
      <dgm:prSet/>
      <dgm:spPr/>
      <dgm:t>
        <a:bodyPr/>
        <a:lstStyle/>
        <a:p>
          <a:endParaRPr lang="en-US"/>
        </a:p>
      </dgm:t>
    </dgm:pt>
    <dgm:pt modelId="{C5301961-1D65-433B-B8B9-6165B018F31B}">
      <dgm:prSet phldrT="[Text]"/>
      <dgm:spPr/>
      <dgm:t>
        <a:bodyPr/>
        <a:lstStyle/>
        <a:p>
          <a:r>
            <a:rPr lang="en-US" dirty="0"/>
            <a:t>Milk Substitutions</a:t>
          </a:r>
        </a:p>
      </dgm:t>
    </dgm:pt>
    <dgm:pt modelId="{99D2ADAC-B580-46FF-9366-04FC7A385D53}" type="parTrans" cxnId="{6BAD8FB6-C7FF-4AE3-945D-A64C9745F7C0}">
      <dgm:prSet/>
      <dgm:spPr/>
      <dgm:t>
        <a:bodyPr/>
        <a:lstStyle/>
        <a:p>
          <a:endParaRPr lang="en-US"/>
        </a:p>
      </dgm:t>
    </dgm:pt>
    <dgm:pt modelId="{900C7A79-C880-43ED-B6BD-A0591471110F}" type="sibTrans" cxnId="{6BAD8FB6-C7FF-4AE3-945D-A64C9745F7C0}">
      <dgm:prSet/>
      <dgm:spPr/>
      <dgm:t>
        <a:bodyPr/>
        <a:lstStyle/>
        <a:p>
          <a:endParaRPr lang="en-US"/>
        </a:p>
      </dgm:t>
    </dgm:pt>
    <dgm:pt modelId="{2F1A1EA5-6B59-483A-81AD-4656E3A26589}">
      <dgm:prSet phldrT="[Text]"/>
      <dgm:spPr/>
      <dgm:t>
        <a:bodyPr/>
        <a:lstStyle/>
        <a:p>
          <a:r>
            <a:rPr lang="en-US" sz="1800" dirty="0"/>
            <a:t>If a participant requires a milk substitute, it has to be one listed on the approved list. The list is on CNP web under Sponsor Resources-Meal Patterns.  A parent can sign </a:t>
          </a:r>
          <a:r>
            <a:rPr lang="en-US" dirty="0"/>
            <a:t>and provide</a:t>
          </a:r>
          <a:r>
            <a:rPr lang="en-US" sz="1800" dirty="0"/>
            <a:t> an approved milk substitute.  </a:t>
          </a:r>
        </a:p>
      </dgm:t>
    </dgm:pt>
    <dgm:pt modelId="{90261451-19CC-47EF-8BE9-212D55CD827C}" type="parTrans" cxnId="{377CC8CA-4DE1-4451-846A-DB4E7D41BC4C}">
      <dgm:prSet/>
      <dgm:spPr/>
      <dgm:t>
        <a:bodyPr/>
        <a:lstStyle/>
        <a:p>
          <a:endParaRPr lang="en-US"/>
        </a:p>
      </dgm:t>
    </dgm:pt>
    <dgm:pt modelId="{42A69EF3-D71A-444A-B7BA-CBCDB7C80942}" type="sibTrans" cxnId="{377CC8CA-4DE1-4451-846A-DB4E7D41BC4C}">
      <dgm:prSet/>
      <dgm:spPr/>
      <dgm:t>
        <a:bodyPr/>
        <a:lstStyle/>
        <a:p>
          <a:endParaRPr lang="en-US"/>
        </a:p>
      </dgm:t>
    </dgm:pt>
    <dgm:pt modelId="{6CA2CF27-67F5-43D1-97ED-3B4675409D00}">
      <dgm:prSet phldrT="[Text]"/>
      <dgm:spPr/>
      <dgm:t>
        <a:bodyPr/>
        <a:lstStyle/>
        <a:p>
          <a:r>
            <a:rPr lang="en-US" sz="1800" dirty="0"/>
            <a:t>Meal Pattern</a:t>
          </a:r>
        </a:p>
      </dgm:t>
    </dgm:pt>
    <dgm:pt modelId="{BEA4C14C-5928-4D38-8796-9D8BD81B8A23}" type="parTrans" cxnId="{C0495C12-271D-454F-935E-A5B5B9115948}">
      <dgm:prSet/>
      <dgm:spPr/>
      <dgm:t>
        <a:bodyPr/>
        <a:lstStyle/>
        <a:p>
          <a:endParaRPr lang="en-US"/>
        </a:p>
      </dgm:t>
    </dgm:pt>
    <dgm:pt modelId="{216D075B-7172-4C94-AC8D-BA1B2B6B402F}" type="sibTrans" cxnId="{C0495C12-271D-454F-935E-A5B5B9115948}">
      <dgm:prSet/>
      <dgm:spPr/>
      <dgm:t>
        <a:bodyPr/>
        <a:lstStyle/>
        <a:p>
          <a:endParaRPr lang="en-US"/>
        </a:p>
      </dgm:t>
    </dgm:pt>
    <dgm:pt modelId="{173CBC60-F774-48FA-B787-EDF62B19F3FF}">
      <dgm:prSet phldrT="[Text]"/>
      <dgm:spPr/>
      <dgm:t>
        <a:bodyPr/>
        <a:lstStyle/>
        <a:p>
          <a:r>
            <a:rPr lang="en-US" dirty="0"/>
            <a:t>Meal Production</a:t>
          </a:r>
        </a:p>
      </dgm:t>
    </dgm:pt>
    <dgm:pt modelId="{569A76E9-A9D4-4D95-A2F8-D2DA04144BDA}" type="parTrans" cxnId="{3658BDBE-1AF3-45AD-8372-A8BB6FDBC1EC}">
      <dgm:prSet/>
      <dgm:spPr/>
      <dgm:t>
        <a:bodyPr/>
        <a:lstStyle/>
        <a:p>
          <a:endParaRPr lang="en-US"/>
        </a:p>
      </dgm:t>
    </dgm:pt>
    <dgm:pt modelId="{1561CFB2-51C6-4E98-BAE6-99ABA7A2EF16}" type="sibTrans" cxnId="{3658BDBE-1AF3-45AD-8372-A8BB6FDBC1EC}">
      <dgm:prSet/>
      <dgm:spPr/>
      <dgm:t>
        <a:bodyPr/>
        <a:lstStyle/>
        <a:p>
          <a:endParaRPr lang="en-US"/>
        </a:p>
      </dgm:t>
    </dgm:pt>
    <dgm:pt modelId="{E634B9D3-C312-4CD6-98B0-08EEECFFE887}" type="pres">
      <dgm:prSet presAssocID="{7B626212-A213-4DCF-AFED-43002A0C0276}" presName="Name0" presStyleCnt="0">
        <dgm:presLayoutVars>
          <dgm:dir/>
        </dgm:presLayoutVars>
      </dgm:prSet>
      <dgm:spPr/>
    </dgm:pt>
    <dgm:pt modelId="{363FABE1-BD50-4A73-BF3A-4BDDE9AC7763}" type="pres">
      <dgm:prSet presAssocID="{03456852-E2B9-4137-9094-321EB9B0BE42}" presName="composite" presStyleCnt="0"/>
      <dgm:spPr/>
    </dgm:pt>
    <dgm:pt modelId="{49749CA5-BDA6-4FED-9331-895F1793289F}" type="pres">
      <dgm:prSet presAssocID="{03456852-E2B9-4137-9094-321EB9B0BE42}" presName="Accent" presStyleLbl="alignAcc1" presStyleIdx="0" presStyleCnt="5"/>
      <dgm:spPr/>
    </dgm:pt>
    <dgm:pt modelId="{DBDD525A-E1E8-4F78-900D-0284F959D905}" type="pres">
      <dgm:prSet presAssocID="{03456852-E2B9-4137-9094-321EB9B0BE42}" presName="Image" presStyleLbl="node1" presStyleIdx="0" presStyleCnt="5"/>
      <dgm:spPr/>
    </dgm:pt>
    <dgm:pt modelId="{821FCE31-2B6D-4F31-9E0E-42633E1F9A87}" type="pres">
      <dgm:prSet presAssocID="{03456852-E2B9-4137-9094-321EB9B0BE42}" presName="Child" presStyleLbl="revTx" presStyleIdx="0" presStyleCnt="5">
        <dgm:presLayoutVars>
          <dgm:bulletEnabled val="1"/>
        </dgm:presLayoutVars>
      </dgm:prSet>
      <dgm:spPr/>
    </dgm:pt>
    <dgm:pt modelId="{2FDC6E29-A2CB-47FA-B033-21BAD6E2A181}" type="pres">
      <dgm:prSet presAssocID="{03456852-E2B9-4137-9094-321EB9B0BE42}" presName="Parent" presStyleLbl="alignNode1" presStyleIdx="0" presStyleCnt="5">
        <dgm:presLayoutVars>
          <dgm:bulletEnabled val="1"/>
        </dgm:presLayoutVars>
      </dgm:prSet>
      <dgm:spPr/>
    </dgm:pt>
    <dgm:pt modelId="{E55AAB96-8654-4089-9510-2D870ABB5906}" type="pres">
      <dgm:prSet presAssocID="{2555990A-94AE-443C-AEA5-0F009D0CA7A6}" presName="sibTrans" presStyleCnt="0"/>
      <dgm:spPr/>
    </dgm:pt>
    <dgm:pt modelId="{1A0C86E6-9761-4BFC-AF52-783AEB42AABE}" type="pres">
      <dgm:prSet presAssocID="{67ED29D7-B355-4232-9FFA-18E5F7DA5C5C}" presName="composite" presStyleCnt="0"/>
      <dgm:spPr/>
    </dgm:pt>
    <dgm:pt modelId="{342D73DB-B2D8-413C-B821-C61717A4B785}" type="pres">
      <dgm:prSet presAssocID="{67ED29D7-B355-4232-9FFA-18E5F7DA5C5C}" presName="Accent" presStyleLbl="alignAcc1" presStyleIdx="1" presStyleCnt="5"/>
      <dgm:spPr/>
    </dgm:pt>
    <dgm:pt modelId="{8B4EB905-D4D2-4AA6-84D1-D3DADD54E396}" type="pres">
      <dgm:prSet presAssocID="{67ED29D7-B355-4232-9FFA-18E5F7DA5C5C}" presName="Image" presStyleLbl="node1" presStyleIdx="1" presStyleCnt="5"/>
      <dgm:spPr/>
    </dgm:pt>
    <dgm:pt modelId="{1644740B-E3B8-4132-8A1E-07F910CE5766}" type="pres">
      <dgm:prSet presAssocID="{67ED29D7-B355-4232-9FFA-18E5F7DA5C5C}" presName="Child" presStyleLbl="revTx" presStyleIdx="1" presStyleCnt="5">
        <dgm:presLayoutVars>
          <dgm:bulletEnabled val="1"/>
        </dgm:presLayoutVars>
      </dgm:prSet>
      <dgm:spPr/>
    </dgm:pt>
    <dgm:pt modelId="{D352228F-6479-4A06-B962-8348F412A724}" type="pres">
      <dgm:prSet presAssocID="{67ED29D7-B355-4232-9FFA-18E5F7DA5C5C}" presName="Parent" presStyleLbl="alignNode1" presStyleIdx="1" presStyleCnt="5">
        <dgm:presLayoutVars>
          <dgm:bulletEnabled val="1"/>
        </dgm:presLayoutVars>
      </dgm:prSet>
      <dgm:spPr/>
    </dgm:pt>
    <dgm:pt modelId="{72A9DEAC-F00E-4D69-A3FB-A2578F949712}" type="pres">
      <dgm:prSet presAssocID="{EF304A1E-BF7C-46E2-884C-6EF9A5A7F8A6}" presName="sibTrans" presStyleCnt="0"/>
      <dgm:spPr/>
    </dgm:pt>
    <dgm:pt modelId="{766E461F-D0BD-4286-81F6-EAC22A641ABC}" type="pres">
      <dgm:prSet presAssocID="{C5301961-1D65-433B-B8B9-6165B018F31B}" presName="composite" presStyleCnt="0"/>
      <dgm:spPr/>
    </dgm:pt>
    <dgm:pt modelId="{29EF90BF-0B30-466D-BE01-1F728C408175}" type="pres">
      <dgm:prSet presAssocID="{C5301961-1D65-433B-B8B9-6165B018F31B}" presName="Accent" presStyleLbl="alignAcc1" presStyleIdx="2" presStyleCnt="5"/>
      <dgm:spPr/>
    </dgm:pt>
    <dgm:pt modelId="{FADA0080-C3CF-41B5-85D8-2C0AC14718CB}" type="pres">
      <dgm:prSet presAssocID="{C5301961-1D65-433B-B8B9-6165B018F31B}" presName="Image" presStyleLbl="node1" presStyleIdx="2" presStyleCnt="5"/>
      <dgm:spPr/>
    </dgm:pt>
    <dgm:pt modelId="{1C596902-50F0-4442-B450-103544C0DC90}" type="pres">
      <dgm:prSet presAssocID="{C5301961-1D65-433B-B8B9-6165B018F31B}" presName="Child" presStyleLbl="revTx" presStyleIdx="2" presStyleCnt="5" custScaleY="116905" custLinFactNeighborX="-551" custLinFactNeighborY="11779">
        <dgm:presLayoutVars>
          <dgm:bulletEnabled val="1"/>
        </dgm:presLayoutVars>
      </dgm:prSet>
      <dgm:spPr/>
    </dgm:pt>
    <dgm:pt modelId="{0746B443-1403-47E4-891A-CF45EBC36885}" type="pres">
      <dgm:prSet presAssocID="{C5301961-1D65-433B-B8B9-6165B018F31B}" presName="Parent" presStyleLbl="alignNode1" presStyleIdx="2" presStyleCnt="5">
        <dgm:presLayoutVars>
          <dgm:bulletEnabled val="1"/>
        </dgm:presLayoutVars>
      </dgm:prSet>
      <dgm:spPr/>
    </dgm:pt>
    <dgm:pt modelId="{E2419E3D-77B5-468C-A0F7-82BA879ACDA1}" type="pres">
      <dgm:prSet presAssocID="{900C7A79-C880-43ED-B6BD-A0591471110F}" presName="sibTrans" presStyleCnt="0"/>
      <dgm:spPr/>
    </dgm:pt>
    <dgm:pt modelId="{D87F388E-0246-41EA-B652-AB034CE83DC6}" type="pres">
      <dgm:prSet presAssocID="{6CA2CF27-67F5-43D1-97ED-3B4675409D00}" presName="composite" presStyleCnt="0"/>
      <dgm:spPr/>
    </dgm:pt>
    <dgm:pt modelId="{EE407025-4553-459F-A01F-D77C6ED93DAF}" type="pres">
      <dgm:prSet presAssocID="{6CA2CF27-67F5-43D1-97ED-3B4675409D00}" presName="Accent" presStyleLbl="alignAcc1" presStyleIdx="3" presStyleCnt="5"/>
      <dgm:spPr/>
    </dgm:pt>
    <dgm:pt modelId="{A15F8B8D-FC2C-46C6-8AF2-8C1FBDB18E46}" type="pres">
      <dgm:prSet presAssocID="{6CA2CF27-67F5-43D1-97ED-3B4675409D00}" presName="Image" presStyleLbl="node1" presStyleIdx="3" presStyleCnt="5"/>
      <dgm:spPr/>
    </dgm:pt>
    <dgm:pt modelId="{C06A91F1-E43B-4F3D-9458-814077E72A73}" type="pres">
      <dgm:prSet presAssocID="{6CA2CF27-67F5-43D1-97ED-3B4675409D00}" presName="Child" presStyleLbl="revTx" presStyleIdx="3" presStyleCnt="5">
        <dgm:presLayoutVars>
          <dgm:bulletEnabled val="1"/>
        </dgm:presLayoutVars>
      </dgm:prSet>
      <dgm:spPr/>
    </dgm:pt>
    <dgm:pt modelId="{7B82D5FD-7434-473A-BC93-6011532474EA}" type="pres">
      <dgm:prSet presAssocID="{6CA2CF27-67F5-43D1-97ED-3B4675409D00}" presName="Parent" presStyleLbl="alignNode1" presStyleIdx="3" presStyleCnt="5">
        <dgm:presLayoutVars>
          <dgm:bulletEnabled val="1"/>
        </dgm:presLayoutVars>
      </dgm:prSet>
      <dgm:spPr/>
    </dgm:pt>
    <dgm:pt modelId="{47FD5630-47FB-4337-8724-036776C7FE1D}" type="pres">
      <dgm:prSet presAssocID="{216D075B-7172-4C94-AC8D-BA1B2B6B402F}" presName="sibTrans" presStyleCnt="0"/>
      <dgm:spPr/>
    </dgm:pt>
    <dgm:pt modelId="{A00CE8B8-DEC5-48DF-B2AE-D778E3E7817E}" type="pres">
      <dgm:prSet presAssocID="{173CBC60-F774-48FA-B787-EDF62B19F3FF}" presName="composite" presStyleCnt="0"/>
      <dgm:spPr/>
    </dgm:pt>
    <dgm:pt modelId="{E1A14C67-4608-45E3-B337-ABBD09EE1C66}" type="pres">
      <dgm:prSet presAssocID="{173CBC60-F774-48FA-B787-EDF62B19F3FF}" presName="Accent" presStyleLbl="alignAcc1" presStyleIdx="4" presStyleCnt="5"/>
      <dgm:spPr/>
    </dgm:pt>
    <dgm:pt modelId="{2881E617-4140-403B-A8FA-8202A2C1C6AC}" type="pres">
      <dgm:prSet presAssocID="{173CBC60-F774-48FA-B787-EDF62B19F3FF}" presName="Image" presStyleLbl="node1" presStyleIdx="4" presStyleCnt="5"/>
      <dgm:spPr/>
    </dgm:pt>
    <dgm:pt modelId="{A1B53D5F-B15E-4213-BCF3-C08262494796}" type="pres">
      <dgm:prSet presAssocID="{173CBC60-F774-48FA-B787-EDF62B19F3FF}" presName="Child" presStyleLbl="revTx" presStyleIdx="4" presStyleCnt="5">
        <dgm:presLayoutVars>
          <dgm:bulletEnabled val="1"/>
        </dgm:presLayoutVars>
      </dgm:prSet>
      <dgm:spPr/>
    </dgm:pt>
    <dgm:pt modelId="{E9105CFF-7682-4371-BF7B-729CDA859C93}" type="pres">
      <dgm:prSet presAssocID="{173CBC60-F774-48FA-B787-EDF62B19F3FF}" presName="Parent" presStyleLbl="alignNode1" presStyleIdx="4" presStyleCnt="5">
        <dgm:presLayoutVars>
          <dgm:bulletEnabled val="1"/>
        </dgm:presLayoutVars>
      </dgm:prSet>
      <dgm:spPr/>
    </dgm:pt>
  </dgm:ptLst>
  <dgm:cxnLst>
    <dgm:cxn modelId="{7D5C4902-937C-491D-A4E6-626BEB27932E}" srcId="{7B626212-A213-4DCF-AFED-43002A0C0276}" destId="{03456852-E2B9-4137-9094-321EB9B0BE42}" srcOrd="0" destOrd="0" parTransId="{F916430F-3149-48DE-8499-774CAD7997F5}" sibTransId="{2555990A-94AE-443C-AEA5-0F009D0CA7A6}"/>
    <dgm:cxn modelId="{C06EC410-2E26-43BB-A054-D0DE13C2EB02}" type="presOf" srcId="{67ED29D7-B355-4232-9FFA-18E5F7DA5C5C}" destId="{D352228F-6479-4A06-B962-8348F412A724}" srcOrd="0" destOrd="0" presId="urn:microsoft.com/office/officeart/2008/layout/TitlePictureLineup"/>
    <dgm:cxn modelId="{C0495C12-271D-454F-935E-A5B5B9115948}" srcId="{7B626212-A213-4DCF-AFED-43002A0C0276}" destId="{6CA2CF27-67F5-43D1-97ED-3B4675409D00}" srcOrd="3" destOrd="0" parTransId="{BEA4C14C-5928-4D38-8796-9D8BD81B8A23}" sibTransId="{216D075B-7172-4C94-AC8D-BA1B2B6B402F}"/>
    <dgm:cxn modelId="{80C42219-E76B-4456-B417-E304B4729B8F}" srcId="{7B626212-A213-4DCF-AFED-43002A0C0276}" destId="{67ED29D7-B355-4232-9FFA-18E5F7DA5C5C}" srcOrd="1" destOrd="0" parTransId="{C28BA05B-8FF1-42B0-BE64-C94FC397B875}" sibTransId="{EF304A1E-BF7C-46E2-884C-6EF9A5A7F8A6}"/>
    <dgm:cxn modelId="{97E9351E-3AD3-45C3-AA38-C456E1430AFD}" type="presOf" srcId="{2F1A1EA5-6B59-483A-81AD-4656E3A26589}" destId="{1C596902-50F0-4442-B450-103544C0DC90}" srcOrd="0" destOrd="0" presId="urn:microsoft.com/office/officeart/2008/layout/TitlePictureLineup"/>
    <dgm:cxn modelId="{DA90EF36-E614-4907-B17F-81F254273745}" type="presOf" srcId="{03456852-E2B9-4137-9094-321EB9B0BE42}" destId="{2FDC6E29-A2CB-47FA-B033-21BAD6E2A181}" srcOrd="0" destOrd="0" presId="urn:microsoft.com/office/officeart/2008/layout/TitlePictureLineup"/>
    <dgm:cxn modelId="{DD04133F-C4C4-4C7C-AD3A-7B2E78F1D905}" srcId="{03456852-E2B9-4137-9094-321EB9B0BE42}" destId="{1F3F1CA7-D5ED-4DDD-A7CD-382D3BFCD5D1}" srcOrd="0" destOrd="0" parTransId="{7777C524-EFB6-424C-85A1-0DAA5FE16DBA}" sibTransId="{54213BC5-A644-4D16-8002-D8EEF7F11A5D}"/>
    <dgm:cxn modelId="{910C5C3F-7B56-4A17-8C73-4C7EFCBAA725}" type="presOf" srcId="{6CA2CF27-67F5-43D1-97ED-3B4675409D00}" destId="{7B82D5FD-7434-473A-BC93-6011532474EA}" srcOrd="0" destOrd="0" presId="urn:microsoft.com/office/officeart/2008/layout/TitlePictureLineup"/>
    <dgm:cxn modelId="{D2409365-627F-493E-B595-5E570696DAAB}" type="presOf" srcId="{C5301961-1D65-433B-B8B9-6165B018F31B}" destId="{0746B443-1403-47E4-891A-CF45EBC36885}" srcOrd="0" destOrd="0" presId="urn:microsoft.com/office/officeart/2008/layout/TitlePictureLineup"/>
    <dgm:cxn modelId="{A2EBD775-B467-4C0A-A227-DED9B9DD0C49}" type="presOf" srcId="{7B626212-A213-4DCF-AFED-43002A0C0276}" destId="{E634B9D3-C312-4CD6-98B0-08EEECFFE887}" srcOrd="0" destOrd="0" presId="urn:microsoft.com/office/officeart/2008/layout/TitlePictureLineup"/>
    <dgm:cxn modelId="{6368798C-8D09-46AB-A43A-6DEDB7D2C153}" type="presOf" srcId="{A7DC4640-614B-4E51-9CF3-A384AEA1075F}" destId="{1644740B-E3B8-4132-8A1E-07F910CE5766}" srcOrd="0" destOrd="0" presId="urn:microsoft.com/office/officeart/2008/layout/TitlePictureLineup"/>
    <dgm:cxn modelId="{4809F498-A6CE-4BCC-8C2E-BDC558A62A58}" srcId="{67ED29D7-B355-4232-9FFA-18E5F7DA5C5C}" destId="{A7DC4640-614B-4E51-9CF3-A384AEA1075F}" srcOrd="0" destOrd="0" parTransId="{31234B3C-205C-49EC-90ED-6F3BBCED090D}" sibTransId="{894EA8E6-B89C-49F5-8DB0-57ABF8999C80}"/>
    <dgm:cxn modelId="{6BAD8FB6-C7FF-4AE3-945D-A64C9745F7C0}" srcId="{7B626212-A213-4DCF-AFED-43002A0C0276}" destId="{C5301961-1D65-433B-B8B9-6165B018F31B}" srcOrd="2" destOrd="0" parTransId="{99D2ADAC-B580-46FF-9366-04FC7A385D53}" sibTransId="{900C7A79-C880-43ED-B6BD-A0591471110F}"/>
    <dgm:cxn modelId="{B23F76BD-7E71-4074-8AA3-9742A4EFF306}" type="presOf" srcId="{1F3F1CA7-D5ED-4DDD-A7CD-382D3BFCD5D1}" destId="{821FCE31-2B6D-4F31-9E0E-42633E1F9A87}" srcOrd="0" destOrd="0" presId="urn:microsoft.com/office/officeart/2008/layout/TitlePictureLineup"/>
    <dgm:cxn modelId="{3658BDBE-1AF3-45AD-8372-A8BB6FDBC1EC}" srcId="{7B626212-A213-4DCF-AFED-43002A0C0276}" destId="{173CBC60-F774-48FA-B787-EDF62B19F3FF}" srcOrd="4" destOrd="0" parTransId="{569A76E9-A9D4-4D95-A2F8-D2DA04144BDA}" sibTransId="{1561CFB2-51C6-4E98-BAE6-99ABA7A2EF16}"/>
    <dgm:cxn modelId="{377CC8CA-4DE1-4451-846A-DB4E7D41BC4C}" srcId="{C5301961-1D65-433B-B8B9-6165B018F31B}" destId="{2F1A1EA5-6B59-483A-81AD-4656E3A26589}" srcOrd="0" destOrd="0" parTransId="{90261451-19CC-47EF-8BE9-212D55CD827C}" sibTransId="{42A69EF3-D71A-444A-B7BA-CBCDB7C80942}"/>
    <dgm:cxn modelId="{14638DD6-AD72-4FAD-974C-492EA9C93BA5}" type="presOf" srcId="{173CBC60-F774-48FA-B787-EDF62B19F3FF}" destId="{E9105CFF-7682-4371-BF7B-729CDA859C93}" srcOrd="0" destOrd="0" presId="urn:microsoft.com/office/officeart/2008/layout/TitlePictureLineup"/>
    <dgm:cxn modelId="{2A4A0978-D880-4A89-8CA4-485509B5A72A}" type="presParOf" srcId="{E634B9D3-C312-4CD6-98B0-08EEECFFE887}" destId="{363FABE1-BD50-4A73-BF3A-4BDDE9AC7763}" srcOrd="0" destOrd="0" presId="urn:microsoft.com/office/officeart/2008/layout/TitlePictureLineup"/>
    <dgm:cxn modelId="{7F4C0737-F7F5-4923-8D6A-850508CCAF9D}" type="presParOf" srcId="{363FABE1-BD50-4A73-BF3A-4BDDE9AC7763}" destId="{49749CA5-BDA6-4FED-9331-895F1793289F}" srcOrd="0" destOrd="0" presId="urn:microsoft.com/office/officeart/2008/layout/TitlePictureLineup"/>
    <dgm:cxn modelId="{45964272-423A-428D-BFE2-B0007F13110A}" type="presParOf" srcId="{363FABE1-BD50-4A73-BF3A-4BDDE9AC7763}" destId="{DBDD525A-E1E8-4F78-900D-0284F959D905}" srcOrd="1" destOrd="0" presId="urn:microsoft.com/office/officeart/2008/layout/TitlePictureLineup"/>
    <dgm:cxn modelId="{603D9052-7523-4978-A031-8B70B0A332F3}" type="presParOf" srcId="{363FABE1-BD50-4A73-BF3A-4BDDE9AC7763}" destId="{821FCE31-2B6D-4F31-9E0E-42633E1F9A87}" srcOrd="2" destOrd="0" presId="urn:microsoft.com/office/officeart/2008/layout/TitlePictureLineup"/>
    <dgm:cxn modelId="{5C0E74EC-DF0E-4D30-ACA8-B7502353BCC8}" type="presParOf" srcId="{363FABE1-BD50-4A73-BF3A-4BDDE9AC7763}" destId="{2FDC6E29-A2CB-47FA-B033-21BAD6E2A181}" srcOrd="3" destOrd="0" presId="urn:microsoft.com/office/officeart/2008/layout/TitlePictureLineup"/>
    <dgm:cxn modelId="{48DE2ED2-2A4C-4F47-A6C0-1D9FD1436CCF}" type="presParOf" srcId="{E634B9D3-C312-4CD6-98B0-08EEECFFE887}" destId="{E55AAB96-8654-4089-9510-2D870ABB5906}" srcOrd="1" destOrd="0" presId="urn:microsoft.com/office/officeart/2008/layout/TitlePictureLineup"/>
    <dgm:cxn modelId="{288A06F2-9E08-4FD8-9218-A7F97263F10F}" type="presParOf" srcId="{E634B9D3-C312-4CD6-98B0-08EEECFFE887}" destId="{1A0C86E6-9761-4BFC-AF52-783AEB42AABE}" srcOrd="2" destOrd="0" presId="urn:microsoft.com/office/officeart/2008/layout/TitlePictureLineup"/>
    <dgm:cxn modelId="{F247FE61-C6DB-400D-9CD9-7B5A0D01AFF4}" type="presParOf" srcId="{1A0C86E6-9761-4BFC-AF52-783AEB42AABE}" destId="{342D73DB-B2D8-413C-B821-C61717A4B785}" srcOrd="0" destOrd="0" presId="urn:microsoft.com/office/officeart/2008/layout/TitlePictureLineup"/>
    <dgm:cxn modelId="{375A199A-6205-423F-A26D-E7B737E35313}" type="presParOf" srcId="{1A0C86E6-9761-4BFC-AF52-783AEB42AABE}" destId="{8B4EB905-D4D2-4AA6-84D1-D3DADD54E396}" srcOrd="1" destOrd="0" presId="urn:microsoft.com/office/officeart/2008/layout/TitlePictureLineup"/>
    <dgm:cxn modelId="{B543D01C-3545-4DAA-9C45-14642D10AC5A}" type="presParOf" srcId="{1A0C86E6-9761-4BFC-AF52-783AEB42AABE}" destId="{1644740B-E3B8-4132-8A1E-07F910CE5766}" srcOrd="2" destOrd="0" presId="urn:microsoft.com/office/officeart/2008/layout/TitlePictureLineup"/>
    <dgm:cxn modelId="{A3F40573-78D0-4596-8776-4E428FABE6EB}" type="presParOf" srcId="{1A0C86E6-9761-4BFC-AF52-783AEB42AABE}" destId="{D352228F-6479-4A06-B962-8348F412A724}" srcOrd="3" destOrd="0" presId="urn:microsoft.com/office/officeart/2008/layout/TitlePictureLineup"/>
    <dgm:cxn modelId="{96B6471E-29C8-4581-9331-6D948B1C089E}" type="presParOf" srcId="{E634B9D3-C312-4CD6-98B0-08EEECFFE887}" destId="{72A9DEAC-F00E-4D69-A3FB-A2578F949712}" srcOrd="3" destOrd="0" presId="urn:microsoft.com/office/officeart/2008/layout/TitlePictureLineup"/>
    <dgm:cxn modelId="{4330280A-967B-4B8A-9B68-9B70DF3BC7B4}" type="presParOf" srcId="{E634B9D3-C312-4CD6-98B0-08EEECFFE887}" destId="{766E461F-D0BD-4286-81F6-EAC22A641ABC}" srcOrd="4" destOrd="0" presId="urn:microsoft.com/office/officeart/2008/layout/TitlePictureLineup"/>
    <dgm:cxn modelId="{DFFD55AB-062F-458B-81FE-29D7B0A9022F}" type="presParOf" srcId="{766E461F-D0BD-4286-81F6-EAC22A641ABC}" destId="{29EF90BF-0B30-466D-BE01-1F728C408175}" srcOrd="0" destOrd="0" presId="urn:microsoft.com/office/officeart/2008/layout/TitlePictureLineup"/>
    <dgm:cxn modelId="{C05F23F5-24CB-4AFF-995C-2662C72D70DD}" type="presParOf" srcId="{766E461F-D0BD-4286-81F6-EAC22A641ABC}" destId="{FADA0080-C3CF-41B5-85D8-2C0AC14718CB}" srcOrd="1" destOrd="0" presId="urn:microsoft.com/office/officeart/2008/layout/TitlePictureLineup"/>
    <dgm:cxn modelId="{0CE0A64E-CEC3-4ECC-9C4F-89133F98D129}" type="presParOf" srcId="{766E461F-D0BD-4286-81F6-EAC22A641ABC}" destId="{1C596902-50F0-4442-B450-103544C0DC90}" srcOrd="2" destOrd="0" presId="urn:microsoft.com/office/officeart/2008/layout/TitlePictureLineup"/>
    <dgm:cxn modelId="{99241CC0-F09B-4435-BCC9-D6298B270763}" type="presParOf" srcId="{766E461F-D0BD-4286-81F6-EAC22A641ABC}" destId="{0746B443-1403-47E4-891A-CF45EBC36885}" srcOrd="3" destOrd="0" presId="urn:microsoft.com/office/officeart/2008/layout/TitlePictureLineup"/>
    <dgm:cxn modelId="{F8C89BF2-9689-4A52-AB6D-5783A13D7DA2}" type="presParOf" srcId="{E634B9D3-C312-4CD6-98B0-08EEECFFE887}" destId="{E2419E3D-77B5-468C-A0F7-82BA879ACDA1}" srcOrd="5" destOrd="0" presId="urn:microsoft.com/office/officeart/2008/layout/TitlePictureLineup"/>
    <dgm:cxn modelId="{A1B94347-AF00-4345-BDDA-2F987DB1868A}" type="presParOf" srcId="{E634B9D3-C312-4CD6-98B0-08EEECFFE887}" destId="{D87F388E-0246-41EA-B652-AB034CE83DC6}" srcOrd="6" destOrd="0" presId="urn:microsoft.com/office/officeart/2008/layout/TitlePictureLineup"/>
    <dgm:cxn modelId="{AF12CE23-C8E3-4860-AA3D-0C20EEF3A03F}" type="presParOf" srcId="{D87F388E-0246-41EA-B652-AB034CE83DC6}" destId="{EE407025-4553-459F-A01F-D77C6ED93DAF}" srcOrd="0" destOrd="0" presId="urn:microsoft.com/office/officeart/2008/layout/TitlePictureLineup"/>
    <dgm:cxn modelId="{C3035B5B-014A-421B-B610-40E94385B544}" type="presParOf" srcId="{D87F388E-0246-41EA-B652-AB034CE83DC6}" destId="{A15F8B8D-FC2C-46C6-8AF2-8C1FBDB18E46}" srcOrd="1" destOrd="0" presId="urn:microsoft.com/office/officeart/2008/layout/TitlePictureLineup"/>
    <dgm:cxn modelId="{31ED813D-E4AB-4BCD-9C88-7D85DB36DCAA}" type="presParOf" srcId="{D87F388E-0246-41EA-B652-AB034CE83DC6}" destId="{C06A91F1-E43B-4F3D-9458-814077E72A73}" srcOrd="2" destOrd="0" presId="urn:microsoft.com/office/officeart/2008/layout/TitlePictureLineup"/>
    <dgm:cxn modelId="{9864A709-FB44-43D1-8770-3D10EBB9F560}" type="presParOf" srcId="{D87F388E-0246-41EA-B652-AB034CE83DC6}" destId="{7B82D5FD-7434-473A-BC93-6011532474EA}" srcOrd="3" destOrd="0" presId="urn:microsoft.com/office/officeart/2008/layout/TitlePictureLineup"/>
    <dgm:cxn modelId="{FD960F4E-A656-4B5C-9CE5-99A85DD3977B}" type="presParOf" srcId="{E634B9D3-C312-4CD6-98B0-08EEECFFE887}" destId="{47FD5630-47FB-4337-8724-036776C7FE1D}" srcOrd="7" destOrd="0" presId="urn:microsoft.com/office/officeart/2008/layout/TitlePictureLineup"/>
    <dgm:cxn modelId="{0199E7D6-6B19-4B4A-A360-83997CF39FD7}" type="presParOf" srcId="{E634B9D3-C312-4CD6-98B0-08EEECFFE887}" destId="{A00CE8B8-DEC5-48DF-B2AE-D778E3E7817E}" srcOrd="8" destOrd="0" presId="urn:microsoft.com/office/officeart/2008/layout/TitlePictureLineup"/>
    <dgm:cxn modelId="{E657BAA1-42F6-4B28-81F6-5D29F1C62F4C}" type="presParOf" srcId="{A00CE8B8-DEC5-48DF-B2AE-D778E3E7817E}" destId="{E1A14C67-4608-45E3-B337-ABBD09EE1C66}" srcOrd="0" destOrd="0" presId="urn:microsoft.com/office/officeart/2008/layout/TitlePictureLineup"/>
    <dgm:cxn modelId="{7E1F858B-5E36-49B5-8764-0B3C3D262200}" type="presParOf" srcId="{A00CE8B8-DEC5-48DF-B2AE-D778E3E7817E}" destId="{2881E617-4140-403B-A8FA-8202A2C1C6AC}" srcOrd="1" destOrd="0" presId="urn:microsoft.com/office/officeart/2008/layout/TitlePictureLineup"/>
    <dgm:cxn modelId="{F18502D2-1A7E-4F10-8A09-24E97EECD233}" type="presParOf" srcId="{A00CE8B8-DEC5-48DF-B2AE-D778E3E7817E}" destId="{A1B53D5F-B15E-4213-BCF3-C08262494796}" srcOrd="2" destOrd="0" presId="urn:microsoft.com/office/officeart/2008/layout/TitlePictureLineup"/>
    <dgm:cxn modelId="{C7CDF922-B9AF-4D50-8F9B-C07898FD7043}" type="presParOf" srcId="{A00CE8B8-DEC5-48DF-B2AE-D778E3E7817E}" destId="{E9105CFF-7682-4371-BF7B-729CDA859C93}"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42737-46E4-4585-8524-BE6D83413D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42755BA-946C-4027-BD7F-BA13C376765C}">
      <dgm:prSet phldrT="[Text]"/>
      <dgm:spPr>
        <a:solidFill>
          <a:schemeClr val="accent5">
            <a:lumMod val="20000"/>
            <a:lumOff val="80000"/>
          </a:schemeClr>
        </a:solidFill>
        <a:ln>
          <a:solidFill>
            <a:schemeClr val="accent5">
              <a:lumMod val="20000"/>
              <a:lumOff val="80000"/>
            </a:schemeClr>
          </a:solidFill>
        </a:ln>
      </dgm:spPr>
      <dgm:t>
        <a:bodyPr/>
        <a:lstStyle/>
        <a:p>
          <a:r>
            <a:rPr lang="en-US" b="1" dirty="0"/>
            <a:t>HM</a:t>
          </a:r>
        </a:p>
      </dgm:t>
    </dgm:pt>
    <dgm:pt modelId="{8C3E1E05-AB97-40D0-B9BD-C2E26C135925}" type="parTrans" cxnId="{1ED8D525-5CB3-4BDF-B9FF-2413DA9AF43C}">
      <dgm:prSet/>
      <dgm:spPr/>
      <dgm:t>
        <a:bodyPr/>
        <a:lstStyle/>
        <a:p>
          <a:endParaRPr lang="en-US"/>
        </a:p>
      </dgm:t>
    </dgm:pt>
    <dgm:pt modelId="{DD098036-B826-4FB1-BB7F-4678F6F47A44}" type="sibTrans" cxnId="{1ED8D525-5CB3-4BDF-B9FF-2413DA9AF43C}">
      <dgm:prSet/>
      <dgm:spPr/>
      <dgm:t>
        <a:bodyPr/>
        <a:lstStyle/>
        <a:p>
          <a:endParaRPr lang="en-US"/>
        </a:p>
      </dgm:t>
    </dgm:pt>
    <dgm:pt modelId="{432A4170-58CD-4144-829E-A6F733BD6BCD}">
      <dgm:prSet phldrT="[Text]"/>
      <dgm:spPr>
        <a:solidFill>
          <a:schemeClr val="accent5">
            <a:lumMod val="20000"/>
            <a:lumOff val="80000"/>
            <a:alpha val="90000"/>
          </a:schemeClr>
        </a:solidFill>
        <a:ln>
          <a:solidFill>
            <a:schemeClr val="accent5">
              <a:lumMod val="20000"/>
              <a:lumOff val="80000"/>
            </a:schemeClr>
          </a:solidFill>
        </a:ln>
      </dgm:spPr>
      <dgm:t>
        <a:bodyPr/>
        <a:lstStyle/>
        <a:p>
          <a:r>
            <a:rPr lang="en-US" dirty="0">
              <a:solidFill>
                <a:schemeClr val="bg1"/>
              </a:solidFill>
            </a:rPr>
            <a:t>WRITTEN RECIPE WITH # SERVINGS AND SERVING SIZES</a:t>
          </a:r>
        </a:p>
      </dgm:t>
    </dgm:pt>
    <dgm:pt modelId="{6288095D-E286-43D6-963C-942C65A0889F}" type="parTrans" cxnId="{820039EB-D9D2-4EAD-B191-A5C6B37D6546}">
      <dgm:prSet/>
      <dgm:spPr/>
      <dgm:t>
        <a:bodyPr/>
        <a:lstStyle/>
        <a:p>
          <a:endParaRPr lang="en-US"/>
        </a:p>
      </dgm:t>
    </dgm:pt>
    <dgm:pt modelId="{0ACD6AEC-DD07-46EB-841D-FE954BFCC918}" type="sibTrans" cxnId="{820039EB-D9D2-4EAD-B191-A5C6B37D6546}">
      <dgm:prSet/>
      <dgm:spPr/>
      <dgm:t>
        <a:bodyPr/>
        <a:lstStyle/>
        <a:p>
          <a:endParaRPr lang="en-US"/>
        </a:p>
      </dgm:t>
    </dgm:pt>
    <dgm:pt modelId="{D3F13366-E8E5-44E8-806C-CF3A8BB6D56C}">
      <dgm:prSet phldrT="[Text]"/>
      <dgm:spPr>
        <a:solidFill>
          <a:schemeClr val="accent5">
            <a:lumMod val="40000"/>
            <a:lumOff val="60000"/>
          </a:schemeClr>
        </a:solidFill>
        <a:ln>
          <a:solidFill>
            <a:schemeClr val="accent5">
              <a:lumMod val="40000"/>
              <a:lumOff val="60000"/>
            </a:schemeClr>
          </a:solidFill>
        </a:ln>
      </dgm:spPr>
      <dgm:t>
        <a:bodyPr/>
        <a:lstStyle/>
        <a:p>
          <a:r>
            <a:rPr lang="en-US" b="1" dirty="0"/>
            <a:t>CN</a:t>
          </a:r>
        </a:p>
      </dgm:t>
    </dgm:pt>
    <dgm:pt modelId="{E764617C-0203-4BA9-BF33-56C22394E827}" type="parTrans" cxnId="{B78CA96F-062C-49F2-A741-0ECDE2942DBC}">
      <dgm:prSet/>
      <dgm:spPr/>
      <dgm:t>
        <a:bodyPr/>
        <a:lstStyle/>
        <a:p>
          <a:endParaRPr lang="en-US"/>
        </a:p>
      </dgm:t>
    </dgm:pt>
    <dgm:pt modelId="{C6A6CC23-3AA4-43BD-88AA-B988BDA0E25A}" type="sibTrans" cxnId="{B78CA96F-062C-49F2-A741-0ECDE2942DBC}">
      <dgm:prSet/>
      <dgm:spPr/>
      <dgm:t>
        <a:bodyPr/>
        <a:lstStyle/>
        <a:p>
          <a:endParaRPr lang="en-US"/>
        </a:p>
      </dgm:t>
    </dgm:pt>
    <dgm:pt modelId="{121592E8-8CE4-41FA-BF7E-476E2897D117}">
      <dgm:prSet phldrT="[Text]"/>
      <dgm:spPr>
        <a:solidFill>
          <a:schemeClr val="accent5">
            <a:lumMod val="40000"/>
            <a:lumOff val="60000"/>
            <a:alpha val="90000"/>
          </a:schemeClr>
        </a:solidFill>
        <a:ln>
          <a:solidFill>
            <a:schemeClr val="accent5">
              <a:lumMod val="40000"/>
              <a:lumOff val="60000"/>
            </a:schemeClr>
          </a:solidFill>
        </a:ln>
      </dgm:spPr>
      <dgm:t>
        <a:bodyPr/>
        <a:lstStyle/>
        <a:p>
          <a:r>
            <a:rPr lang="en-US" dirty="0">
              <a:solidFill>
                <a:schemeClr val="bg1"/>
              </a:solidFill>
            </a:rPr>
            <a:t>VALID CN LABEL/PRODUCT FORMULATION SHEET FOR ALL COMMERCIALLY PROCESSED DISHES WITH MORE THAN ONE COMPONENT </a:t>
          </a:r>
        </a:p>
      </dgm:t>
    </dgm:pt>
    <dgm:pt modelId="{D1871FFC-B481-4DCF-8604-039898EA4C7E}" type="parTrans" cxnId="{F0D8CB0C-9292-4EA6-A7D1-22B3FE3BFA7B}">
      <dgm:prSet/>
      <dgm:spPr/>
      <dgm:t>
        <a:bodyPr/>
        <a:lstStyle/>
        <a:p>
          <a:endParaRPr lang="en-US"/>
        </a:p>
      </dgm:t>
    </dgm:pt>
    <dgm:pt modelId="{B8322BDD-1D6A-45FA-B88F-37A033291BD1}" type="sibTrans" cxnId="{F0D8CB0C-9292-4EA6-A7D1-22B3FE3BFA7B}">
      <dgm:prSet/>
      <dgm:spPr/>
      <dgm:t>
        <a:bodyPr/>
        <a:lstStyle/>
        <a:p>
          <a:endParaRPr lang="en-US"/>
        </a:p>
      </dgm:t>
    </dgm:pt>
    <dgm:pt modelId="{52BEE02A-FDC3-4BF5-B428-FA0ED57A890D}">
      <dgm:prSet phldrT="[Text]"/>
      <dgm:spPr>
        <a:solidFill>
          <a:schemeClr val="accent5">
            <a:lumMod val="60000"/>
            <a:lumOff val="40000"/>
          </a:schemeClr>
        </a:solidFill>
        <a:ln>
          <a:solidFill>
            <a:schemeClr val="accent5">
              <a:lumMod val="60000"/>
              <a:lumOff val="40000"/>
            </a:schemeClr>
          </a:solidFill>
        </a:ln>
      </dgm:spPr>
      <dgm:t>
        <a:bodyPr/>
        <a:lstStyle/>
        <a:p>
          <a:r>
            <a:rPr lang="en-US" b="1" dirty="0"/>
            <a:t>WGR</a:t>
          </a:r>
        </a:p>
      </dgm:t>
    </dgm:pt>
    <dgm:pt modelId="{E1050C13-2116-4F84-8447-283452C02EB0}" type="parTrans" cxnId="{A382D482-9F2C-4A2B-B387-4276F50D14F1}">
      <dgm:prSet/>
      <dgm:spPr/>
      <dgm:t>
        <a:bodyPr/>
        <a:lstStyle/>
        <a:p>
          <a:endParaRPr lang="en-US"/>
        </a:p>
      </dgm:t>
    </dgm:pt>
    <dgm:pt modelId="{6E650630-0F98-4F7A-B32C-2112E9D8363B}" type="sibTrans" cxnId="{A382D482-9F2C-4A2B-B387-4276F50D14F1}">
      <dgm:prSet/>
      <dgm:spPr/>
      <dgm:t>
        <a:bodyPr/>
        <a:lstStyle/>
        <a:p>
          <a:endParaRPr lang="en-US"/>
        </a:p>
      </dgm:t>
    </dgm:pt>
    <dgm:pt modelId="{0B93D97D-385D-470F-9266-F50AABFB6CC0}">
      <dgm:prSet phldrT="[Text]"/>
      <dgm:spPr>
        <a:solidFill>
          <a:schemeClr val="accent5">
            <a:lumMod val="60000"/>
            <a:lumOff val="40000"/>
            <a:alpha val="90000"/>
          </a:schemeClr>
        </a:solidFill>
        <a:ln>
          <a:solidFill>
            <a:schemeClr val="accent5">
              <a:lumMod val="60000"/>
              <a:lumOff val="40000"/>
            </a:schemeClr>
          </a:solidFill>
        </a:ln>
      </dgm:spPr>
      <dgm:t>
        <a:bodyPr/>
        <a:lstStyle/>
        <a:p>
          <a:r>
            <a:rPr lang="en-US" dirty="0">
              <a:solidFill>
                <a:schemeClr val="bg1"/>
              </a:solidFill>
            </a:rPr>
            <a:t>PRODUCT LABEL &amp; METHOD DOCUMENTATION</a:t>
          </a:r>
        </a:p>
      </dgm:t>
    </dgm:pt>
    <dgm:pt modelId="{F394EFAF-20CD-48DD-A093-00AAD5FD8C72}" type="parTrans" cxnId="{14C45A1B-06F2-4758-AEE6-2F3D64A82C03}">
      <dgm:prSet/>
      <dgm:spPr/>
      <dgm:t>
        <a:bodyPr/>
        <a:lstStyle/>
        <a:p>
          <a:endParaRPr lang="en-US"/>
        </a:p>
      </dgm:t>
    </dgm:pt>
    <dgm:pt modelId="{1C8E22E9-3C3A-44B6-8BF3-E0F219533B1E}" type="sibTrans" cxnId="{14C45A1B-06F2-4758-AEE6-2F3D64A82C03}">
      <dgm:prSet/>
      <dgm:spPr/>
      <dgm:t>
        <a:bodyPr/>
        <a:lstStyle/>
        <a:p>
          <a:endParaRPr lang="en-US"/>
        </a:p>
      </dgm:t>
    </dgm:pt>
    <dgm:pt modelId="{D35DB0D3-E66F-4EFB-B06C-226AF52079AE}">
      <dgm:prSet phldrT="[Text]"/>
      <dgm:spPr>
        <a:solidFill>
          <a:schemeClr val="accent5">
            <a:lumMod val="50000"/>
          </a:schemeClr>
        </a:solidFill>
        <a:ln>
          <a:solidFill>
            <a:schemeClr val="accent5">
              <a:lumMod val="50000"/>
            </a:schemeClr>
          </a:solidFill>
        </a:ln>
      </dgm:spPr>
      <dgm:t>
        <a:bodyPr/>
        <a:lstStyle/>
        <a:p>
          <a:r>
            <a:rPr lang="en-US" b="1" dirty="0"/>
            <a:t>Cereal</a:t>
          </a:r>
        </a:p>
      </dgm:t>
    </dgm:pt>
    <dgm:pt modelId="{4BF66145-8570-4006-AECE-64E6A44DF24F}" type="parTrans" cxnId="{5731AF84-0DC3-4466-9BC5-AEAC6228E502}">
      <dgm:prSet/>
      <dgm:spPr/>
      <dgm:t>
        <a:bodyPr/>
        <a:lstStyle/>
        <a:p>
          <a:endParaRPr lang="en-US"/>
        </a:p>
      </dgm:t>
    </dgm:pt>
    <dgm:pt modelId="{0D0BA7D8-E831-4013-AE3E-5CC0B06EB948}" type="sibTrans" cxnId="{5731AF84-0DC3-4466-9BC5-AEAC6228E502}">
      <dgm:prSet/>
      <dgm:spPr/>
      <dgm:t>
        <a:bodyPr/>
        <a:lstStyle/>
        <a:p>
          <a:endParaRPr lang="en-US"/>
        </a:p>
      </dgm:t>
    </dgm:pt>
    <dgm:pt modelId="{5443CA31-9C51-486B-A9ED-26FBD5A58D34}">
      <dgm:prSet phldrT="[Text]"/>
      <dgm:spPr>
        <a:solidFill>
          <a:schemeClr val="accent5">
            <a:lumMod val="75000"/>
            <a:alpha val="90000"/>
          </a:schemeClr>
        </a:solidFill>
        <a:ln>
          <a:solidFill>
            <a:schemeClr val="accent5">
              <a:lumMod val="75000"/>
            </a:schemeClr>
          </a:solidFill>
        </a:ln>
      </dgm:spPr>
      <dgm:t>
        <a:bodyPr/>
        <a:lstStyle/>
        <a:p>
          <a:r>
            <a:rPr lang="en-US" dirty="0">
              <a:solidFill>
                <a:schemeClr val="bg1"/>
              </a:solidFill>
            </a:rPr>
            <a:t>PRODUCT LABEL &amp; NUTRITION FACTS LABEL</a:t>
          </a:r>
        </a:p>
      </dgm:t>
    </dgm:pt>
    <dgm:pt modelId="{F41C8A9A-8F03-4838-B4EF-E2D2DAD297FD}" type="parTrans" cxnId="{EF4910F7-A46B-4B20-BEE3-CFCA0B6506B1}">
      <dgm:prSet/>
      <dgm:spPr/>
      <dgm:t>
        <a:bodyPr/>
        <a:lstStyle/>
        <a:p>
          <a:endParaRPr lang="en-US"/>
        </a:p>
      </dgm:t>
    </dgm:pt>
    <dgm:pt modelId="{5E00307F-9EE4-442F-A81E-3964629B3972}" type="sibTrans" cxnId="{EF4910F7-A46B-4B20-BEE3-CFCA0B6506B1}">
      <dgm:prSet/>
      <dgm:spPr/>
      <dgm:t>
        <a:bodyPr/>
        <a:lstStyle/>
        <a:p>
          <a:endParaRPr lang="en-US"/>
        </a:p>
      </dgm:t>
    </dgm:pt>
    <dgm:pt modelId="{C33109D8-8A46-4538-A15A-D8F15033F744}">
      <dgm:prSet phldrT="[Text]"/>
      <dgm:spPr>
        <a:solidFill>
          <a:schemeClr val="accent5">
            <a:lumMod val="75000"/>
          </a:schemeClr>
        </a:solidFill>
        <a:ln>
          <a:solidFill>
            <a:schemeClr val="accent5">
              <a:lumMod val="75000"/>
            </a:schemeClr>
          </a:solidFill>
        </a:ln>
      </dgm:spPr>
      <dgm:t>
        <a:bodyPr/>
        <a:lstStyle/>
        <a:p>
          <a:r>
            <a:rPr lang="en-US" b="1" dirty="0"/>
            <a:t>Yogurt</a:t>
          </a:r>
        </a:p>
      </dgm:t>
    </dgm:pt>
    <dgm:pt modelId="{837EA548-90E5-46C8-9BA2-9157C8F86061}" type="parTrans" cxnId="{6F4B97D5-80B6-43D3-BA23-DE50DBF183F5}">
      <dgm:prSet/>
      <dgm:spPr/>
      <dgm:t>
        <a:bodyPr/>
        <a:lstStyle/>
        <a:p>
          <a:endParaRPr lang="en-US"/>
        </a:p>
      </dgm:t>
    </dgm:pt>
    <dgm:pt modelId="{37BC514D-BC2A-42ED-A46E-ABA790978C36}" type="sibTrans" cxnId="{6F4B97D5-80B6-43D3-BA23-DE50DBF183F5}">
      <dgm:prSet/>
      <dgm:spPr/>
      <dgm:t>
        <a:bodyPr/>
        <a:lstStyle/>
        <a:p>
          <a:endParaRPr lang="en-US"/>
        </a:p>
      </dgm:t>
    </dgm:pt>
    <dgm:pt modelId="{0AFB8430-3396-430A-8A1A-8A1C6BE8A69D}">
      <dgm:prSet phldrT="[Text]"/>
      <dgm:spPr>
        <a:solidFill>
          <a:schemeClr val="accent5">
            <a:lumMod val="50000"/>
            <a:alpha val="90000"/>
          </a:schemeClr>
        </a:solidFill>
        <a:ln>
          <a:solidFill>
            <a:schemeClr val="accent5">
              <a:lumMod val="50000"/>
            </a:schemeClr>
          </a:solidFill>
        </a:ln>
      </dgm:spPr>
      <dgm:t>
        <a:bodyPr/>
        <a:lstStyle/>
        <a:p>
          <a:r>
            <a:rPr lang="en-US" dirty="0">
              <a:solidFill>
                <a:schemeClr val="bg1"/>
              </a:solidFill>
            </a:rPr>
            <a:t>PRODUCT LABEL, NUTRITION FACTS LABEL &amp; INGREDIENTS LIST</a:t>
          </a:r>
        </a:p>
      </dgm:t>
    </dgm:pt>
    <dgm:pt modelId="{865BDECA-ACC9-4313-AE83-20D3772B5987}" type="parTrans" cxnId="{8F9389CF-6BE9-47BB-92DC-199D13D4977F}">
      <dgm:prSet/>
      <dgm:spPr/>
      <dgm:t>
        <a:bodyPr/>
        <a:lstStyle/>
        <a:p>
          <a:endParaRPr lang="en-US"/>
        </a:p>
      </dgm:t>
    </dgm:pt>
    <dgm:pt modelId="{C588B97B-7BCD-46E5-B34D-6F77AB7B0873}" type="sibTrans" cxnId="{8F9389CF-6BE9-47BB-92DC-199D13D4977F}">
      <dgm:prSet/>
      <dgm:spPr/>
      <dgm:t>
        <a:bodyPr/>
        <a:lstStyle/>
        <a:p>
          <a:endParaRPr lang="en-US"/>
        </a:p>
      </dgm:t>
    </dgm:pt>
    <dgm:pt modelId="{DAF7D1D5-406D-4EFD-A0DA-48C118503EE7}" type="pres">
      <dgm:prSet presAssocID="{46542737-46E4-4585-8524-BE6D83413DE6}" presName="linearFlow" presStyleCnt="0">
        <dgm:presLayoutVars>
          <dgm:dir/>
          <dgm:animLvl val="lvl"/>
          <dgm:resizeHandles val="exact"/>
        </dgm:presLayoutVars>
      </dgm:prSet>
      <dgm:spPr/>
    </dgm:pt>
    <dgm:pt modelId="{26F84B7A-8350-4BF7-873D-19C3C16AE42A}" type="pres">
      <dgm:prSet presAssocID="{E42755BA-946C-4027-BD7F-BA13C376765C}" presName="composite" presStyleCnt="0"/>
      <dgm:spPr/>
    </dgm:pt>
    <dgm:pt modelId="{446528FD-846B-4B48-B2A8-099E024466FE}" type="pres">
      <dgm:prSet presAssocID="{E42755BA-946C-4027-BD7F-BA13C376765C}" presName="parentText" presStyleLbl="alignNode1" presStyleIdx="0" presStyleCnt="5">
        <dgm:presLayoutVars>
          <dgm:chMax val="1"/>
          <dgm:bulletEnabled val="1"/>
        </dgm:presLayoutVars>
      </dgm:prSet>
      <dgm:spPr/>
    </dgm:pt>
    <dgm:pt modelId="{C043E3BD-4FC9-4CB3-AFC2-AF8DFEDE678F}" type="pres">
      <dgm:prSet presAssocID="{E42755BA-946C-4027-BD7F-BA13C376765C}" presName="descendantText" presStyleLbl="alignAcc1" presStyleIdx="0" presStyleCnt="5" custLinFactNeighborX="-474" custLinFactNeighborY="1864">
        <dgm:presLayoutVars>
          <dgm:bulletEnabled val="1"/>
        </dgm:presLayoutVars>
      </dgm:prSet>
      <dgm:spPr/>
    </dgm:pt>
    <dgm:pt modelId="{E12DD910-2F8A-4D1B-9079-30D4D18DD034}" type="pres">
      <dgm:prSet presAssocID="{DD098036-B826-4FB1-BB7F-4678F6F47A44}" presName="sp" presStyleCnt="0"/>
      <dgm:spPr/>
    </dgm:pt>
    <dgm:pt modelId="{7EE1DD0E-0121-486A-BB02-0E0166ADCECC}" type="pres">
      <dgm:prSet presAssocID="{D3F13366-E8E5-44E8-806C-CF3A8BB6D56C}" presName="composite" presStyleCnt="0"/>
      <dgm:spPr/>
    </dgm:pt>
    <dgm:pt modelId="{0CBA701A-9273-4E64-82C8-94B59191EE90}" type="pres">
      <dgm:prSet presAssocID="{D3F13366-E8E5-44E8-806C-CF3A8BB6D56C}" presName="parentText" presStyleLbl="alignNode1" presStyleIdx="1" presStyleCnt="5">
        <dgm:presLayoutVars>
          <dgm:chMax val="1"/>
          <dgm:bulletEnabled val="1"/>
        </dgm:presLayoutVars>
      </dgm:prSet>
      <dgm:spPr/>
    </dgm:pt>
    <dgm:pt modelId="{C979254F-9C82-4318-A26F-7D306A1AEF84}" type="pres">
      <dgm:prSet presAssocID="{D3F13366-E8E5-44E8-806C-CF3A8BB6D56C}" presName="descendantText" presStyleLbl="alignAcc1" presStyleIdx="1" presStyleCnt="5">
        <dgm:presLayoutVars>
          <dgm:bulletEnabled val="1"/>
        </dgm:presLayoutVars>
      </dgm:prSet>
      <dgm:spPr/>
    </dgm:pt>
    <dgm:pt modelId="{F3F85D70-CE15-43C1-A162-8E7501BAFB93}" type="pres">
      <dgm:prSet presAssocID="{C6A6CC23-3AA4-43BD-88AA-B988BDA0E25A}" presName="sp" presStyleCnt="0"/>
      <dgm:spPr/>
    </dgm:pt>
    <dgm:pt modelId="{10E8C5E2-4629-41CD-8FC1-2F31DAFCA85F}" type="pres">
      <dgm:prSet presAssocID="{52BEE02A-FDC3-4BF5-B428-FA0ED57A890D}" presName="composite" presStyleCnt="0"/>
      <dgm:spPr/>
    </dgm:pt>
    <dgm:pt modelId="{B88BE3BB-7533-4756-B84C-E8C6582D9AAF}" type="pres">
      <dgm:prSet presAssocID="{52BEE02A-FDC3-4BF5-B428-FA0ED57A890D}" presName="parentText" presStyleLbl="alignNode1" presStyleIdx="2" presStyleCnt="5">
        <dgm:presLayoutVars>
          <dgm:chMax val="1"/>
          <dgm:bulletEnabled val="1"/>
        </dgm:presLayoutVars>
      </dgm:prSet>
      <dgm:spPr/>
    </dgm:pt>
    <dgm:pt modelId="{B3E04090-D953-49E9-B1AA-3DFCE73CF5AE}" type="pres">
      <dgm:prSet presAssocID="{52BEE02A-FDC3-4BF5-B428-FA0ED57A890D}" presName="descendantText" presStyleLbl="alignAcc1" presStyleIdx="2" presStyleCnt="5">
        <dgm:presLayoutVars>
          <dgm:bulletEnabled val="1"/>
        </dgm:presLayoutVars>
      </dgm:prSet>
      <dgm:spPr/>
    </dgm:pt>
    <dgm:pt modelId="{13480483-E4C1-4B4F-B873-562DF2CCCCBB}" type="pres">
      <dgm:prSet presAssocID="{6E650630-0F98-4F7A-B32C-2112E9D8363B}" presName="sp" presStyleCnt="0"/>
      <dgm:spPr/>
    </dgm:pt>
    <dgm:pt modelId="{A9FE8674-8854-4722-96FC-9D93B310E6FE}" type="pres">
      <dgm:prSet presAssocID="{C33109D8-8A46-4538-A15A-D8F15033F744}" presName="composite" presStyleCnt="0"/>
      <dgm:spPr/>
    </dgm:pt>
    <dgm:pt modelId="{06903376-CBD5-4A72-9668-E8B86DA7501B}" type="pres">
      <dgm:prSet presAssocID="{C33109D8-8A46-4538-A15A-D8F15033F744}" presName="parentText" presStyleLbl="alignNode1" presStyleIdx="3" presStyleCnt="5">
        <dgm:presLayoutVars>
          <dgm:chMax val="1"/>
          <dgm:bulletEnabled val="1"/>
        </dgm:presLayoutVars>
      </dgm:prSet>
      <dgm:spPr/>
    </dgm:pt>
    <dgm:pt modelId="{7C425257-0194-4F69-80BB-548BE1DF5B13}" type="pres">
      <dgm:prSet presAssocID="{C33109D8-8A46-4538-A15A-D8F15033F744}" presName="descendantText" presStyleLbl="alignAcc1" presStyleIdx="3" presStyleCnt="5">
        <dgm:presLayoutVars>
          <dgm:bulletEnabled val="1"/>
        </dgm:presLayoutVars>
      </dgm:prSet>
      <dgm:spPr/>
    </dgm:pt>
    <dgm:pt modelId="{73351261-3E63-49F8-904C-73DDD15659E1}" type="pres">
      <dgm:prSet presAssocID="{37BC514D-BC2A-42ED-A46E-ABA790978C36}" presName="sp" presStyleCnt="0"/>
      <dgm:spPr/>
    </dgm:pt>
    <dgm:pt modelId="{7A9A4106-46D9-4BE4-B451-5774D10042D7}" type="pres">
      <dgm:prSet presAssocID="{D35DB0D3-E66F-4EFB-B06C-226AF52079AE}" presName="composite" presStyleCnt="0"/>
      <dgm:spPr/>
    </dgm:pt>
    <dgm:pt modelId="{9F54A0D4-7FB4-4173-B073-5456D12E02F2}" type="pres">
      <dgm:prSet presAssocID="{D35DB0D3-E66F-4EFB-B06C-226AF52079AE}" presName="parentText" presStyleLbl="alignNode1" presStyleIdx="4" presStyleCnt="5">
        <dgm:presLayoutVars>
          <dgm:chMax val="1"/>
          <dgm:bulletEnabled val="1"/>
        </dgm:presLayoutVars>
      </dgm:prSet>
      <dgm:spPr/>
    </dgm:pt>
    <dgm:pt modelId="{45B38C3B-440C-43DB-9AC9-F4F8B6DA2C15}" type="pres">
      <dgm:prSet presAssocID="{D35DB0D3-E66F-4EFB-B06C-226AF52079AE}" presName="descendantText" presStyleLbl="alignAcc1" presStyleIdx="4" presStyleCnt="5">
        <dgm:presLayoutVars>
          <dgm:bulletEnabled val="1"/>
        </dgm:presLayoutVars>
      </dgm:prSet>
      <dgm:spPr/>
    </dgm:pt>
  </dgm:ptLst>
  <dgm:cxnLst>
    <dgm:cxn modelId="{959C530B-E59A-4508-AE86-644C13BEB0CC}" type="presOf" srcId="{D3F13366-E8E5-44E8-806C-CF3A8BB6D56C}" destId="{0CBA701A-9273-4E64-82C8-94B59191EE90}" srcOrd="0" destOrd="0" presId="urn:microsoft.com/office/officeart/2005/8/layout/chevron2"/>
    <dgm:cxn modelId="{F0D8CB0C-9292-4EA6-A7D1-22B3FE3BFA7B}" srcId="{D3F13366-E8E5-44E8-806C-CF3A8BB6D56C}" destId="{121592E8-8CE4-41FA-BF7E-476E2897D117}" srcOrd="0" destOrd="0" parTransId="{D1871FFC-B481-4DCF-8604-039898EA4C7E}" sibTransId="{B8322BDD-1D6A-45FA-B88F-37A033291BD1}"/>
    <dgm:cxn modelId="{14C45A1B-06F2-4758-AEE6-2F3D64A82C03}" srcId="{52BEE02A-FDC3-4BF5-B428-FA0ED57A890D}" destId="{0B93D97D-385D-470F-9266-F50AABFB6CC0}" srcOrd="0" destOrd="0" parTransId="{F394EFAF-20CD-48DD-A093-00AAD5FD8C72}" sibTransId="{1C8E22E9-3C3A-44B6-8BF3-E0F219533B1E}"/>
    <dgm:cxn modelId="{865CCE22-E8DD-496A-9DAE-D5CC84E8C241}" type="presOf" srcId="{C33109D8-8A46-4538-A15A-D8F15033F744}" destId="{06903376-CBD5-4A72-9668-E8B86DA7501B}" srcOrd="0" destOrd="0" presId="urn:microsoft.com/office/officeart/2005/8/layout/chevron2"/>
    <dgm:cxn modelId="{1ED8D525-5CB3-4BDF-B9FF-2413DA9AF43C}" srcId="{46542737-46E4-4585-8524-BE6D83413DE6}" destId="{E42755BA-946C-4027-BD7F-BA13C376765C}" srcOrd="0" destOrd="0" parTransId="{8C3E1E05-AB97-40D0-B9BD-C2E26C135925}" sibTransId="{DD098036-B826-4FB1-BB7F-4678F6F47A44}"/>
    <dgm:cxn modelId="{D5EEB961-AE72-47A9-B48B-AE576ABEC68D}" type="presOf" srcId="{46542737-46E4-4585-8524-BE6D83413DE6}" destId="{DAF7D1D5-406D-4EFD-A0DA-48C118503EE7}" srcOrd="0" destOrd="0" presId="urn:microsoft.com/office/officeart/2005/8/layout/chevron2"/>
    <dgm:cxn modelId="{2D090262-F6BE-4578-A6C8-98F692C2DE2C}" type="presOf" srcId="{52BEE02A-FDC3-4BF5-B428-FA0ED57A890D}" destId="{B88BE3BB-7533-4756-B84C-E8C6582D9AAF}" srcOrd="0" destOrd="0" presId="urn:microsoft.com/office/officeart/2005/8/layout/chevron2"/>
    <dgm:cxn modelId="{B78CA96F-062C-49F2-A741-0ECDE2942DBC}" srcId="{46542737-46E4-4585-8524-BE6D83413DE6}" destId="{D3F13366-E8E5-44E8-806C-CF3A8BB6D56C}" srcOrd="1" destOrd="0" parTransId="{E764617C-0203-4BA9-BF33-56C22394E827}" sibTransId="{C6A6CC23-3AA4-43BD-88AA-B988BDA0E25A}"/>
    <dgm:cxn modelId="{A382D482-9F2C-4A2B-B387-4276F50D14F1}" srcId="{46542737-46E4-4585-8524-BE6D83413DE6}" destId="{52BEE02A-FDC3-4BF5-B428-FA0ED57A890D}" srcOrd="2" destOrd="0" parTransId="{E1050C13-2116-4F84-8447-283452C02EB0}" sibTransId="{6E650630-0F98-4F7A-B32C-2112E9D8363B}"/>
    <dgm:cxn modelId="{B1C34B84-0E3A-4817-968D-C84F03263C88}" type="presOf" srcId="{0AFB8430-3396-430A-8A1A-8A1C6BE8A69D}" destId="{45B38C3B-440C-43DB-9AC9-F4F8B6DA2C15}" srcOrd="0" destOrd="0" presId="urn:microsoft.com/office/officeart/2005/8/layout/chevron2"/>
    <dgm:cxn modelId="{5731AF84-0DC3-4466-9BC5-AEAC6228E502}" srcId="{46542737-46E4-4585-8524-BE6D83413DE6}" destId="{D35DB0D3-E66F-4EFB-B06C-226AF52079AE}" srcOrd="4" destOrd="0" parTransId="{4BF66145-8570-4006-AECE-64E6A44DF24F}" sibTransId="{0D0BA7D8-E831-4013-AE3E-5CC0B06EB948}"/>
    <dgm:cxn modelId="{E58B8E87-ADE4-4EC5-9A61-1E951A3C4954}" type="presOf" srcId="{5443CA31-9C51-486B-A9ED-26FBD5A58D34}" destId="{7C425257-0194-4F69-80BB-548BE1DF5B13}" srcOrd="0" destOrd="0" presId="urn:microsoft.com/office/officeart/2005/8/layout/chevron2"/>
    <dgm:cxn modelId="{4456A18B-8C66-4F26-8147-47DB6770093F}" type="presOf" srcId="{0B93D97D-385D-470F-9266-F50AABFB6CC0}" destId="{B3E04090-D953-49E9-B1AA-3DFCE73CF5AE}" srcOrd="0" destOrd="0" presId="urn:microsoft.com/office/officeart/2005/8/layout/chevron2"/>
    <dgm:cxn modelId="{749056A0-FA94-4FD4-ABD4-C3E201DDB9B9}" type="presOf" srcId="{D35DB0D3-E66F-4EFB-B06C-226AF52079AE}" destId="{9F54A0D4-7FB4-4173-B073-5456D12E02F2}" srcOrd="0" destOrd="0" presId="urn:microsoft.com/office/officeart/2005/8/layout/chevron2"/>
    <dgm:cxn modelId="{7AAB59A3-58B1-48A5-AB6B-1970EB764D90}" type="presOf" srcId="{121592E8-8CE4-41FA-BF7E-476E2897D117}" destId="{C979254F-9C82-4318-A26F-7D306A1AEF84}" srcOrd="0" destOrd="0" presId="urn:microsoft.com/office/officeart/2005/8/layout/chevron2"/>
    <dgm:cxn modelId="{8F9389CF-6BE9-47BB-92DC-199D13D4977F}" srcId="{D35DB0D3-E66F-4EFB-B06C-226AF52079AE}" destId="{0AFB8430-3396-430A-8A1A-8A1C6BE8A69D}" srcOrd="0" destOrd="0" parTransId="{865BDECA-ACC9-4313-AE83-20D3772B5987}" sibTransId="{C588B97B-7BCD-46E5-B34D-6F77AB7B0873}"/>
    <dgm:cxn modelId="{6F4B97D5-80B6-43D3-BA23-DE50DBF183F5}" srcId="{46542737-46E4-4585-8524-BE6D83413DE6}" destId="{C33109D8-8A46-4538-A15A-D8F15033F744}" srcOrd="3" destOrd="0" parTransId="{837EA548-90E5-46C8-9BA2-9157C8F86061}" sibTransId="{37BC514D-BC2A-42ED-A46E-ABA790978C36}"/>
    <dgm:cxn modelId="{199BDCE1-3474-477E-9892-CFC89533F65B}" type="presOf" srcId="{432A4170-58CD-4144-829E-A6F733BD6BCD}" destId="{C043E3BD-4FC9-4CB3-AFC2-AF8DFEDE678F}" srcOrd="0" destOrd="0" presId="urn:microsoft.com/office/officeart/2005/8/layout/chevron2"/>
    <dgm:cxn modelId="{4695DAE6-D787-493A-9941-31E7508338E7}" type="presOf" srcId="{E42755BA-946C-4027-BD7F-BA13C376765C}" destId="{446528FD-846B-4B48-B2A8-099E024466FE}" srcOrd="0" destOrd="0" presId="urn:microsoft.com/office/officeart/2005/8/layout/chevron2"/>
    <dgm:cxn modelId="{820039EB-D9D2-4EAD-B191-A5C6B37D6546}" srcId="{E42755BA-946C-4027-BD7F-BA13C376765C}" destId="{432A4170-58CD-4144-829E-A6F733BD6BCD}" srcOrd="0" destOrd="0" parTransId="{6288095D-E286-43D6-963C-942C65A0889F}" sibTransId="{0ACD6AEC-DD07-46EB-841D-FE954BFCC918}"/>
    <dgm:cxn modelId="{EF4910F7-A46B-4B20-BEE3-CFCA0B6506B1}" srcId="{C33109D8-8A46-4538-A15A-D8F15033F744}" destId="{5443CA31-9C51-486B-A9ED-26FBD5A58D34}" srcOrd="0" destOrd="0" parTransId="{F41C8A9A-8F03-4838-B4EF-E2D2DAD297FD}" sibTransId="{5E00307F-9EE4-442F-A81E-3964629B3972}"/>
    <dgm:cxn modelId="{BA65D5BA-C82B-45CF-810C-306E9E8C6F98}" type="presParOf" srcId="{DAF7D1D5-406D-4EFD-A0DA-48C118503EE7}" destId="{26F84B7A-8350-4BF7-873D-19C3C16AE42A}" srcOrd="0" destOrd="0" presId="urn:microsoft.com/office/officeart/2005/8/layout/chevron2"/>
    <dgm:cxn modelId="{8EF8C707-FB28-4280-926D-32E6789F0104}" type="presParOf" srcId="{26F84B7A-8350-4BF7-873D-19C3C16AE42A}" destId="{446528FD-846B-4B48-B2A8-099E024466FE}" srcOrd="0" destOrd="0" presId="urn:microsoft.com/office/officeart/2005/8/layout/chevron2"/>
    <dgm:cxn modelId="{7B040A48-E8D5-4891-87AF-0A935EF1B5B9}" type="presParOf" srcId="{26F84B7A-8350-4BF7-873D-19C3C16AE42A}" destId="{C043E3BD-4FC9-4CB3-AFC2-AF8DFEDE678F}" srcOrd="1" destOrd="0" presId="urn:microsoft.com/office/officeart/2005/8/layout/chevron2"/>
    <dgm:cxn modelId="{A3C3937F-A756-4FC4-83E8-8EDC61EB2AED}" type="presParOf" srcId="{DAF7D1D5-406D-4EFD-A0DA-48C118503EE7}" destId="{E12DD910-2F8A-4D1B-9079-30D4D18DD034}" srcOrd="1" destOrd="0" presId="urn:microsoft.com/office/officeart/2005/8/layout/chevron2"/>
    <dgm:cxn modelId="{DA5971AA-15B4-400E-936F-2475EF5FB0CF}" type="presParOf" srcId="{DAF7D1D5-406D-4EFD-A0DA-48C118503EE7}" destId="{7EE1DD0E-0121-486A-BB02-0E0166ADCECC}" srcOrd="2" destOrd="0" presId="urn:microsoft.com/office/officeart/2005/8/layout/chevron2"/>
    <dgm:cxn modelId="{3BE1B709-1224-48B1-B088-554EBC3A7054}" type="presParOf" srcId="{7EE1DD0E-0121-486A-BB02-0E0166ADCECC}" destId="{0CBA701A-9273-4E64-82C8-94B59191EE90}" srcOrd="0" destOrd="0" presId="urn:microsoft.com/office/officeart/2005/8/layout/chevron2"/>
    <dgm:cxn modelId="{4B5C6910-38D9-40D3-B272-32BB30BDE8C2}" type="presParOf" srcId="{7EE1DD0E-0121-486A-BB02-0E0166ADCECC}" destId="{C979254F-9C82-4318-A26F-7D306A1AEF84}" srcOrd="1" destOrd="0" presId="urn:microsoft.com/office/officeart/2005/8/layout/chevron2"/>
    <dgm:cxn modelId="{8893B458-BB26-45A7-B8BE-DB6E14C37391}" type="presParOf" srcId="{DAF7D1D5-406D-4EFD-A0DA-48C118503EE7}" destId="{F3F85D70-CE15-43C1-A162-8E7501BAFB93}" srcOrd="3" destOrd="0" presId="urn:microsoft.com/office/officeart/2005/8/layout/chevron2"/>
    <dgm:cxn modelId="{EDEC27C2-ADA6-4BA7-895C-BEB86C3BB30A}" type="presParOf" srcId="{DAF7D1D5-406D-4EFD-A0DA-48C118503EE7}" destId="{10E8C5E2-4629-41CD-8FC1-2F31DAFCA85F}" srcOrd="4" destOrd="0" presId="urn:microsoft.com/office/officeart/2005/8/layout/chevron2"/>
    <dgm:cxn modelId="{F23C2F90-699F-49B9-AC9B-9E2C745DD81C}" type="presParOf" srcId="{10E8C5E2-4629-41CD-8FC1-2F31DAFCA85F}" destId="{B88BE3BB-7533-4756-B84C-E8C6582D9AAF}" srcOrd="0" destOrd="0" presId="urn:microsoft.com/office/officeart/2005/8/layout/chevron2"/>
    <dgm:cxn modelId="{966D06EF-9664-4AA0-8899-E7507D0D2D2F}" type="presParOf" srcId="{10E8C5E2-4629-41CD-8FC1-2F31DAFCA85F}" destId="{B3E04090-D953-49E9-B1AA-3DFCE73CF5AE}" srcOrd="1" destOrd="0" presId="urn:microsoft.com/office/officeart/2005/8/layout/chevron2"/>
    <dgm:cxn modelId="{EC7DBCA7-B579-4747-8BAC-C81E22BCA924}" type="presParOf" srcId="{DAF7D1D5-406D-4EFD-A0DA-48C118503EE7}" destId="{13480483-E4C1-4B4F-B873-562DF2CCCCBB}" srcOrd="5" destOrd="0" presId="urn:microsoft.com/office/officeart/2005/8/layout/chevron2"/>
    <dgm:cxn modelId="{D84BE46A-52A1-4EA3-8F19-FFCC16D76CD0}" type="presParOf" srcId="{DAF7D1D5-406D-4EFD-A0DA-48C118503EE7}" destId="{A9FE8674-8854-4722-96FC-9D93B310E6FE}" srcOrd="6" destOrd="0" presId="urn:microsoft.com/office/officeart/2005/8/layout/chevron2"/>
    <dgm:cxn modelId="{055D7C26-636D-44B6-93DF-945EAB11EDB2}" type="presParOf" srcId="{A9FE8674-8854-4722-96FC-9D93B310E6FE}" destId="{06903376-CBD5-4A72-9668-E8B86DA7501B}" srcOrd="0" destOrd="0" presId="urn:microsoft.com/office/officeart/2005/8/layout/chevron2"/>
    <dgm:cxn modelId="{CD5C2455-9FC7-4CF0-BA6D-09C5E4279243}" type="presParOf" srcId="{A9FE8674-8854-4722-96FC-9D93B310E6FE}" destId="{7C425257-0194-4F69-80BB-548BE1DF5B13}" srcOrd="1" destOrd="0" presId="urn:microsoft.com/office/officeart/2005/8/layout/chevron2"/>
    <dgm:cxn modelId="{C3824D48-7A3A-40CA-937B-7045D06BBB36}" type="presParOf" srcId="{DAF7D1D5-406D-4EFD-A0DA-48C118503EE7}" destId="{73351261-3E63-49F8-904C-73DDD15659E1}" srcOrd="7" destOrd="0" presId="urn:microsoft.com/office/officeart/2005/8/layout/chevron2"/>
    <dgm:cxn modelId="{818CE058-70ED-450B-880C-FE0C5870D8E8}" type="presParOf" srcId="{DAF7D1D5-406D-4EFD-A0DA-48C118503EE7}" destId="{7A9A4106-46D9-4BE4-B451-5774D10042D7}" srcOrd="8" destOrd="0" presId="urn:microsoft.com/office/officeart/2005/8/layout/chevron2"/>
    <dgm:cxn modelId="{981F02EE-B3CF-453F-888E-79EB508D56DB}" type="presParOf" srcId="{7A9A4106-46D9-4BE4-B451-5774D10042D7}" destId="{9F54A0D4-7FB4-4173-B073-5456D12E02F2}" srcOrd="0" destOrd="0" presId="urn:microsoft.com/office/officeart/2005/8/layout/chevron2"/>
    <dgm:cxn modelId="{AD2BE3E8-AA1A-4860-9FFE-C28A57185A74}" type="presParOf" srcId="{7A9A4106-46D9-4BE4-B451-5774D10042D7}" destId="{45B38C3B-440C-43DB-9AC9-F4F8B6DA2C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0F762DA-3DE5-484C-85DE-BBAB38B63345}" type="doc">
      <dgm:prSet loTypeId="urn:microsoft.com/office/officeart/2005/8/layout/chevron1" loCatId="process" qsTypeId="urn:microsoft.com/office/officeart/2005/8/quickstyle/simple1" qsCatId="simple" csTypeId="urn:microsoft.com/office/officeart/2005/8/colors/accent4_5" csCatId="accent4" phldr="1"/>
      <dgm:spPr/>
    </dgm:pt>
    <dgm:pt modelId="{FA6EC080-2B55-4DF0-9D05-E19299C7144A}">
      <dgm:prSet phldrT="[Text]"/>
      <dgm:spPr/>
      <dgm:t>
        <a:bodyPr/>
        <a:lstStyle/>
        <a:p>
          <a:r>
            <a:rPr lang="en-US" dirty="0"/>
            <a:t>CACFP RENEWAL APPLICATION</a:t>
          </a:r>
        </a:p>
      </dgm:t>
    </dgm:pt>
    <dgm:pt modelId="{97DD7BB3-66F5-4B97-B647-3CD64687DE43}" type="parTrans" cxnId="{1B81FB31-587F-42D4-8EA1-76C5B568FA07}">
      <dgm:prSet/>
      <dgm:spPr/>
      <dgm:t>
        <a:bodyPr/>
        <a:lstStyle/>
        <a:p>
          <a:endParaRPr lang="en-US"/>
        </a:p>
      </dgm:t>
    </dgm:pt>
    <dgm:pt modelId="{343F8538-2B00-453A-BABB-D747168C4666}" type="sibTrans" cxnId="{1B81FB31-587F-42D4-8EA1-76C5B568FA07}">
      <dgm:prSet/>
      <dgm:spPr/>
      <dgm:t>
        <a:bodyPr/>
        <a:lstStyle/>
        <a:p>
          <a:endParaRPr lang="en-US"/>
        </a:p>
      </dgm:t>
    </dgm:pt>
    <dgm:pt modelId="{2FAF0672-F5A7-4C87-9C78-254C7781D656}">
      <dgm:prSet phldrT="[Text]"/>
      <dgm:spPr/>
      <dgm:t>
        <a:bodyPr/>
        <a:lstStyle/>
        <a:p>
          <a:r>
            <a:rPr lang="en-US" dirty="0"/>
            <a:t>CACFP POLICIES &amp; PROCEDURES</a:t>
          </a:r>
        </a:p>
      </dgm:t>
    </dgm:pt>
    <dgm:pt modelId="{A33BA554-3C76-4C79-8C14-7E65917336D4}" type="parTrans" cxnId="{FBE2F63B-A4E6-4D77-B98E-966673D32858}">
      <dgm:prSet/>
      <dgm:spPr/>
      <dgm:t>
        <a:bodyPr/>
        <a:lstStyle/>
        <a:p>
          <a:endParaRPr lang="en-US"/>
        </a:p>
      </dgm:t>
    </dgm:pt>
    <dgm:pt modelId="{F963EC5E-63A7-4F0C-BA7D-6825B7B73F87}" type="sibTrans" cxnId="{FBE2F63B-A4E6-4D77-B98E-966673D32858}">
      <dgm:prSet/>
      <dgm:spPr/>
      <dgm:t>
        <a:bodyPr/>
        <a:lstStyle/>
        <a:p>
          <a:endParaRPr lang="en-US"/>
        </a:p>
      </dgm:t>
    </dgm:pt>
    <dgm:pt modelId="{B6A5A0E0-9EE4-4703-B4E5-5428931BE4AD}">
      <dgm:prSet phldrT="[Text]"/>
      <dgm:spPr/>
      <dgm:t>
        <a:bodyPr/>
        <a:lstStyle/>
        <a:p>
          <a:r>
            <a:rPr lang="en-US" dirty="0"/>
            <a:t>CACFP MONTHLY SUPPORTING DOCUMENTATION</a:t>
          </a:r>
        </a:p>
      </dgm:t>
    </dgm:pt>
    <dgm:pt modelId="{A9A892EC-EE35-44A2-87F6-DA03176AC348}" type="parTrans" cxnId="{E7E84F8A-BB61-4C5F-A5CC-06458C3366E7}">
      <dgm:prSet/>
      <dgm:spPr/>
      <dgm:t>
        <a:bodyPr/>
        <a:lstStyle/>
        <a:p>
          <a:endParaRPr lang="en-US"/>
        </a:p>
      </dgm:t>
    </dgm:pt>
    <dgm:pt modelId="{3DBE9EBD-C262-4D7B-8D8B-A505C7198F22}" type="sibTrans" cxnId="{E7E84F8A-BB61-4C5F-A5CC-06458C3366E7}">
      <dgm:prSet/>
      <dgm:spPr/>
      <dgm:t>
        <a:bodyPr/>
        <a:lstStyle/>
        <a:p>
          <a:endParaRPr lang="en-US"/>
        </a:p>
      </dgm:t>
    </dgm:pt>
    <dgm:pt modelId="{ED2DED8F-4A67-4945-8FAB-10F1013988EB}">
      <dgm:prSet phldrT="[Text]"/>
      <dgm:spPr/>
      <dgm:t>
        <a:bodyPr/>
        <a:lstStyle/>
        <a:p>
          <a:r>
            <a:rPr lang="en-US" dirty="0"/>
            <a:t>CACFP PERMANENT RECORDS</a:t>
          </a:r>
        </a:p>
      </dgm:t>
    </dgm:pt>
    <dgm:pt modelId="{687EB7AA-AD18-4BAE-8C06-9845543750DB}" type="parTrans" cxnId="{E12B5102-A690-4415-9287-8E0F7FFA7A9B}">
      <dgm:prSet/>
      <dgm:spPr/>
      <dgm:t>
        <a:bodyPr/>
        <a:lstStyle/>
        <a:p>
          <a:endParaRPr lang="en-US"/>
        </a:p>
      </dgm:t>
    </dgm:pt>
    <dgm:pt modelId="{6D051959-34E1-421B-96B4-A8C7CB3703E8}" type="sibTrans" cxnId="{E12B5102-A690-4415-9287-8E0F7FFA7A9B}">
      <dgm:prSet/>
      <dgm:spPr/>
      <dgm:t>
        <a:bodyPr/>
        <a:lstStyle/>
        <a:p>
          <a:endParaRPr lang="en-US"/>
        </a:p>
      </dgm:t>
    </dgm:pt>
    <dgm:pt modelId="{F96869CD-98F4-482A-A416-2732CACD5F0F}" type="pres">
      <dgm:prSet presAssocID="{20F762DA-3DE5-484C-85DE-BBAB38B63345}" presName="Name0" presStyleCnt="0">
        <dgm:presLayoutVars>
          <dgm:dir/>
          <dgm:animLvl val="lvl"/>
          <dgm:resizeHandles val="exact"/>
        </dgm:presLayoutVars>
      </dgm:prSet>
      <dgm:spPr/>
    </dgm:pt>
    <dgm:pt modelId="{F966BDBE-D3EC-4054-B63F-83A5B74BE3BD}" type="pres">
      <dgm:prSet presAssocID="{FA6EC080-2B55-4DF0-9D05-E19299C7144A}" presName="parTxOnly" presStyleLbl="node1" presStyleIdx="0" presStyleCnt="4">
        <dgm:presLayoutVars>
          <dgm:chMax val="0"/>
          <dgm:chPref val="0"/>
          <dgm:bulletEnabled val="1"/>
        </dgm:presLayoutVars>
      </dgm:prSet>
      <dgm:spPr/>
    </dgm:pt>
    <dgm:pt modelId="{5E9C7725-B518-4903-A409-03AC443301C5}" type="pres">
      <dgm:prSet presAssocID="{343F8538-2B00-453A-BABB-D747168C4666}" presName="parTxOnlySpace" presStyleCnt="0"/>
      <dgm:spPr/>
    </dgm:pt>
    <dgm:pt modelId="{25971B8D-8AB2-4E1A-AE7D-4BB1670C3227}" type="pres">
      <dgm:prSet presAssocID="{2FAF0672-F5A7-4C87-9C78-254C7781D656}" presName="parTxOnly" presStyleLbl="node1" presStyleIdx="1" presStyleCnt="4">
        <dgm:presLayoutVars>
          <dgm:chMax val="0"/>
          <dgm:chPref val="0"/>
          <dgm:bulletEnabled val="1"/>
        </dgm:presLayoutVars>
      </dgm:prSet>
      <dgm:spPr/>
    </dgm:pt>
    <dgm:pt modelId="{4888DB72-78A4-4E6B-BC7E-5B190AAC38C9}" type="pres">
      <dgm:prSet presAssocID="{F963EC5E-63A7-4F0C-BA7D-6825B7B73F87}" presName="parTxOnlySpace" presStyleCnt="0"/>
      <dgm:spPr/>
    </dgm:pt>
    <dgm:pt modelId="{3BB9A2DB-F6B9-40F8-AA84-AFA99CB22745}" type="pres">
      <dgm:prSet presAssocID="{B6A5A0E0-9EE4-4703-B4E5-5428931BE4AD}" presName="parTxOnly" presStyleLbl="node1" presStyleIdx="2" presStyleCnt="4">
        <dgm:presLayoutVars>
          <dgm:chMax val="0"/>
          <dgm:chPref val="0"/>
          <dgm:bulletEnabled val="1"/>
        </dgm:presLayoutVars>
      </dgm:prSet>
      <dgm:spPr/>
    </dgm:pt>
    <dgm:pt modelId="{71B69962-0AF4-4737-B00A-82DD045345FD}" type="pres">
      <dgm:prSet presAssocID="{3DBE9EBD-C262-4D7B-8D8B-A505C7198F22}" presName="parTxOnlySpace" presStyleCnt="0"/>
      <dgm:spPr/>
    </dgm:pt>
    <dgm:pt modelId="{ED4A586E-3B82-406F-8A72-B444356143C3}" type="pres">
      <dgm:prSet presAssocID="{ED2DED8F-4A67-4945-8FAB-10F1013988EB}" presName="parTxOnly" presStyleLbl="node1" presStyleIdx="3" presStyleCnt="4">
        <dgm:presLayoutVars>
          <dgm:chMax val="0"/>
          <dgm:chPref val="0"/>
          <dgm:bulletEnabled val="1"/>
        </dgm:presLayoutVars>
      </dgm:prSet>
      <dgm:spPr/>
    </dgm:pt>
  </dgm:ptLst>
  <dgm:cxnLst>
    <dgm:cxn modelId="{E12B5102-A690-4415-9287-8E0F7FFA7A9B}" srcId="{20F762DA-3DE5-484C-85DE-BBAB38B63345}" destId="{ED2DED8F-4A67-4945-8FAB-10F1013988EB}" srcOrd="3" destOrd="0" parTransId="{687EB7AA-AD18-4BAE-8C06-9845543750DB}" sibTransId="{6D051959-34E1-421B-96B4-A8C7CB3703E8}"/>
    <dgm:cxn modelId="{1B81FB31-587F-42D4-8EA1-76C5B568FA07}" srcId="{20F762DA-3DE5-484C-85DE-BBAB38B63345}" destId="{FA6EC080-2B55-4DF0-9D05-E19299C7144A}" srcOrd="0" destOrd="0" parTransId="{97DD7BB3-66F5-4B97-B647-3CD64687DE43}" sibTransId="{343F8538-2B00-453A-BABB-D747168C4666}"/>
    <dgm:cxn modelId="{AE9C4333-4958-45C4-888C-BE1EC02C3B62}" type="presOf" srcId="{FA6EC080-2B55-4DF0-9D05-E19299C7144A}" destId="{F966BDBE-D3EC-4054-B63F-83A5B74BE3BD}" srcOrd="0" destOrd="0" presId="urn:microsoft.com/office/officeart/2005/8/layout/chevron1"/>
    <dgm:cxn modelId="{FBE2F63B-A4E6-4D77-B98E-966673D32858}" srcId="{20F762DA-3DE5-484C-85DE-BBAB38B63345}" destId="{2FAF0672-F5A7-4C87-9C78-254C7781D656}" srcOrd="1" destOrd="0" parTransId="{A33BA554-3C76-4C79-8C14-7E65917336D4}" sibTransId="{F963EC5E-63A7-4F0C-BA7D-6825B7B73F87}"/>
    <dgm:cxn modelId="{E7E84F8A-BB61-4C5F-A5CC-06458C3366E7}" srcId="{20F762DA-3DE5-484C-85DE-BBAB38B63345}" destId="{B6A5A0E0-9EE4-4703-B4E5-5428931BE4AD}" srcOrd="2" destOrd="0" parTransId="{A9A892EC-EE35-44A2-87F6-DA03176AC348}" sibTransId="{3DBE9EBD-C262-4D7B-8D8B-A505C7198F22}"/>
    <dgm:cxn modelId="{B83AA9AD-C007-4114-8918-3CD8240574F9}" type="presOf" srcId="{ED2DED8F-4A67-4945-8FAB-10F1013988EB}" destId="{ED4A586E-3B82-406F-8A72-B444356143C3}" srcOrd="0" destOrd="0" presId="urn:microsoft.com/office/officeart/2005/8/layout/chevron1"/>
    <dgm:cxn modelId="{B7A36DD5-9DD8-4747-BCD6-9B9A09D40A83}" type="presOf" srcId="{2FAF0672-F5A7-4C87-9C78-254C7781D656}" destId="{25971B8D-8AB2-4E1A-AE7D-4BB1670C3227}" srcOrd="0" destOrd="0" presId="urn:microsoft.com/office/officeart/2005/8/layout/chevron1"/>
    <dgm:cxn modelId="{DD08A5DC-5743-44EF-9B51-E022C798C6CD}" type="presOf" srcId="{20F762DA-3DE5-484C-85DE-BBAB38B63345}" destId="{F96869CD-98F4-482A-A416-2732CACD5F0F}" srcOrd="0" destOrd="0" presId="urn:microsoft.com/office/officeart/2005/8/layout/chevron1"/>
    <dgm:cxn modelId="{05C4BFE3-E1A8-496A-BA48-1E57C9323646}" type="presOf" srcId="{B6A5A0E0-9EE4-4703-B4E5-5428931BE4AD}" destId="{3BB9A2DB-F6B9-40F8-AA84-AFA99CB22745}" srcOrd="0" destOrd="0" presId="urn:microsoft.com/office/officeart/2005/8/layout/chevron1"/>
    <dgm:cxn modelId="{C44C7DAC-399B-47EE-9B75-2B67A0DF7CAF}" type="presParOf" srcId="{F96869CD-98F4-482A-A416-2732CACD5F0F}" destId="{F966BDBE-D3EC-4054-B63F-83A5B74BE3BD}" srcOrd="0" destOrd="0" presId="urn:microsoft.com/office/officeart/2005/8/layout/chevron1"/>
    <dgm:cxn modelId="{46D6025A-60DC-4B52-91AE-392D36FE8728}" type="presParOf" srcId="{F96869CD-98F4-482A-A416-2732CACD5F0F}" destId="{5E9C7725-B518-4903-A409-03AC443301C5}" srcOrd="1" destOrd="0" presId="urn:microsoft.com/office/officeart/2005/8/layout/chevron1"/>
    <dgm:cxn modelId="{446F9508-0BCB-4789-A821-B4827D093A27}" type="presParOf" srcId="{F96869CD-98F4-482A-A416-2732CACD5F0F}" destId="{25971B8D-8AB2-4E1A-AE7D-4BB1670C3227}" srcOrd="2" destOrd="0" presId="urn:microsoft.com/office/officeart/2005/8/layout/chevron1"/>
    <dgm:cxn modelId="{D42159E2-4FA6-432E-81BD-9B8DB96CD503}" type="presParOf" srcId="{F96869CD-98F4-482A-A416-2732CACD5F0F}" destId="{4888DB72-78A4-4E6B-BC7E-5B190AAC38C9}" srcOrd="3" destOrd="0" presId="urn:microsoft.com/office/officeart/2005/8/layout/chevron1"/>
    <dgm:cxn modelId="{6D8FFA72-6910-4B52-BF82-4D741A392FAC}" type="presParOf" srcId="{F96869CD-98F4-482A-A416-2732CACD5F0F}" destId="{3BB9A2DB-F6B9-40F8-AA84-AFA99CB22745}" srcOrd="4" destOrd="0" presId="urn:microsoft.com/office/officeart/2005/8/layout/chevron1"/>
    <dgm:cxn modelId="{F268CD07-5EAB-46E0-8C3A-3C87A6A3F193}" type="presParOf" srcId="{F96869CD-98F4-482A-A416-2732CACD5F0F}" destId="{71B69962-0AF4-4737-B00A-82DD045345FD}" srcOrd="5" destOrd="0" presId="urn:microsoft.com/office/officeart/2005/8/layout/chevron1"/>
    <dgm:cxn modelId="{2CDC7615-8969-472F-A4F8-60F458FA5BA3}" type="presParOf" srcId="{F96869CD-98F4-482A-A416-2732CACD5F0F}" destId="{ED4A586E-3B82-406F-8A72-B444356143C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DF5B08-E6CA-40EC-B84D-AA5A18C9AF91}"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B2A85AA8-7204-4647-B54A-A31A78CE444B}">
      <dgm:prSet phldrT="[Text]"/>
      <dgm:spPr/>
      <dgm:t>
        <a:bodyPr/>
        <a:lstStyle/>
        <a:p>
          <a:r>
            <a:rPr lang="en-US" dirty="0"/>
            <a:t>1 Medium D Ring Binder</a:t>
          </a:r>
        </a:p>
      </dgm:t>
    </dgm:pt>
    <dgm:pt modelId="{1FB98EFE-520E-4732-8B7C-BB1E61F74DFC}" type="parTrans" cxnId="{8C2BA63D-1DD5-40BA-9F5E-390C3DE54594}">
      <dgm:prSet/>
      <dgm:spPr/>
      <dgm:t>
        <a:bodyPr/>
        <a:lstStyle/>
        <a:p>
          <a:endParaRPr lang="en-US"/>
        </a:p>
      </dgm:t>
    </dgm:pt>
    <dgm:pt modelId="{A613278D-E1CA-48E0-8790-52B8354A0345}" type="sibTrans" cxnId="{8C2BA63D-1DD5-40BA-9F5E-390C3DE54594}">
      <dgm:prSet/>
      <dgm:spPr/>
      <dgm:t>
        <a:bodyPr/>
        <a:lstStyle/>
        <a:p>
          <a:endParaRPr lang="en-US"/>
        </a:p>
      </dgm:t>
    </dgm:pt>
    <dgm:pt modelId="{CA14F6DC-6E28-44B1-BD1B-DD5E8BCF00B6}">
      <dgm:prSet phldrT="[Text]"/>
      <dgm:spPr/>
      <dgm:t>
        <a:bodyPr/>
        <a:lstStyle/>
        <a:p>
          <a:r>
            <a:rPr lang="en-US" dirty="0"/>
            <a:t>Application</a:t>
          </a:r>
        </a:p>
      </dgm:t>
    </dgm:pt>
    <dgm:pt modelId="{5240F5FA-748A-487C-8794-315BFF10A707}" type="parTrans" cxnId="{12010AEB-B521-4CB0-9C7D-5FA5E9A9AECC}">
      <dgm:prSet/>
      <dgm:spPr/>
      <dgm:t>
        <a:bodyPr/>
        <a:lstStyle/>
        <a:p>
          <a:endParaRPr lang="en-US"/>
        </a:p>
      </dgm:t>
    </dgm:pt>
    <dgm:pt modelId="{C73E88A5-3CCC-444A-B1D3-FBB56328F72F}" type="sibTrans" cxnId="{12010AEB-B521-4CB0-9C7D-5FA5E9A9AECC}">
      <dgm:prSet/>
      <dgm:spPr/>
      <dgm:t>
        <a:bodyPr/>
        <a:lstStyle/>
        <a:p>
          <a:endParaRPr lang="en-US"/>
        </a:p>
      </dgm:t>
    </dgm:pt>
    <dgm:pt modelId="{2C909B9C-2473-4E30-8851-0CCB511B4510}">
      <dgm:prSet phldrT="[Text]"/>
      <dgm:spPr/>
      <dgm:t>
        <a:bodyPr/>
        <a:lstStyle/>
        <a:p>
          <a:r>
            <a:rPr lang="en-US" dirty="0"/>
            <a:t>Management Plan</a:t>
          </a:r>
        </a:p>
      </dgm:t>
    </dgm:pt>
    <dgm:pt modelId="{7C40A7A4-3134-49A1-B488-8B4B5612298D}" type="parTrans" cxnId="{65C30DE3-5970-4E51-AE86-F61CEFEB5CA7}">
      <dgm:prSet/>
      <dgm:spPr/>
      <dgm:t>
        <a:bodyPr/>
        <a:lstStyle/>
        <a:p>
          <a:endParaRPr lang="en-US"/>
        </a:p>
      </dgm:t>
    </dgm:pt>
    <dgm:pt modelId="{E18F2ACD-8839-447C-BE69-77A42751AFB4}" type="sibTrans" cxnId="{65C30DE3-5970-4E51-AE86-F61CEFEB5CA7}">
      <dgm:prSet/>
      <dgm:spPr/>
      <dgm:t>
        <a:bodyPr/>
        <a:lstStyle/>
        <a:p>
          <a:endParaRPr lang="en-US"/>
        </a:p>
      </dgm:t>
    </dgm:pt>
    <dgm:pt modelId="{34D736BE-3600-4443-9CFE-43DB197C162E}">
      <dgm:prSet phldrT="[Text]"/>
      <dgm:spPr/>
      <dgm:t>
        <a:bodyPr/>
        <a:lstStyle/>
        <a:p>
          <a:r>
            <a:rPr lang="en-US" dirty="0"/>
            <a:t>1 Medium D Ring Binder</a:t>
          </a:r>
        </a:p>
      </dgm:t>
    </dgm:pt>
    <dgm:pt modelId="{81F5BB3D-0217-4DA3-8697-0D6B0F1A71D5}" type="parTrans" cxnId="{EAA5A96E-0DB6-4207-9241-334E899A70F4}">
      <dgm:prSet/>
      <dgm:spPr/>
      <dgm:t>
        <a:bodyPr/>
        <a:lstStyle/>
        <a:p>
          <a:endParaRPr lang="en-US"/>
        </a:p>
      </dgm:t>
    </dgm:pt>
    <dgm:pt modelId="{6DA8A170-C544-4A72-8DB8-C59BABE1CAD2}" type="sibTrans" cxnId="{EAA5A96E-0DB6-4207-9241-334E899A70F4}">
      <dgm:prSet/>
      <dgm:spPr/>
      <dgm:t>
        <a:bodyPr/>
        <a:lstStyle/>
        <a:p>
          <a:endParaRPr lang="en-US"/>
        </a:p>
      </dgm:t>
    </dgm:pt>
    <dgm:pt modelId="{B0F924C1-DBF9-4445-8DD5-29FD527B6DC1}">
      <dgm:prSet phldrT="[Text]"/>
      <dgm:spPr/>
      <dgm:t>
        <a:bodyPr/>
        <a:lstStyle/>
        <a:p>
          <a:r>
            <a:rPr lang="en-US" dirty="0"/>
            <a:t>Recordkeeping Policy</a:t>
          </a:r>
        </a:p>
      </dgm:t>
    </dgm:pt>
    <dgm:pt modelId="{F4D65E84-04CE-49BA-8587-7F5FC01FE009}" type="parTrans" cxnId="{98FA1E66-1D28-4F59-8D99-B5D84502F78A}">
      <dgm:prSet/>
      <dgm:spPr/>
      <dgm:t>
        <a:bodyPr/>
        <a:lstStyle/>
        <a:p>
          <a:endParaRPr lang="en-US"/>
        </a:p>
      </dgm:t>
    </dgm:pt>
    <dgm:pt modelId="{CC303204-FE5C-48C3-9132-7F92740DC825}" type="sibTrans" cxnId="{98FA1E66-1D28-4F59-8D99-B5D84502F78A}">
      <dgm:prSet/>
      <dgm:spPr/>
      <dgm:t>
        <a:bodyPr/>
        <a:lstStyle/>
        <a:p>
          <a:endParaRPr lang="en-US"/>
        </a:p>
      </dgm:t>
    </dgm:pt>
    <dgm:pt modelId="{6DC7BC77-5F60-4DF6-903A-9F04459E6B31}">
      <dgm:prSet phldrT="[Text]"/>
      <dgm:spPr/>
      <dgm:t>
        <a:bodyPr/>
        <a:lstStyle/>
        <a:p>
          <a:r>
            <a:rPr lang="en-US" dirty="0"/>
            <a:t>Policies &amp; Procedures for Monitoring, Corrective Action, etc.</a:t>
          </a:r>
        </a:p>
      </dgm:t>
    </dgm:pt>
    <dgm:pt modelId="{87F923C7-3B8A-4AB6-A275-2299AE02ECF3}" type="parTrans" cxnId="{1C95C7B0-58D1-405A-924B-5AE81D4BD471}">
      <dgm:prSet/>
      <dgm:spPr/>
      <dgm:t>
        <a:bodyPr/>
        <a:lstStyle/>
        <a:p>
          <a:endParaRPr lang="en-US"/>
        </a:p>
      </dgm:t>
    </dgm:pt>
    <dgm:pt modelId="{B49BB9C9-D69C-4944-AED1-E64B389F0AD9}" type="sibTrans" cxnId="{1C95C7B0-58D1-405A-924B-5AE81D4BD471}">
      <dgm:prSet/>
      <dgm:spPr/>
      <dgm:t>
        <a:bodyPr/>
        <a:lstStyle/>
        <a:p>
          <a:endParaRPr lang="en-US"/>
        </a:p>
      </dgm:t>
    </dgm:pt>
    <dgm:pt modelId="{A55D0DF3-C4EC-471F-AD85-06434D8212A9}">
      <dgm:prSet phldrT="[Text]"/>
      <dgm:spPr/>
      <dgm:t>
        <a:bodyPr/>
        <a:lstStyle/>
        <a:p>
          <a:r>
            <a:rPr lang="en-US" dirty="0"/>
            <a:t>2-3 Large D Ring Binder &amp; 12 Monthly Hanging File Folders</a:t>
          </a:r>
        </a:p>
      </dgm:t>
    </dgm:pt>
    <dgm:pt modelId="{633AFE0A-C0DD-402D-95C1-C12B51F30B2F}" type="parTrans" cxnId="{69D30BEF-F7DB-4173-9C6D-1F9409B84EB9}">
      <dgm:prSet/>
      <dgm:spPr/>
      <dgm:t>
        <a:bodyPr/>
        <a:lstStyle/>
        <a:p>
          <a:endParaRPr lang="en-US"/>
        </a:p>
      </dgm:t>
    </dgm:pt>
    <dgm:pt modelId="{9F33805D-A162-4E94-A677-540502D5367E}" type="sibTrans" cxnId="{69D30BEF-F7DB-4173-9C6D-1F9409B84EB9}">
      <dgm:prSet/>
      <dgm:spPr/>
      <dgm:t>
        <a:bodyPr/>
        <a:lstStyle/>
        <a:p>
          <a:endParaRPr lang="en-US"/>
        </a:p>
      </dgm:t>
    </dgm:pt>
    <dgm:pt modelId="{6974A1F7-F395-44B6-8403-2E5A9D454111}">
      <dgm:prSet phldrT="[Text]"/>
      <dgm:spPr/>
      <dgm:t>
        <a:bodyPr/>
        <a:lstStyle/>
        <a:p>
          <a:r>
            <a:rPr lang="en-US" dirty="0"/>
            <a:t>Binder with Tab Dividers Labeled Free, Reduced, and Above Scale with appropriate claiming rosters and completed Confidential Income Statements</a:t>
          </a:r>
        </a:p>
      </dgm:t>
    </dgm:pt>
    <dgm:pt modelId="{C1C4E415-C176-4D7A-A68B-31C5D99609DB}" type="parTrans" cxnId="{2C742ED7-31A8-4F7B-B443-1D52F92B792E}">
      <dgm:prSet/>
      <dgm:spPr/>
      <dgm:t>
        <a:bodyPr/>
        <a:lstStyle/>
        <a:p>
          <a:endParaRPr lang="en-US"/>
        </a:p>
      </dgm:t>
    </dgm:pt>
    <dgm:pt modelId="{9030EB6C-4511-4F28-A357-23A430D2E750}" type="sibTrans" cxnId="{2C742ED7-31A8-4F7B-B443-1D52F92B792E}">
      <dgm:prSet/>
      <dgm:spPr/>
      <dgm:t>
        <a:bodyPr/>
        <a:lstStyle/>
        <a:p>
          <a:endParaRPr lang="en-US"/>
        </a:p>
      </dgm:t>
    </dgm:pt>
    <dgm:pt modelId="{193E2217-CC3B-414E-8C89-B169913D8250}">
      <dgm:prSet phldrT="[Text]"/>
      <dgm:spPr/>
      <dgm:t>
        <a:bodyPr/>
        <a:lstStyle/>
        <a:p>
          <a:r>
            <a:rPr lang="en-US" dirty="0"/>
            <a:t>Binders with Emergency Contact Forms and Enrollment Forms</a:t>
          </a:r>
        </a:p>
      </dgm:t>
    </dgm:pt>
    <dgm:pt modelId="{AAFB63CD-821C-4AAD-BD49-C2B2B0204F0D}" type="parTrans" cxnId="{DB6D03F7-00E8-4251-B93C-C9201E188289}">
      <dgm:prSet/>
      <dgm:spPr/>
      <dgm:t>
        <a:bodyPr/>
        <a:lstStyle/>
        <a:p>
          <a:endParaRPr lang="en-US"/>
        </a:p>
      </dgm:t>
    </dgm:pt>
    <dgm:pt modelId="{96F1AD44-4EF7-4882-9877-470DF8560164}" type="sibTrans" cxnId="{DB6D03F7-00E8-4251-B93C-C9201E188289}">
      <dgm:prSet/>
      <dgm:spPr/>
      <dgm:t>
        <a:bodyPr/>
        <a:lstStyle/>
        <a:p>
          <a:endParaRPr lang="en-US"/>
        </a:p>
      </dgm:t>
    </dgm:pt>
    <dgm:pt modelId="{E00B7407-E313-4A63-B0EA-6707BF43C717}">
      <dgm:prSet phldrT="[Text]"/>
      <dgm:spPr/>
      <dgm:t>
        <a:bodyPr/>
        <a:lstStyle/>
        <a:p>
          <a:r>
            <a:rPr lang="en-US" dirty="0"/>
            <a:t>Budget</a:t>
          </a:r>
        </a:p>
      </dgm:t>
    </dgm:pt>
    <dgm:pt modelId="{F4E1EC7D-9D8B-4576-A156-279F1FB4B03E}" type="parTrans" cxnId="{9D047C4C-13BA-4245-9ECE-0F944890BEF0}">
      <dgm:prSet/>
      <dgm:spPr/>
      <dgm:t>
        <a:bodyPr/>
        <a:lstStyle/>
        <a:p>
          <a:endParaRPr lang="en-US"/>
        </a:p>
      </dgm:t>
    </dgm:pt>
    <dgm:pt modelId="{E68E8FD6-6E5B-4C34-8A2F-3D84F3F3C76D}" type="sibTrans" cxnId="{9D047C4C-13BA-4245-9ECE-0F944890BEF0}">
      <dgm:prSet/>
      <dgm:spPr/>
      <dgm:t>
        <a:bodyPr/>
        <a:lstStyle/>
        <a:p>
          <a:endParaRPr lang="en-US"/>
        </a:p>
      </dgm:t>
    </dgm:pt>
    <dgm:pt modelId="{26C9140F-2C4C-4FD9-8038-14A083E20162}">
      <dgm:prSet phldrT="[Text]"/>
      <dgm:spPr/>
      <dgm:t>
        <a:bodyPr/>
        <a:lstStyle/>
        <a:p>
          <a:r>
            <a:rPr lang="en-US" dirty="0"/>
            <a:t>Supporting documentation</a:t>
          </a:r>
        </a:p>
      </dgm:t>
    </dgm:pt>
    <dgm:pt modelId="{5DE5E93E-2DD0-40BE-B131-ACB9E55CA2B0}" type="parTrans" cxnId="{3D59465D-4750-4B5B-9BC6-80DA5795CA40}">
      <dgm:prSet/>
      <dgm:spPr/>
      <dgm:t>
        <a:bodyPr/>
        <a:lstStyle/>
        <a:p>
          <a:endParaRPr lang="en-US"/>
        </a:p>
      </dgm:t>
    </dgm:pt>
    <dgm:pt modelId="{2247B35D-C7C5-4F96-A2F4-B72A1FE500AB}" type="sibTrans" cxnId="{3D59465D-4750-4B5B-9BC6-80DA5795CA40}">
      <dgm:prSet/>
      <dgm:spPr/>
      <dgm:t>
        <a:bodyPr/>
        <a:lstStyle/>
        <a:p>
          <a:endParaRPr lang="en-US"/>
        </a:p>
      </dgm:t>
    </dgm:pt>
    <dgm:pt modelId="{3C6A823E-155E-4372-83AC-32B6A08DEEB0}">
      <dgm:prSet phldrT="[Text]"/>
      <dgm:spPr/>
      <dgm:t>
        <a:bodyPr/>
        <a:lstStyle/>
        <a:p>
          <a:r>
            <a:rPr lang="en-US" dirty="0"/>
            <a:t>Recent Review</a:t>
          </a:r>
        </a:p>
      </dgm:t>
    </dgm:pt>
    <dgm:pt modelId="{84FCAA8D-69AA-45EF-ADF4-AFBE3DB0E12D}" type="parTrans" cxnId="{833C2EBE-D759-421A-B810-90F824329828}">
      <dgm:prSet/>
      <dgm:spPr/>
      <dgm:t>
        <a:bodyPr/>
        <a:lstStyle/>
        <a:p>
          <a:endParaRPr lang="en-US"/>
        </a:p>
      </dgm:t>
    </dgm:pt>
    <dgm:pt modelId="{44605A8D-577D-4665-93A7-5B338B09AA49}" type="sibTrans" cxnId="{833C2EBE-D759-421A-B810-90F824329828}">
      <dgm:prSet/>
      <dgm:spPr/>
      <dgm:t>
        <a:bodyPr/>
        <a:lstStyle/>
        <a:p>
          <a:endParaRPr lang="en-US"/>
        </a:p>
      </dgm:t>
    </dgm:pt>
    <dgm:pt modelId="{4B310FE4-D169-4F9F-AE65-679ACE927F9B}">
      <dgm:prSet phldrT="[Text]"/>
      <dgm:spPr/>
      <dgm:t>
        <a:bodyPr/>
        <a:lstStyle/>
        <a:p>
          <a:r>
            <a:rPr lang="en-US" dirty="0"/>
            <a:t>Job Descriptions</a:t>
          </a:r>
        </a:p>
      </dgm:t>
    </dgm:pt>
    <dgm:pt modelId="{A2AE7446-CC6D-49AE-9468-FF27A370F2E6}" type="parTrans" cxnId="{91354DFA-0342-430B-AD24-ABD656B8644C}">
      <dgm:prSet/>
      <dgm:spPr/>
      <dgm:t>
        <a:bodyPr/>
        <a:lstStyle/>
        <a:p>
          <a:endParaRPr lang="en-US"/>
        </a:p>
      </dgm:t>
    </dgm:pt>
    <dgm:pt modelId="{6F365517-A038-4793-92E7-508E323713C9}" type="sibTrans" cxnId="{91354DFA-0342-430B-AD24-ABD656B8644C}">
      <dgm:prSet/>
      <dgm:spPr/>
      <dgm:t>
        <a:bodyPr/>
        <a:lstStyle/>
        <a:p>
          <a:endParaRPr lang="en-US"/>
        </a:p>
      </dgm:t>
    </dgm:pt>
    <dgm:pt modelId="{DCE76FE6-F791-4F8E-9769-6E02237C1F9C}">
      <dgm:prSet phldrT="[Text]"/>
      <dgm:spPr/>
      <dgm:t>
        <a:bodyPr/>
        <a:lstStyle/>
        <a:p>
          <a:r>
            <a:rPr lang="en-US" dirty="0"/>
            <a:t>Organizational Chart</a:t>
          </a:r>
        </a:p>
      </dgm:t>
    </dgm:pt>
    <dgm:pt modelId="{6424F781-6070-4783-8F67-330CF89CDEC9}" type="parTrans" cxnId="{5E4F2131-27DB-47F9-A9AA-6D8DC906295B}">
      <dgm:prSet/>
      <dgm:spPr/>
      <dgm:t>
        <a:bodyPr/>
        <a:lstStyle/>
        <a:p>
          <a:endParaRPr lang="en-US"/>
        </a:p>
      </dgm:t>
    </dgm:pt>
    <dgm:pt modelId="{6FB21C19-7F48-4839-9B08-1BA0F70A4C58}" type="sibTrans" cxnId="{5E4F2131-27DB-47F9-A9AA-6D8DC906295B}">
      <dgm:prSet/>
      <dgm:spPr/>
      <dgm:t>
        <a:bodyPr/>
        <a:lstStyle/>
        <a:p>
          <a:endParaRPr lang="en-US"/>
        </a:p>
      </dgm:t>
    </dgm:pt>
    <dgm:pt modelId="{867C2580-13FB-4243-A6C2-AA188ACFE20B}">
      <dgm:prSet phldrT="[Text]"/>
      <dgm:spPr/>
      <dgm:t>
        <a:bodyPr/>
        <a:lstStyle/>
        <a:p>
          <a:r>
            <a:rPr lang="en-US" dirty="0"/>
            <a:t>Monitoring</a:t>
          </a:r>
        </a:p>
      </dgm:t>
    </dgm:pt>
    <dgm:pt modelId="{272D1636-CE96-49C1-A787-06C0423560D6}" type="parTrans" cxnId="{EA830FDA-C818-4D34-B754-0D0BA19EF76B}">
      <dgm:prSet/>
      <dgm:spPr/>
      <dgm:t>
        <a:bodyPr/>
        <a:lstStyle/>
        <a:p>
          <a:endParaRPr lang="en-US"/>
        </a:p>
      </dgm:t>
    </dgm:pt>
    <dgm:pt modelId="{D350C6DC-AE59-40D6-985B-B26EDEB01E81}" type="sibTrans" cxnId="{EA830FDA-C818-4D34-B754-0D0BA19EF76B}">
      <dgm:prSet/>
      <dgm:spPr/>
      <dgm:t>
        <a:bodyPr/>
        <a:lstStyle/>
        <a:p>
          <a:endParaRPr lang="en-US"/>
        </a:p>
      </dgm:t>
    </dgm:pt>
    <dgm:pt modelId="{8EE5E534-86D8-45DB-A11C-E138DEE3C452}">
      <dgm:prSet phldrT="[Text]"/>
      <dgm:spPr/>
      <dgm:t>
        <a:bodyPr/>
        <a:lstStyle/>
        <a:p>
          <a:r>
            <a:rPr lang="en-US" dirty="0"/>
            <a:t>Current FY Staff Training</a:t>
          </a:r>
        </a:p>
      </dgm:t>
    </dgm:pt>
    <dgm:pt modelId="{403B0056-F89D-4343-ABB3-BCDE63A2F017}" type="parTrans" cxnId="{0A82D75F-5FEB-4C5B-A0E8-A76CE0BD0A31}">
      <dgm:prSet/>
      <dgm:spPr/>
      <dgm:t>
        <a:bodyPr/>
        <a:lstStyle/>
        <a:p>
          <a:endParaRPr lang="en-US"/>
        </a:p>
      </dgm:t>
    </dgm:pt>
    <dgm:pt modelId="{E1FAB12A-AA5E-455A-BE19-285FB2DBBD22}" type="sibTrans" cxnId="{0A82D75F-5FEB-4C5B-A0E8-A76CE0BD0A31}">
      <dgm:prSet/>
      <dgm:spPr/>
      <dgm:t>
        <a:bodyPr/>
        <a:lstStyle/>
        <a:p>
          <a:endParaRPr lang="en-US"/>
        </a:p>
      </dgm:t>
    </dgm:pt>
    <dgm:pt modelId="{4E71CB63-7990-4C11-9C60-0AC31B58FAAA}">
      <dgm:prSet phldrT="[Text]"/>
      <dgm:spPr/>
      <dgm:t>
        <a:bodyPr/>
        <a:lstStyle/>
        <a:p>
          <a:r>
            <a:rPr lang="en-US" dirty="0"/>
            <a:t>Cycle Menus, CN Labels, Recipes, Product Labels, Nutrition Facts, etc.</a:t>
          </a:r>
        </a:p>
      </dgm:t>
    </dgm:pt>
    <dgm:pt modelId="{4771C813-4DCB-403E-9D36-B1C50D9CBE9C}" type="parTrans" cxnId="{59A3AFAE-8867-4C43-8E75-CC7D95FB87E9}">
      <dgm:prSet/>
      <dgm:spPr/>
      <dgm:t>
        <a:bodyPr/>
        <a:lstStyle/>
        <a:p>
          <a:endParaRPr lang="en-US"/>
        </a:p>
      </dgm:t>
    </dgm:pt>
    <dgm:pt modelId="{03E3939C-A7D0-4578-AC50-955ADDFCB2CC}" type="sibTrans" cxnId="{59A3AFAE-8867-4C43-8E75-CC7D95FB87E9}">
      <dgm:prSet/>
      <dgm:spPr/>
      <dgm:t>
        <a:bodyPr/>
        <a:lstStyle/>
        <a:p>
          <a:endParaRPr lang="en-US"/>
        </a:p>
      </dgm:t>
    </dgm:pt>
    <dgm:pt modelId="{886ED50A-F118-4EFA-A69F-4AF4BE8D0504}">
      <dgm:prSet phldrT="[Text]"/>
      <dgm:spPr/>
      <dgm:t>
        <a:bodyPr/>
        <a:lstStyle/>
        <a:p>
          <a:r>
            <a:rPr lang="en-US" dirty="0"/>
            <a:t>Food Handlers/Food Safety Manager Certificates, if applicable</a:t>
          </a:r>
        </a:p>
      </dgm:t>
    </dgm:pt>
    <dgm:pt modelId="{539AE44E-F185-4926-B81D-3BE44C3DA61A}" type="parTrans" cxnId="{65982780-1EC1-4F5B-A5DC-45CB81560CD3}">
      <dgm:prSet/>
      <dgm:spPr/>
      <dgm:t>
        <a:bodyPr/>
        <a:lstStyle/>
        <a:p>
          <a:endParaRPr lang="en-US"/>
        </a:p>
      </dgm:t>
    </dgm:pt>
    <dgm:pt modelId="{FD073A3C-1EAD-4AD3-BF62-EC82EC4D91E1}" type="sibTrans" cxnId="{65982780-1EC1-4F5B-A5DC-45CB81560CD3}">
      <dgm:prSet/>
      <dgm:spPr/>
      <dgm:t>
        <a:bodyPr/>
        <a:lstStyle/>
        <a:p>
          <a:endParaRPr lang="en-US"/>
        </a:p>
      </dgm:t>
    </dgm:pt>
    <dgm:pt modelId="{0BA503F6-0263-4503-9127-E8D4A26CCD55}">
      <dgm:prSet phldrT="[Text]"/>
      <dgm:spPr/>
      <dgm:t>
        <a:bodyPr/>
        <a:lstStyle/>
        <a:p>
          <a:r>
            <a:rPr lang="en-US" dirty="0"/>
            <a:t>Monthly File Folders-Sign in Sheets, Point of Service Meal Counts, Infant Meal Record, Meal Count Summary, Dated Menus with substitutions if necessary, Food Cost Report, Expense Worksheet, Labor Costs/Time Sheets, Sponsor &amp; Site Claims, Supporting Documentation </a:t>
          </a:r>
        </a:p>
      </dgm:t>
    </dgm:pt>
    <dgm:pt modelId="{2E5948E1-C643-42E4-A8AB-056C9AF9794B}" type="parTrans" cxnId="{147AAE06-7202-494E-8600-00B6B0F96443}">
      <dgm:prSet/>
      <dgm:spPr/>
      <dgm:t>
        <a:bodyPr/>
        <a:lstStyle/>
        <a:p>
          <a:endParaRPr lang="en-US"/>
        </a:p>
      </dgm:t>
    </dgm:pt>
    <dgm:pt modelId="{547CA7A5-E290-46D9-B0BD-70CE348415E7}" type="sibTrans" cxnId="{147AAE06-7202-494E-8600-00B6B0F96443}">
      <dgm:prSet/>
      <dgm:spPr/>
      <dgm:t>
        <a:bodyPr/>
        <a:lstStyle/>
        <a:p>
          <a:endParaRPr lang="en-US"/>
        </a:p>
      </dgm:t>
    </dgm:pt>
    <dgm:pt modelId="{4D597D17-B634-45AF-89CA-5EDF69BB783A}">
      <dgm:prSet phldrT="[Text]"/>
      <dgm:spPr/>
      <dgm:t>
        <a:bodyPr/>
        <a:lstStyle/>
        <a:p>
          <a:r>
            <a:rPr lang="en-US" dirty="0"/>
            <a:t>1 Two Pocket Portfolio Folder</a:t>
          </a:r>
        </a:p>
      </dgm:t>
    </dgm:pt>
    <dgm:pt modelId="{D67E5AF9-0193-449C-A68B-50CB1A8A3F4C}" type="parTrans" cxnId="{83C97243-6DA1-461D-BE8A-F8B72BC61042}">
      <dgm:prSet/>
      <dgm:spPr/>
      <dgm:t>
        <a:bodyPr/>
        <a:lstStyle/>
        <a:p>
          <a:endParaRPr lang="en-US"/>
        </a:p>
      </dgm:t>
    </dgm:pt>
    <dgm:pt modelId="{9F4CB77E-F5F6-44CE-AF9B-B481BF890EC2}" type="sibTrans" cxnId="{83C97243-6DA1-461D-BE8A-F8B72BC61042}">
      <dgm:prSet/>
      <dgm:spPr/>
      <dgm:t>
        <a:bodyPr/>
        <a:lstStyle/>
        <a:p>
          <a:endParaRPr lang="en-US"/>
        </a:p>
      </dgm:t>
    </dgm:pt>
    <dgm:pt modelId="{E6CCB410-80A3-4657-981F-CFD438514696}">
      <dgm:prSet phldrT="[Text]"/>
      <dgm:spPr/>
      <dgm:t>
        <a:bodyPr/>
        <a:lstStyle/>
        <a:p>
          <a:r>
            <a:rPr lang="en-US" dirty="0"/>
            <a:t>Permanent Agreement</a:t>
          </a:r>
        </a:p>
      </dgm:t>
    </dgm:pt>
    <dgm:pt modelId="{13B9DD8B-B789-4323-A5B5-977AE5B45C15}" type="parTrans" cxnId="{0C79067F-6FAF-47CD-9FC0-B15E2300B539}">
      <dgm:prSet/>
      <dgm:spPr/>
      <dgm:t>
        <a:bodyPr/>
        <a:lstStyle/>
        <a:p>
          <a:endParaRPr lang="en-US"/>
        </a:p>
      </dgm:t>
    </dgm:pt>
    <dgm:pt modelId="{1F974159-C2EB-4319-B70C-6195761062F8}" type="sibTrans" cxnId="{0C79067F-6FAF-47CD-9FC0-B15E2300B539}">
      <dgm:prSet/>
      <dgm:spPr/>
      <dgm:t>
        <a:bodyPr/>
        <a:lstStyle/>
        <a:p>
          <a:endParaRPr lang="en-US"/>
        </a:p>
      </dgm:t>
    </dgm:pt>
    <dgm:pt modelId="{F04BF304-656C-4259-AC47-AEF5AB44B93D}">
      <dgm:prSet phldrT="[Text]"/>
      <dgm:spPr/>
      <dgm:t>
        <a:bodyPr/>
        <a:lstStyle/>
        <a:p>
          <a:r>
            <a:rPr lang="en-US" dirty="0"/>
            <a:t>Administrative Review Procedures</a:t>
          </a:r>
        </a:p>
      </dgm:t>
    </dgm:pt>
    <dgm:pt modelId="{F2983707-DD17-45FC-8FAE-6D0CF36DE97C}" type="parTrans" cxnId="{07F6C533-D7C9-4A37-AA7A-31A6F5835202}">
      <dgm:prSet/>
      <dgm:spPr/>
      <dgm:t>
        <a:bodyPr/>
        <a:lstStyle/>
        <a:p>
          <a:endParaRPr lang="en-US"/>
        </a:p>
      </dgm:t>
    </dgm:pt>
    <dgm:pt modelId="{7F7B5AC8-BB48-4F3A-9621-81036832ABFF}" type="sibTrans" cxnId="{07F6C533-D7C9-4A37-AA7A-31A6F5835202}">
      <dgm:prSet/>
      <dgm:spPr/>
      <dgm:t>
        <a:bodyPr/>
        <a:lstStyle/>
        <a:p>
          <a:endParaRPr lang="en-US"/>
        </a:p>
      </dgm:t>
    </dgm:pt>
    <dgm:pt modelId="{7AA4826E-2296-495C-AC12-AD7E01A83419}">
      <dgm:prSet phldrT="[Text]"/>
      <dgm:spPr/>
      <dgm:t>
        <a:bodyPr/>
        <a:lstStyle/>
        <a:p>
          <a:r>
            <a:rPr lang="en-US" dirty="0"/>
            <a:t>Procedures for Complaints of Discrimination</a:t>
          </a:r>
        </a:p>
      </dgm:t>
    </dgm:pt>
    <dgm:pt modelId="{519F6C42-7284-4B4F-B6C0-CE820EE399C8}" type="parTrans" cxnId="{DDE98361-80DF-4F1D-A0A8-F49A49649534}">
      <dgm:prSet/>
      <dgm:spPr/>
      <dgm:t>
        <a:bodyPr/>
        <a:lstStyle/>
        <a:p>
          <a:endParaRPr lang="en-US"/>
        </a:p>
      </dgm:t>
    </dgm:pt>
    <dgm:pt modelId="{40103501-D4E5-457F-B161-30A48A978FC4}" type="sibTrans" cxnId="{DDE98361-80DF-4F1D-A0A8-F49A49649534}">
      <dgm:prSet/>
      <dgm:spPr/>
      <dgm:t>
        <a:bodyPr/>
        <a:lstStyle/>
        <a:p>
          <a:endParaRPr lang="en-US"/>
        </a:p>
      </dgm:t>
    </dgm:pt>
    <dgm:pt modelId="{6E60FECE-C8E3-4252-AAFA-30FD614D3074}">
      <dgm:prSet phldrT="[Text]"/>
      <dgm:spPr/>
      <dgm:t>
        <a:bodyPr/>
        <a:lstStyle/>
        <a:p>
          <a:r>
            <a:rPr lang="en-US" dirty="0"/>
            <a:t>Integrity Statements</a:t>
          </a:r>
        </a:p>
      </dgm:t>
    </dgm:pt>
    <dgm:pt modelId="{AC2383CA-CFFA-4910-AB96-24F4D8FCFAC2}" type="parTrans" cxnId="{124B7A8E-75C0-405C-9632-6A512F05D97F}">
      <dgm:prSet/>
      <dgm:spPr/>
      <dgm:t>
        <a:bodyPr/>
        <a:lstStyle/>
        <a:p>
          <a:endParaRPr lang="en-US"/>
        </a:p>
      </dgm:t>
    </dgm:pt>
    <dgm:pt modelId="{BE8CC4BD-8007-4BE3-8961-2C6307A5C6EB}" type="sibTrans" cxnId="{124B7A8E-75C0-405C-9632-6A512F05D97F}">
      <dgm:prSet/>
      <dgm:spPr/>
      <dgm:t>
        <a:bodyPr/>
        <a:lstStyle/>
        <a:p>
          <a:endParaRPr lang="en-US"/>
        </a:p>
      </dgm:t>
    </dgm:pt>
    <dgm:pt modelId="{3CE83935-B8EB-4509-B712-85D639F72861}">
      <dgm:prSet phldrT="[Text]"/>
      <dgm:spPr/>
      <dgm:t>
        <a:bodyPr/>
        <a:lstStyle/>
        <a:p>
          <a:endParaRPr lang="en-US" dirty="0"/>
        </a:p>
      </dgm:t>
    </dgm:pt>
    <dgm:pt modelId="{609EEEC0-91A2-48CF-ACBF-B54311333C4E}" type="parTrans" cxnId="{8C1A2776-F1FB-4559-B5C4-6D20C6850401}">
      <dgm:prSet/>
      <dgm:spPr/>
      <dgm:t>
        <a:bodyPr/>
        <a:lstStyle/>
        <a:p>
          <a:endParaRPr lang="en-US"/>
        </a:p>
      </dgm:t>
    </dgm:pt>
    <dgm:pt modelId="{858B6CE7-82B8-4190-A9FE-9571A01FF4D2}" type="sibTrans" cxnId="{8C1A2776-F1FB-4559-B5C4-6D20C6850401}">
      <dgm:prSet/>
      <dgm:spPr/>
      <dgm:t>
        <a:bodyPr/>
        <a:lstStyle/>
        <a:p>
          <a:endParaRPr lang="en-US"/>
        </a:p>
      </dgm:t>
    </dgm:pt>
    <dgm:pt modelId="{50514E7C-6AC5-40C7-A99A-8004B0859BD9}">
      <dgm:prSet phldrT="[Text]"/>
      <dgm:spPr/>
      <dgm:t>
        <a:bodyPr/>
        <a:lstStyle/>
        <a:p>
          <a:r>
            <a:rPr lang="en-US" dirty="0"/>
            <a:t>Financial Viability documents including independent auditor’s report, and balance sheet. </a:t>
          </a:r>
        </a:p>
      </dgm:t>
    </dgm:pt>
    <dgm:pt modelId="{87767AE9-C0F5-4CD6-9196-4942C9157B4F}" type="parTrans" cxnId="{EFD777D9-FFAD-439D-B19F-9ADA70DE4FC8}">
      <dgm:prSet/>
      <dgm:spPr/>
      <dgm:t>
        <a:bodyPr/>
        <a:lstStyle/>
        <a:p>
          <a:endParaRPr lang="en-US"/>
        </a:p>
      </dgm:t>
    </dgm:pt>
    <dgm:pt modelId="{783B7D19-5C44-44F5-A5EE-F44D08649C9D}" type="sibTrans" cxnId="{EFD777D9-FFAD-439D-B19F-9ADA70DE4FC8}">
      <dgm:prSet/>
      <dgm:spPr/>
      <dgm:t>
        <a:bodyPr/>
        <a:lstStyle/>
        <a:p>
          <a:endParaRPr lang="en-US"/>
        </a:p>
      </dgm:t>
    </dgm:pt>
    <dgm:pt modelId="{E942D5D4-2E0A-418D-BC4C-8C7D326ED0E2}">
      <dgm:prSet phldrT="[Text]"/>
      <dgm:spPr/>
      <dgm:t>
        <a:bodyPr/>
        <a:lstStyle/>
        <a:p>
          <a:r>
            <a:rPr lang="en-US" dirty="0"/>
            <a:t>Vendor Contracts</a:t>
          </a:r>
        </a:p>
      </dgm:t>
    </dgm:pt>
    <dgm:pt modelId="{F856EDDB-7B21-427E-AA91-ABF519A6C7A7}" type="parTrans" cxnId="{1C6892BC-5F40-4EC5-ACEF-3512528D84D9}">
      <dgm:prSet/>
      <dgm:spPr/>
      <dgm:t>
        <a:bodyPr/>
        <a:lstStyle/>
        <a:p>
          <a:endParaRPr lang="en-US"/>
        </a:p>
      </dgm:t>
    </dgm:pt>
    <dgm:pt modelId="{3A6F9779-97E0-4042-AE4F-2B6426318957}" type="sibTrans" cxnId="{1C6892BC-5F40-4EC5-ACEF-3512528D84D9}">
      <dgm:prSet/>
      <dgm:spPr/>
      <dgm:t>
        <a:bodyPr/>
        <a:lstStyle/>
        <a:p>
          <a:endParaRPr lang="en-US"/>
        </a:p>
      </dgm:t>
    </dgm:pt>
    <dgm:pt modelId="{08F5093F-3198-43A8-A09B-C900501B2B77}">
      <dgm:prSet phldrT="[Text]"/>
      <dgm:spPr/>
      <dgm:t>
        <a:bodyPr/>
        <a:lstStyle/>
        <a:p>
          <a:r>
            <a:rPr lang="en-US" dirty="0"/>
            <a:t>Outside Employment Policy (for multiple site sponsors only)</a:t>
          </a:r>
        </a:p>
      </dgm:t>
    </dgm:pt>
    <dgm:pt modelId="{D989E555-6995-4038-815F-4F1BBED9F9AF}" type="parTrans" cxnId="{91817B16-2465-44AA-8EA1-B8F07EE4FA92}">
      <dgm:prSet/>
      <dgm:spPr/>
      <dgm:t>
        <a:bodyPr/>
        <a:lstStyle/>
        <a:p>
          <a:endParaRPr lang="en-US"/>
        </a:p>
      </dgm:t>
    </dgm:pt>
    <dgm:pt modelId="{BEE7E5DF-D3F2-4EF1-BED4-8A8D298B20D0}" type="sibTrans" cxnId="{91817B16-2465-44AA-8EA1-B8F07EE4FA92}">
      <dgm:prSet/>
      <dgm:spPr/>
      <dgm:t>
        <a:bodyPr/>
        <a:lstStyle/>
        <a:p>
          <a:endParaRPr lang="en-US"/>
        </a:p>
      </dgm:t>
    </dgm:pt>
    <dgm:pt modelId="{50D434AA-1EA5-40C4-BFE0-24B4C3A03E40}">
      <dgm:prSet phldrT="[Text]"/>
      <dgm:spPr/>
      <dgm:t>
        <a:bodyPr/>
        <a:lstStyle/>
        <a:p>
          <a:r>
            <a:rPr lang="en-US" dirty="0"/>
            <a:t>Integrity Statements</a:t>
          </a:r>
        </a:p>
      </dgm:t>
    </dgm:pt>
    <dgm:pt modelId="{355DF6EC-BD7E-418C-A333-4FDFC723F112}" type="parTrans" cxnId="{C18ADF34-F3AE-41DE-BC3A-4AC17B7512E5}">
      <dgm:prSet/>
      <dgm:spPr/>
      <dgm:t>
        <a:bodyPr/>
        <a:lstStyle/>
        <a:p>
          <a:endParaRPr lang="en-US"/>
        </a:p>
      </dgm:t>
    </dgm:pt>
    <dgm:pt modelId="{797B7F87-4D52-4434-9F25-214204AE61EB}" type="sibTrans" cxnId="{C18ADF34-F3AE-41DE-BC3A-4AC17B7512E5}">
      <dgm:prSet/>
      <dgm:spPr/>
      <dgm:t>
        <a:bodyPr/>
        <a:lstStyle/>
        <a:p>
          <a:endParaRPr lang="en-US"/>
        </a:p>
      </dgm:t>
    </dgm:pt>
    <dgm:pt modelId="{D6DFDFEE-68B6-4A70-B0EF-E897CD6A854F}">
      <dgm:prSet phldrT="[Text]"/>
      <dgm:spPr/>
      <dgm:t>
        <a:bodyPr/>
        <a:lstStyle/>
        <a:p>
          <a:r>
            <a:rPr lang="en-US" dirty="0"/>
            <a:t>Board of Directors List</a:t>
          </a:r>
        </a:p>
      </dgm:t>
    </dgm:pt>
    <dgm:pt modelId="{3538396F-95A8-4EFF-BF5A-589A19FF432B}" type="parTrans" cxnId="{06ED4E28-B522-43A7-B02A-0538C38C9736}">
      <dgm:prSet/>
      <dgm:spPr/>
      <dgm:t>
        <a:bodyPr/>
        <a:lstStyle/>
        <a:p>
          <a:endParaRPr lang="en-US"/>
        </a:p>
      </dgm:t>
    </dgm:pt>
    <dgm:pt modelId="{44BF62D9-0A24-4491-A34E-519311995777}" type="sibTrans" cxnId="{06ED4E28-B522-43A7-B02A-0538C38C9736}">
      <dgm:prSet/>
      <dgm:spPr/>
      <dgm:t>
        <a:bodyPr/>
        <a:lstStyle/>
        <a:p>
          <a:endParaRPr lang="en-US"/>
        </a:p>
      </dgm:t>
    </dgm:pt>
    <dgm:pt modelId="{3590AAC8-1173-4825-A486-6492C764580B}">
      <dgm:prSet phldrT="[Text]"/>
      <dgm:spPr/>
      <dgm:t>
        <a:bodyPr/>
        <a:lstStyle/>
        <a:p>
          <a:r>
            <a:rPr lang="en-US" dirty="0"/>
            <a:t>Public Communications</a:t>
          </a:r>
        </a:p>
      </dgm:t>
    </dgm:pt>
    <dgm:pt modelId="{56CB8C4A-7DFC-42F9-9717-4A1D71F7A24C}" type="parTrans" cxnId="{62EF6816-A3B0-435E-936E-02109857B061}">
      <dgm:prSet/>
      <dgm:spPr/>
      <dgm:t>
        <a:bodyPr/>
        <a:lstStyle/>
        <a:p>
          <a:endParaRPr lang="en-US"/>
        </a:p>
      </dgm:t>
    </dgm:pt>
    <dgm:pt modelId="{9D5B809A-81C4-4A54-95B4-BDF37FAD0DFC}" type="sibTrans" cxnId="{62EF6816-A3B0-435E-936E-02109857B061}">
      <dgm:prSet/>
      <dgm:spPr/>
      <dgm:t>
        <a:bodyPr/>
        <a:lstStyle/>
        <a:p>
          <a:endParaRPr lang="en-US"/>
        </a:p>
      </dgm:t>
    </dgm:pt>
    <dgm:pt modelId="{72469AD1-B3EF-41CE-BFF7-9AC1511FF157}">
      <dgm:prSet phldrT="[Text]"/>
      <dgm:spPr/>
      <dgm:t>
        <a:bodyPr/>
        <a:lstStyle/>
        <a:p>
          <a:r>
            <a:rPr lang="en-US" dirty="0"/>
            <a:t>Tiering Documentation, if applicable </a:t>
          </a:r>
        </a:p>
      </dgm:t>
    </dgm:pt>
    <dgm:pt modelId="{799E8B42-7411-43B4-9C63-72E658F1EC2B}" type="parTrans" cxnId="{2CACEB6F-2D5D-4424-80B1-D252F95BE3E1}">
      <dgm:prSet/>
      <dgm:spPr/>
      <dgm:t>
        <a:bodyPr/>
        <a:lstStyle/>
        <a:p>
          <a:endParaRPr lang="en-US"/>
        </a:p>
      </dgm:t>
    </dgm:pt>
    <dgm:pt modelId="{448DE20D-1232-4CBC-898C-3EE562CB7AAB}" type="sibTrans" cxnId="{2CACEB6F-2D5D-4424-80B1-D252F95BE3E1}">
      <dgm:prSet/>
      <dgm:spPr/>
      <dgm:t>
        <a:bodyPr/>
        <a:lstStyle/>
        <a:p>
          <a:endParaRPr lang="en-US"/>
        </a:p>
      </dgm:t>
    </dgm:pt>
    <dgm:pt modelId="{6E8689A5-B988-4399-B680-D681613D3218}">
      <dgm:prSet phldrT="[Text]"/>
      <dgm:spPr/>
      <dgm:t>
        <a:bodyPr/>
        <a:lstStyle/>
        <a:p>
          <a:r>
            <a:rPr lang="en-US" dirty="0"/>
            <a:t>Health Inspections </a:t>
          </a:r>
        </a:p>
      </dgm:t>
    </dgm:pt>
    <dgm:pt modelId="{0513327C-9B09-446C-BC09-3D539515B31A}" type="parTrans" cxnId="{DB9B2E64-5D3A-4D36-AA4D-7A30CFBA1DD2}">
      <dgm:prSet/>
      <dgm:spPr/>
      <dgm:t>
        <a:bodyPr/>
        <a:lstStyle/>
        <a:p>
          <a:endParaRPr lang="en-US"/>
        </a:p>
      </dgm:t>
    </dgm:pt>
    <dgm:pt modelId="{7966B46C-D5A6-4BE5-B3C8-4448DAFBD00B}" type="sibTrans" cxnId="{DB9B2E64-5D3A-4D36-AA4D-7A30CFBA1DD2}">
      <dgm:prSet/>
      <dgm:spPr/>
      <dgm:t>
        <a:bodyPr/>
        <a:lstStyle/>
        <a:p>
          <a:endParaRPr lang="en-US"/>
        </a:p>
      </dgm:t>
    </dgm:pt>
    <dgm:pt modelId="{11A63D19-F6CA-481F-B1C9-296729F68C2E}">
      <dgm:prSet phldrT="[Text]"/>
      <dgm:spPr/>
      <dgm:t>
        <a:bodyPr/>
        <a:lstStyle/>
        <a:p>
          <a:r>
            <a:rPr lang="en-US" dirty="0"/>
            <a:t>Signed Medical Statements</a:t>
          </a:r>
        </a:p>
      </dgm:t>
    </dgm:pt>
    <dgm:pt modelId="{E6D9C2EF-B8B8-443D-A2AA-198FFDBF20F8}" type="parTrans" cxnId="{57559C6C-9126-450E-A573-97AD2252468C}">
      <dgm:prSet/>
      <dgm:spPr/>
      <dgm:t>
        <a:bodyPr/>
        <a:lstStyle/>
        <a:p>
          <a:endParaRPr lang="en-US"/>
        </a:p>
      </dgm:t>
    </dgm:pt>
    <dgm:pt modelId="{1F58AC59-79D9-42DB-A18D-A674AC7669D2}" type="sibTrans" cxnId="{57559C6C-9126-450E-A573-97AD2252468C}">
      <dgm:prSet/>
      <dgm:spPr/>
      <dgm:t>
        <a:bodyPr/>
        <a:lstStyle/>
        <a:p>
          <a:endParaRPr lang="en-US"/>
        </a:p>
      </dgm:t>
    </dgm:pt>
    <dgm:pt modelId="{6909E6B7-F486-498B-A609-A03D944AB738}" type="pres">
      <dgm:prSet presAssocID="{DEDF5B08-E6CA-40EC-B84D-AA5A18C9AF91}" presName="Name0" presStyleCnt="0">
        <dgm:presLayoutVars>
          <dgm:dir/>
          <dgm:animLvl val="lvl"/>
          <dgm:resizeHandles val="exact"/>
        </dgm:presLayoutVars>
      </dgm:prSet>
      <dgm:spPr/>
    </dgm:pt>
    <dgm:pt modelId="{DCAADD42-93CA-41C9-90BC-54F8EB2FA4CD}" type="pres">
      <dgm:prSet presAssocID="{B2A85AA8-7204-4647-B54A-A31A78CE444B}" presName="composite" presStyleCnt="0"/>
      <dgm:spPr/>
    </dgm:pt>
    <dgm:pt modelId="{1BE0B771-6269-4B7B-B587-F47E3FB73A59}" type="pres">
      <dgm:prSet presAssocID="{B2A85AA8-7204-4647-B54A-A31A78CE444B}" presName="parTx" presStyleLbl="alignNode1" presStyleIdx="0" presStyleCnt="4">
        <dgm:presLayoutVars>
          <dgm:chMax val="0"/>
          <dgm:chPref val="0"/>
          <dgm:bulletEnabled val="1"/>
        </dgm:presLayoutVars>
      </dgm:prSet>
      <dgm:spPr/>
    </dgm:pt>
    <dgm:pt modelId="{FD72B766-FAC9-48F8-AA77-89B3FB10D4A0}" type="pres">
      <dgm:prSet presAssocID="{B2A85AA8-7204-4647-B54A-A31A78CE444B}" presName="desTx" presStyleLbl="alignAccFollowNode1" presStyleIdx="0" presStyleCnt="4">
        <dgm:presLayoutVars>
          <dgm:bulletEnabled val="1"/>
        </dgm:presLayoutVars>
      </dgm:prSet>
      <dgm:spPr/>
    </dgm:pt>
    <dgm:pt modelId="{D04F31F4-A441-4C15-AAE5-2D24EB92DDB6}" type="pres">
      <dgm:prSet presAssocID="{A613278D-E1CA-48E0-8790-52B8354A0345}" presName="space" presStyleCnt="0"/>
      <dgm:spPr/>
    </dgm:pt>
    <dgm:pt modelId="{92871259-4D5E-4C9C-A5CE-10BF24EA4CD2}" type="pres">
      <dgm:prSet presAssocID="{34D736BE-3600-4443-9CFE-43DB197C162E}" presName="composite" presStyleCnt="0"/>
      <dgm:spPr/>
    </dgm:pt>
    <dgm:pt modelId="{FFA385E1-86BC-467B-A4E5-74BFF033B4CC}" type="pres">
      <dgm:prSet presAssocID="{34D736BE-3600-4443-9CFE-43DB197C162E}" presName="parTx" presStyleLbl="alignNode1" presStyleIdx="1" presStyleCnt="4">
        <dgm:presLayoutVars>
          <dgm:chMax val="0"/>
          <dgm:chPref val="0"/>
          <dgm:bulletEnabled val="1"/>
        </dgm:presLayoutVars>
      </dgm:prSet>
      <dgm:spPr/>
    </dgm:pt>
    <dgm:pt modelId="{B673F2A3-C57D-4C78-AD8E-8500DBBDA1E7}" type="pres">
      <dgm:prSet presAssocID="{34D736BE-3600-4443-9CFE-43DB197C162E}" presName="desTx" presStyleLbl="alignAccFollowNode1" presStyleIdx="1" presStyleCnt="4">
        <dgm:presLayoutVars>
          <dgm:bulletEnabled val="1"/>
        </dgm:presLayoutVars>
      </dgm:prSet>
      <dgm:spPr/>
    </dgm:pt>
    <dgm:pt modelId="{8EE869CF-C76F-4E4E-923F-82AA3D3FE527}" type="pres">
      <dgm:prSet presAssocID="{6DA8A170-C544-4A72-8DB8-C59BABE1CAD2}" presName="space" presStyleCnt="0"/>
      <dgm:spPr/>
    </dgm:pt>
    <dgm:pt modelId="{E2D4743A-F76B-4C37-9BA8-F0C83A173103}" type="pres">
      <dgm:prSet presAssocID="{A55D0DF3-C4EC-471F-AD85-06434D8212A9}" presName="composite" presStyleCnt="0"/>
      <dgm:spPr/>
    </dgm:pt>
    <dgm:pt modelId="{BB187946-3DAB-498F-A05E-1ECDC266E31A}" type="pres">
      <dgm:prSet presAssocID="{A55D0DF3-C4EC-471F-AD85-06434D8212A9}" presName="parTx" presStyleLbl="alignNode1" presStyleIdx="2" presStyleCnt="4">
        <dgm:presLayoutVars>
          <dgm:chMax val="0"/>
          <dgm:chPref val="0"/>
          <dgm:bulletEnabled val="1"/>
        </dgm:presLayoutVars>
      </dgm:prSet>
      <dgm:spPr/>
    </dgm:pt>
    <dgm:pt modelId="{EF66B5AF-ED69-4A0A-9339-51BE8261F3FD}" type="pres">
      <dgm:prSet presAssocID="{A55D0DF3-C4EC-471F-AD85-06434D8212A9}" presName="desTx" presStyleLbl="alignAccFollowNode1" presStyleIdx="2" presStyleCnt="4">
        <dgm:presLayoutVars>
          <dgm:bulletEnabled val="1"/>
        </dgm:presLayoutVars>
      </dgm:prSet>
      <dgm:spPr/>
    </dgm:pt>
    <dgm:pt modelId="{22E1AA7C-0DD0-469E-8693-EE599BB3A060}" type="pres">
      <dgm:prSet presAssocID="{9F33805D-A162-4E94-A677-540502D5367E}" presName="space" presStyleCnt="0"/>
      <dgm:spPr/>
    </dgm:pt>
    <dgm:pt modelId="{2F120CF5-CA12-4B8D-B685-B144E7C01689}" type="pres">
      <dgm:prSet presAssocID="{4D597D17-B634-45AF-89CA-5EDF69BB783A}" presName="composite" presStyleCnt="0"/>
      <dgm:spPr/>
    </dgm:pt>
    <dgm:pt modelId="{4E60BD0B-497B-463B-9223-9ADA55B74A2E}" type="pres">
      <dgm:prSet presAssocID="{4D597D17-B634-45AF-89CA-5EDF69BB783A}" presName="parTx" presStyleLbl="alignNode1" presStyleIdx="3" presStyleCnt="4">
        <dgm:presLayoutVars>
          <dgm:chMax val="0"/>
          <dgm:chPref val="0"/>
          <dgm:bulletEnabled val="1"/>
        </dgm:presLayoutVars>
      </dgm:prSet>
      <dgm:spPr/>
    </dgm:pt>
    <dgm:pt modelId="{11BCC0DC-2269-423F-B95C-3FD887F44667}" type="pres">
      <dgm:prSet presAssocID="{4D597D17-B634-45AF-89CA-5EDF69BB783A}" presName="desTx" presStyleLbl="alignAccFollowNode1" presStyleIdx="3" presStyleCnt="4">
        <dgm:presLayoutVars>
          <dgm:bulletEnabled val="1"/>
        </dgm:presLayoutVars>
      </dgm:prSet>
      <dgm:spPr/>
    </dgm:pt>
  </dgm:ptLst>
  <dgm:cxnLst>
    <dgm:cxn modelId="{289BBE04-1D4C-488A-9912-69BBD7CFB6ED}" type="presOf" srcId="{08F5093F-3198-43A8-A09B-C900501B2B77}" destId="{B673F2A3-C57D-4C78-AD8E-8500DBBDA1E7}" srcOrd="0" destOrd="4" presId="urn:microsoft.com/office/officeart/2005/8/layout/hList1"/>
    <dgm:cxn modelId="{147AAE06-7202-494E-8600-00B6B0F96443}" srcId="{A55D0DF3-C4EC-471F-AD85-06434D8212A9}" destId="{0BA503F6-0263-4503-9127-E8D4A26CCD55}" srcOrd="2" destOrd="0" parTransId="{2E5948E1-C643-42E4-A8AB-056C9AF9794B}" sibTransId="{547CA7A5-E290-46D9-B0BD-70CE348415E7}"/>
    <dgm:cxn modelId="{30150514-0926-49E9-BAEE-0377C0083C57}" type="presOf" srcId="{F04BF304-656C-4259-AC47-AEF5AB44B93D}" destId="{11BCC0DC-2269-423F-B95C-3FD887F44667}" srcOrd="0" destOrd="1" presId="urn:microsoft.com/office/officeart/2005/8/layout/hList1"/>
    <dgm:cxn modelId="{62EF6816-A3B0-435E-936E-02109857B061}" srcId="{4D597D17-B634-45AF-89CA-5EDF69BB783A}" destId="{3590AAC8-1173-4825-A486-6492C764580B}" srcOrd="4" destOrd="0" parTransId="{56CB8C4A-7DFC-42F9-9717-4A1D71F7A24C}" sibTransId="{9D5B809A-81C4-4A54-95B4-BDF37FAD0DFC}"/>
    <dgm:cxn modelId="{91817B16-2465-44AA-8EA1-B8F07EE4FA92}" srcId="{34D736BE-3600-4443-9CFE-43DB197C162E}" destId="{08F5093F-3198-43A8-A09B-C900501B2B77}" srcOrd="4" destOrd="0" parTransId="{D989E555-6995-4038-815F-4F1BBED9F9AF}" sibTransId="{BEE7E5DF-D3F2-4EF1-BED4-8A8D298B20D0}"/>
    <dgm:cxn modelId="{24399C16-F2C1-486A-92A5-FEE3BC890B86}" type="presOf" srcId="{34D736BE-3600-4443-9CFE-43DB197C162E}" destId="{FFA385E1-86BC-467B-A4E5-74BFF033B4CC}" srcOrd="0" destOrd="0" presId="urn:microsoft.com/office/officeart/2005/8/layout/hList1"/>
    <dgm:cxn modelId="{DF7F6F1E-909F-4EED-A02C-F47D999DF759}" type="presOf" srcId="{4E71CB63-7990-4C11-9C60-0AC31B58FAAA}" destId="{B673F2A3-C57D-4C78-AD8E-8500DBBDA1E7}" srcOrd="0" destOrd="9" presId="urn:microsoft.com/office/officeart/2005/8/layout/hList1"/>
    <dgm:cxn modelId="{34B14728-066A-421B-9602-63EBCBA90E62}" type="presOf" srcId="{6DC7BC77-5F60-4DF6-903A-9F04459E6B31}" destId="{B673F2A3-C57D-4C78-AD8E-8500DBBDA1E7}" srcOrd="0" destOrd="1" presId="urn:microsoft.com/office/officeart/2005/8/layout/hList1"/>
    <dgm:cxn modelId="{06ED4E28-B522-43A7-B02A-0538C38C9736}" srcId="{B2A85AA8-7204-4647-B54A-A31A78CE444B}" destId="{D6DFDFEE-68B6-4A70-B0EF-E897CD6A854F}" srcOrd="6" destOrd="0" parTransId="{3538396F-95A8-4EFF-BF5A-589A19FF432B}" sibTransId="{44BF62D9-0A24-4491-A34E-519311995777}"/>
    <dgm:cxn modelId="{5E4F2131-27DB-47F9-A9AA-6D8DC906295B}" srcId="{34D736BE-3600-4443-9CFE-43DB197C162E}" destId="{DCE76FE6-F791-4F8E-9769-6E02237C1F9C}" srcOrd="6" destOrd="0" parTransId="{6424F781-6070-4783-8F67-330CF89CDEC9}" sibTransId="{6FB21C19-7F48-4839-9B08-1BA0F70A4C58}"/>
    <dgm:cxn modelId="{FDFDF832-8CA0-4750-BDCB-CC5F61340576}" type="presOf" srcId="{26C9140F-2C4C-4FD9-8038-14A083E20162}" destId="{FD72B766-FAC9-48F8-AA77-89B3FB10D4A0}" srcOrd="0" destOrd="3" presId="urn:microsoft.com/office/officeart/2005/8/layout/hList1"/>
    <dgm:cxn modelId="{07F6C533-D7C9-4A37-AA7A-31A6F5835202}" srcId="{4D597D17-B634-45AF-89CA-5EDF69BB783A}" destId="{F04BF304-656C-4259-AC47-AEF5AB44B93D}" srcOrd="1" destOrd="0" parTransId="{F2983707-DD17-45FC-8FAE-6D0CF36DE97C}" sibTransId="{7F7B5AC8-BB48-4F3A-9621-81036832ABFF}"/>
    <dgm:cxn modelId="{C18ADF34-F3AE-41DE-BC3A-4AC17B7512E5}" srcId="{34D736BE-3600-4443-9CFE-43DB197C162E}" destId="{50D434AA-1EA5-40C4-BFE0-24B4C3A03E40}" srcOrd="5" destOrd="0" parTransId="{355DF6EC-BD7E-418C-A333-4FDFC723F112}" sibTransId="{797B7F87-4D52-4434-9F25-214204AE61EB}"/>
    <dgm:cxn modelId="{8C2BA63D-1DD5-40BA-9F5E-390C3DE54594}" srcId="{DEDF5B08-E6CA-40EC-B84D-AA5A18C9AF91}" destId="{B2A85AA8-7204-4647-B54A-A31A78CE444B}" srcOrd="0" destOrd="0" parTransId="{1FB98EFE-520E-4732-8B7C-BB1E61F74DFC}" sibTransId="{A613278D-E1CA-48E0-8790-52B8354A0345}"/>
    <dgm:cxn modelId="{3D59465D-4750-4B5B-9BC6-80DA5795CA40}" srcId="{B2A85AA8-7204-4647-B54A-A31A78CE444B}" destId="{26C9140F-2C4C-4FD9-8038-14A083E20162}" srcOrd="3" destOrd="0" parTransId="{5DE5E93E-2DD0-40BE-B131-ACB9E55CA2B0}" sibTransId="{2247B35D-C7C5-4F96-A2F4-B72A1FE500AB}"/>
    <dgm:cxn modelId="{0A82D75F-5FEB-4C5B-A0E8-A76CE0BD0A31}" srcId="{34D736BE-3600-4443-9CFE-43DB197C162E}" destId="{8EE5E534-86D8-45DB-A11C-E138DEE3C452}" srcOrd="8" destOrd="0" parTransId="{403B0056-F89D-4343-ABB3-BCDE63A2F017}" sibTransId="{E1FAB12A-AA5E-455A-BE19-285FB2DBBD22}"/>
    <dgm:cxn modelId="{DDE98361-80DF-4F1D-A0A8-F49A49649534}" srcId="{4D597D17-B634-45AF-89CA-5EDF69BB783A}" destId="{7AA4826E-2296-495C-AC12-AD7E01A83419}" srcOrd="2" destOrd="0" parTransId="{519F6C42-7284-4B4F-B6C0-CE820EE399C8}" sibTransId="{40103501-D4E5-457F-B161-30A48A978FC4}"/>
    <dgm:cxn modelId="{83C97243-6DA1-461D-BE8A-F8B72BC61042}" srcId="{DEDF5B08-E6CA-40EC-B84D-AA5A18C9AF91}" destId="{4D597D17-B634-45AF-89CA-5EDF69BB783A}" srcOrd="3" destOrd="0" parTransId="{D67E5AF9-0193-449C-A68B-50CB1A8A3F4C}" sibTransId="{9F4CB77E-F5F6-44CE-AF9B-B481BF890EC2}"/>
    <dgm:cxn modelId="{DB9B2E64-5D3A-4D36-AA4D-7A30CFBA1DD2}" srcId="{4D597D17-B634-45AF-89CA-5EDF69BB783A}" destId="{6E8689A5-B988-4399-B680-D681613D3218}" srcOrd="5" destOrd="0" parTransId="{0513327C-9B09-446C-BC09-3D539515B31A}" sibTransId="{7966B46C-D5A6-4BE5-B3C8-4448DAFBD00B}"/>
    <dgm:cxn modelId="{98FA1E66-1D28-4F59-8D99-B5D84502F78A}" srcId="{34D736BE-3600-4443-9CFE-43DB197C162E}" destId="{B0F924C1-DBF9-4445-8DD5-29FD527B6DC1}" srcOrd="0" destOrd="0" parTransId="{F4D65E84-04CE-49BA-8587-7F5FC01FE009}" sibTransId="{CC303204-FE5C-48C3-9132-7F92740DC825}"/>
    <dgm:cxn modelId="{07161248-4FA5-4ADC-ABAB-B25A2C473C21}" type="presOf" srcId="{2C909B9C-2473-4E30-8851-0CCB511B4510}" destId="{FD72B766-FAC9-48F8-AA77-89B3FB10D4A0}" srcOrd="0" destOrd="1" presId="urn:microsoft.com/office/officeart/2005/8/layout/hList1"/>
    <dgm:cxn modelId="{9D047C4C-13BA-4245-9ECE-0F944890BEF0}" srcId="{B2A85AA8-7204-4647-B54A-A31A78CE444B}" destId="{E00B7407-E313-4A63-B0EA-6707BF43C717}" srcOrd="2" destOrd="0" parTransId="{F4E1EC7D-9D8B-4576-A156-279F1FB4B03E}" sibTransId="{E68E8FD6-6E5B-4C34-8A2F-3D84F3F3C76D}"/>
    <dgm:cxn modelId="{57559C6C-9126-450E-A573-97AD2252468C}" srcId="{4D597D17-B634-45AF-89CA-5EDF69BB783A}" destId="{11A63D19-F6CA-481F-B1C9-296729F68C2E}" srcOrd="6" destOrd="0" parTransId="{E6D9C2EF-B8B8-443D-A2AA-198FFDBF20F8}" sibTransId="{1F58AC59-79D9-42DB-A18D-A674AC7669D2}"/>
    <dgm:cxn modelId="{8661EF4D-9809-4F33-B785-9810F4FB8402}" type="presOf" srcId="{D6DFDFEE-68B6-4A70-B0EF-E897CD6A854F}" destId="{FD72B766-FAC9-48F8-AA77-89B3FB10D4A0}" srcOrd="0" destOrd="6" presId="urn:microsoft.com/office/officeart/2005/8/layout/hList1"/>
    <dgm:cxn modelId="{EAA5A96E-0DB6-4207-9241-334E899A70F4}" srcId="{DEDF5B08-E6CA-40EC-B84D-AA5A18C9AF91}" destId="{34D736BE-3600-4443-9CFE-43DB197C162E}" srcOrd="1" destOrd="0" parTransId="{81F5BB3D-0217-4DA3-8697-0D6B0F1A71D5}" sibTransId="{6DA8A170-C544-4A72-8DB8-C59BABE1CAD2}"/>
    <dgm:cxn modelId="{691C2F4F-8153-45C2-85B9-73EC265B62E6}" type="presOf" srcId="{3590AAC8-1173-4825-A486-6492C764580B}" destId="{11BCC0DC-2269-423F-B95C-3FD887F44667}" srcOrd="0" destOrd="4" presId="urn:microsoft.com/office/officeart/2005/8/layout/hList1"/>
    <dgm:cxn modelId="{44EF8E4F-5892-4EF8-A894-288095B32E71}" type="presOf" srcId="{72469AD1-B3EF-41CE-BFF7-9AC1511FF157}" destId="{FD72B766-FAC9-48F8-AA77-89B3FB10D4A0}" srcOrd="0" destOrd="7" presId="urn:microsoft.com/office/officeart/2005/8/layout/hList1"/>
    <dgm:cxn modelId="{2CACEB6F-2D5D-4424-80B1-D252F95BE3E1}" srcId="{B2A85AA8-7204-4647-B54A-A31A78CE444B}" destId="{72469AD1-B3EF-41CE-BFF7-9AC1511FF157}" srcOrd="7" destOrd="0" parTransId="{799E8B42-7411-43B4-9C63-72E658F1EC2B}" sibTransId="{448DE20D-1232-4CBC-898C-3EE562CB7AAB}"/>
    <dgm:cxn modelId="{E0C28351-88C4-4653-9A7D-EB76EDA9ACFC}" type="presOf" srcId="{886ED50A-F118-4EFA-A69F-4AF4BE8D0504}" destId="{B673F2A3-C57D-4C78-AD8E-8500DBBDA1E7}" srcOrd="0" destOrd="10" presId="urn:microsoft.com/office/officeart/2005/8/layout/hList1"/>
    <dgm:cxn modelId="{8C1A2776-F1FB-4559-B5C4-6D20C6850401}" srcId="{B2A85AA8-7204-4647-B54A-A31A78CE444B}" destId="{3CE83935-B8EB-4509-B712-85D639F72861}" srcOrd="8" destOrd="0" parTransId="{609EEEC0-91A2-48CF-ACBF-B54311333C4E}" sibTransId="{858B6CE7-82B8-4190-A9FE-9571A01FF4D2}"/>
    <dgm:cxn modelId="{1E1E6377-9A59-40B0-83C8-C9A3D2E1CF42}" type="presOf" srcId="{8EE5E534-86D8-45DB-A11C-E138DEE3C452}" destId="{B673F2A3-C57D-4C78-AD8E-8500DBBDA1E7}" srcOrd="0" destOrd="8" presId="urn:microsoft.com/office/officeart/2005/8/layout/hList1"/>
    <dgm:cxn modelId="{37872F59-BABE-4862-B974-6D59B97BE1E8}" type="presOf" srcId="{0BA503F6-0263-4503-9127-E8D4A26CCD55}" destId="{EF66B5AF-ED69-4A0A-9339-51BE8261F3FD}" srcOrd="0" destOrd="2" presId="urn:microsoft.com/office/officeart/2005/8/layout/hList1"/>
    <dgm:cxn modelId="{A4D6297D-2069-4B77-AD4C-CECFE5622C7B}" type="presOf" srcId="{11A63D19-F6CA-481F-B1C9-296729F68C2E}" destId="{11BCC0DC-2269-423F-B95C-3FD887F44667}" srcOrd="0" destOrd="6" presId="urn:microsoft.com/office/officeart/2005/8/layout/hList1"/>
    <dgm:cxn modelId="{0C79067F-6FAF-47CD-9FC0-B15E2300B539}" srcId="{4D597D17-B634-45AF-89CA-5EDF69BB783A}" destId="{E6CCB410-80A3-4657-981F-CFD438514696}" srcOrd="0" destOrd="0" parTransId="{13B9DD8B-B789-4323-A5B5-977AE5B45C15}" sibTransId="{1F974159-C2EB-4319-B70C-6195761062F8}"/>
    <dgm:cxn modelId="{65982780-1EC1-4F5B-A5DC-45CB81560CD3}" srcId="{34D736BE-3600-4443-9CFE-43DB197C162E}" destId="{886ED50A-F118-4EFA-A69F-4AF4BE8D0504}" srcOrd="10" destOrd="0" parTransId="{539AE44E-F185-4926-B81D-3BE44C3DA61A}" sibTransId="{FD073A3C-1EAD-4AD3-BF62-EC82EC4D91E1}"/>
    <dgm:cxn modelId="{BE0DFC81-8703-4B91-B5F1-8CD0B0404D52}" type="presOf" srcId="{3C6A823E-155E-4372-83AC-32B6A08DEEB0}" destId="{B673F2A3-C57D-4C78-AD8E-8500DBBDA1E7}" srcOrd="0" destOrd="2" presId="urn:microsoft.com/office/officeart/2005/8/layout/hList1"/>
    <dgm:cxn modelId="{9570D684-8692-425B-AC25-5CBA1D6B17D2}" type="presOf" srcId="{6974A1F7-F395-44B6-8403-2E5A9D454111}" destId="{EF66B5AF-ED69-4A0A-9339-51BE8261F3FD}" srcOrd="0" destOrd="0" presId="urn:microsoft.com/office/officeart/2005/8/layout/hList1"/>
    <dgm:cxn modelId="{F3765E86-4CD5-4D72-AEBA-FFBBF25B6D9A}" type="presOf" srcId="{E00B7407-E313-4A63-B0EA-6707BF43C717}" destId="{FD72B766-FAC9-48F8-AA77-89B3FB10D4A0}" srcOrd="0" destOrd="2" presId="urn:microsoft.com/office/officeart/2005/8/layout/hList1"/>
    <dgm:cxn modelId="{8102B986-F316-4136-B3D7-F2826905DF76}" type="presOf" srcId="{A55D0DF3-C4EC-471F-AD85-06434D8212A9}" destId="{BB187946-3DAB-498F-A05E-1ECDC266E31A}" srcOrd="0" destOrd="0" presId="urn:microsoft.com/office/officeart/2005/8/layout/hList1"/>
    <dgm:cxn modelId="{C3065387-4056-41A2-ADD9-5B14A3CA1CD1}" type="presOf" srcId="{DCE76FE6-F791-4F8E-9769-6E02237C1F9C}" destId="{B673F2A3-C57D-4C78-AD8E-8500DBBDA1E7}" srcOrd="0" destOrd="6" presId="urn:microsoft.com/office/officeart/2005/8/layout/hList1"/>
    <dgm:cxn modelId="{78D9DF88-0A2A-4D7A-8890-0651B6A63358}" type="presOf" srcId="{DEDF5B08-E6CA-40EC-B84D-AA5A18C9AF91}" destId="{6909E6B7-F486-498B-A609-A03D944AB738}" srcOrd="0" destOrd="0" presId="urn:microsoft.com/office/officeart/2005/8/layout/hList1"/>
    <dgm:cxn modelId="{124B7A8E-75C0-405C-9632-6A512F05D97F}" srcId="{4D597D17-B634-45AF-89CA-5EDF69BB783A}" destId="{6E60FECE-C8E3-4252-AAFA-30FD614D3074}" srcOrd="3" destOrd="0" parTransId="{AC2383CA-CFFA-4910-AB96-24F4D8FCFAC2}" sibTransId="{BE8CC4BD-8007-4BE3-8961-2C6307A5C6EB}"/>
    <dgm:cxn modelId="{49E8FF92-85A0-4312-81E7-765C44E0B7D8}" type="presOf" srcId="{6E8689A5-B988-4399-B680-D681613D3218}" destId="{11BCC0DC-2269-423F-B95C-3FD887F44667}" srcOrd="0" destOrd="5" presId="urn:microsoft.com/office/officeart/2005/8/layout/hList1"/>
    <dgm:cxn modelId="{F16C1194-7830-4ABB-B71D-FA09359258DE}" type="presOf" srcId="{867C2580-13FB-4243-A6C2-AA188ACFE20B}" destId="{B673F2A3-C57D-4C78-AD8E-8500DBBDA1E7}" srcOrd="0" destOrd="7" presId="urn:microsoft.com/office/officeart/2005/8/layout/hList1"/>
    <dgm:cxn modelId="{9B5BE19A-AF0B-44E9-AAC4-F934FC326475}" type="presOf" srcId="{50514E7C-6AC5-40C7-A99A-8004B0859BD9}" destId="{FD72B766-FAC9-48F8-AA77-89B3FB10D4A0}" srcOrd="0" destOrd="4" presId="urn:microsoft.com/office/officeart/2005/8/layout/hList1"/>
    <dgm:cxn modelId="{D171EAA1-C3C6-4F59-86EE-F6BF5C4D84F8}" type="presOf" srcId="{4B310FE4-D169-4F9F-AE65-679ACE927F9B}" destId="{B673F2A3-C57D-4C78-AD8E-8500DBBDA1E7}" srcOrd="0" destOrd="3" presId="urn:microsoft.com/office/officeart/2005/8/layout/hList1"/>
    <dgm:cxn modelId="{59A3AFAE-8867-4C43-8E75-CC7D95FB87E9}" srcId="{34D736BE-3600-4443-9CFE-43DB197C162E}" destId="{4E71CB63-7990-4C11-9C60-0AC31B58FAAA}" srcOrd="9" destOrd="0" parTransId="{4771C813-4DCB-403E-9D36-B1C50D9CBE9C}" sibTransId="{03E3939C-A7D0-4578-AC50-955ADDFCB2CC}"/>
    <dgm:cxn modelId="{1C95C7B0-58D1-405A-924B-5AE81D4BD471}" srcId="{34D736BE-3600-4443-9CFE-43DB197C162E}" destId="{6DC7BC77-5F60-4DF6-903A-9F04459E6B31}" srcOrd="1" destOrd="0" parTransId="{87F923C7-3B8A-4AB6-A275-2299AE02ECF3}" sibTransId="{B49BB9C9-D69C-4944-AED1-E64B389F0AD9}"/>
    <dgm:cxn modelId="{6D681CBA-686E-46A3-BDDA-0CF2EEA78084}" type="presOf" srcId="{B0F924C1-DBF9-4445-8DD5-29FD527B6DC1}" destId="{B673F2A3-C57D-4C78-AD8E-8500DBBDA1E7}" srcOrd="0" destOrd="0" presId="urn:microsoft.com/office/officeart/2005/8/layout/hList1"/>
    <dgm:cxn modelId="{1C6892BC-5F40-4EC5-ACEF-3512528D84D9}" srcId="{B2A85AA8-7204-4647-B54A-A31A78CE444B}" destId="{E942D5D4-2E0A-418D-BC4C-8C7D326ED0E2}" srcOrd="5" destOrd="0" parTransId="{F856EDDB-7B21-427E-AA91-ABF519A6C7A7}" sibTransId="{3A6F9779-97E0-4042-AE4F-2B6426318957}"/>
    <dgm:cxn modelId="{833C2EBE-D759-421A-B810-90F824329828}" srcId="{34D736BE-3600-4443-9CFE-43DB197C162E}" destId="{3C6A823E-155E-4372-83AC-32B6A08DEEB0}" srcOrd="2" destOrd="0" parTransId="{84FCAA8D-69AA-45EF-ADF4-AFBE3DB0E12D}" sibTransId="{44605A8D-577D-4665-93A7-5B338B09AA49}"/>
    <dgm:cxn modelId="{1A1AD6C1-CC96-4E3E-B533-A05E250F44A5}" type="presOf" srcId="{193E2217-CC3B-414E-8C89-B169913D8250}" destId="{EF66B5AF-ED69-4A0A-9339-51BE8261F3FD}" srcOrd="0" destOrd="1" presId="urn:microsoft.com/office/officeart/2005/8/layout/hList1"/>
    <dgm:cxn modelId="{E18C93C5-2BF9-4DED-9676-C9AE0E53BC70}" type="presOf" srcId="{E942D5D4-2E0A-418D-BC4C-8C7D326ED0E2}" destId="{FD72B766-FAC9-48F8-AA77-89B3FB10D4A0}" srcOrd="0" destOrd="5" presId="urn:microsoft.com/office/officeart/2005/8/layout/hList1"/>
    <dgm:cxn modelId="{3205ADCA-3D1A-48D2-832B-5851D555DBEA}" type="presOf" srcId="{4D597D17-B634-45AF-89CA-5EDF69BB783A}" destId="{4E60BD0B-497B-463B-9223-9ADA55B74A2E}" srcOrd="0" destOrd="0" presId="urn:microsoft.com/office/officeart/2005/8/layout/hList1"/>
    <dgm:cxn modelId="{2C742ED7-31A8-4F7B-B443-1D52F92B792E}" srcId="{A55D0DF3-C4EC-471F-AD85-06434D8212A9}" destId="{6974A1F7-F395-44B6-8403-2E5A9D454111}" srcOrd="0" destOrd="0" parTransId="{C1C4E415-C176-4D7A-A68B-31C5D99609DB}" sibTransId="{9030EB6C-4511-4F28-A357-23A430D2E750}"/>
    <dgm:cxn modelId="{EFD777D9-FFAD-439D-B19F-9ADA70DE4FC8}" srcId="{B2A85AA8-7204-4647-B54A-A31A78CE444B}" destId="{50514E7C-6AC5-40C7-A99A-8004B0859BD9}" srcOrd="4" destOrd="0" parTransId="{87767AE9-C0F5-4CD6-9196-4942C9157B4F}" sibTransId="{783B7D19-5C44-44F5-A5EE-F44D08649C9D}"/>
    <dgm:cxn modelId="{EA830FDA-C818-4D34-B754-0D0BA19EF76B}" srcId="{34D736BE-3600-4443-9CFE-43DB197C162E}" destId="{867C2580-13FB-4243-A6C2-AA188ACFE20B}" srcOrd="7" destOrd="0" parTransId="{272D1636-CE96-49C1-A787-06C0423560D6}" sibTransId="{D350C6DC-AE59-40D6-985B-B26EDEB01E81}"/>
    <dgm:cxn modelId="{EFE34ADC-852A-44E9-898B-620685088AE0}" type="presOf" srcId="{50D434AA-1EA5-40C4-BFE0-24B4C3A03E40}" destId="{B673F2A3-C57D-4C78-AD8E-8500DBBDA1E7}" srcOrd="0" destOrd="5" presId="urn:microsoft.com/office/officeart/2005/8/layout/hList1"/>
    <dgm:cxn modelId="{D8344DDC-D08B-4C59-BA9E-737EA06699A8}" type="presOf" srcId="{6E60FECE-C8E3-4252-AAFA-30FD614D3074}" destId="{11BCC0DC-2269-423F-B95C-3FD887F44667}" srcOrd="0" destOrd="3" presId="urn:microsoft.com/office/officeart/2005/8/layout/hList1"/>
    <dgm:cxn modelId="{B7702CE1-CEC9-43AB-A15E-00581F7DABB3}" type="presOf" srcId="{E6CCB410-80A3-4657-981F-CFD438514696}" destId="{11BCC0DC-2269-423F-B95C-3FD887F44667}" srcOrd="0" destOrd="0" presId="urn:microsoft.com/office/officeart/2005/8/layout/hList1"/>
    <dgm:cxn modelId="{65C30DE3-5970-4E51-AE86-F61CEFEB5CA7}" srcId="{B2A85AA8-7204-4647-B54A-A31A78CE444B}" destId="{2C909B9C-2473-4E30-8851-0CCB511B4510}" srcOrd="1" destOrd="0" parTransId="{7C40A7A4-3134-49A1-B488-8B4B5612298D}" sibTransId="{E18F2ACD-8839-447C-BE69-77A42751AFB4}"/>
    <dgm:cxn modelId="{9D1B34EA-F3D1-4CA8-9A67-8BB5BB3E6336}" type="presOf" srcId="{CA14F6DC-6E28-44B1-BD1B-DD5E8BCF00B6}" destId="{FD72B766-FAC9-48F8-AA77-89B3FB10D4A0}" srcOrd="0" destOrd="0" presId="urn:microsoft.com/office/officeart/2005/8/layout/hList1"/>
    <dgm:cxn modelId="{2A2F92EA-007E-4B1C-94B8-5BF647847F90}" type="presOf" srcId="{3CE83935-B8EB-4509-B712-85D639F72861}" destId="{FD72B766-FAC9-48F8-AA77-89B3FB10D4A0}" srcOrd="0" destOrd="8" presId="urn:microsoft.com/office/officeart/2005/8/layout/hList1"/>
    <dgm:cxn modelId="{12010AEB-B521-4CB0-9C7D-5FA5E9A9AECC}" srcId="{B2A85AA8-7204-4647-B54A-A31A78CE444B}" destId="{CA14F6DC-6E28-44B1-BD1B-DD5E8BCF00B6}" srcOrd="0" destOrd="0" parTransId="{5240F5FA-748A-487C-8794-315BFF10A707}" sibTransId="{C73E88A5-3CCC-444A-B1D3-FBB56328F72F}"/>
    <dgm:cxn modelId="{69D30BEF-F7DB-4173-9C6D-1F9409B84EB9}" srcId="{DEDF5B08-E6CA-40EC-B84D-AA5A18C9AF91}" destId="{A55D0DF3-C4EC-471F-AD85-06434D8212A9}" srcOrd="2" destOrd="0" parTransId="{633AFE0A-C0DD-402D-95C1-C12B51F30B2F}" sibTransId="{9F33805D-A162-4E94-A677-540502D5367E}"/>
    <dgm:cxn modelId="{8EBA07F5-7056-44CA-A1C7-0D78A7455104}" type="presOf" srcId="{7AA4826E-2296-495C-AC12-AD7E01A83419}" destId="{11BCC0DC-2269-423F-B95C-3FD887F44667}" srcOrd="0" destOrd="2" presId="urn:microsoft.com/office/officeart/2005/8/layout/hList1"/>
    <dgm:cxn modelId="{DB6D03F7-00E8-4251-B93C-C9201E188289}" srcId="{A55D0DF3-C4EC-471F-AD85-06434D8212A9}" destId="{193E2217-CC3B-414E-8C89-B169913D8250}" srcOrd="1" destOrd="0" parTransId="{AAFB63CD-821C-4AAD-BD49-C2B2B0204F0D}" sibTransId="{96F1AD44-4EF7-4882-9877-470DF8560164}"/>
    <dgm:cxn modelId="{54AE56F8-7A11-4D73-9CC6-24ECE4B43D03}" type="presOf" srcId="{B2A85AA8-7204-4647-B54A-A31A78CE444B}" destId="{1BE0B771-6269-4B7B-B587-F47E3FB73A59}" srcOrd="0" destOrd="0" presId="urn:microsoft.com/office/officeart/2005/8/layout/hList1"/>
    <dgm:cxn modelId="{91354DFA-0342-430B-AD24-ABD656B8644C}" srcId="{34D736BE-3600-4443-9CFE-43DB197C162E}" destId="{4B310FE4-D169-4F9F-AE65-679ACE927F9B}" srcOrd="3" destOrd="0" parTransId="{A2AE7446-CC6D-49AE-9468-FF27A370F2E6}" sibTransId="{6F365517-A038-4793-92E7-508E323713C9}"/>
    <dgm:cxn modelId="{C0845BC0-3DA5-48AA-BD3A-354A59C75F72}" type="presParOf" srcId="{6909E6B7-F486-498B-A609-A03D944AB738}" destId="{DCAADD42-93CA-41C9-90BC-54F8EB2FA4CD}" srcOrd="0" destOrd="0" presId="urn:microsoft.com/office/officeart/2005/8/layout/hList1"/>
    <dgm:cxn modelId="{3124CC51-26F6-404A-8640-291D24C16405}" type="presParOf" srcId="{DCAADD42-93CA-41C9-90BC-54F8EB2FA4CD}" destId="{1BE0B771-6269-4B7B-B587-F47E3FB73A59}" srcOrd="0" destOrd="0" presId="urn:microsoft.com/office/officeart/2005/8/layout/hList1"/>
    <dgm:cxn modelId="{46DCD5DB-D936-4FBB-955E-1788D498E803}" type="presParOf" srcId="{DCAADD42-93CA-41C9-90BC-54F8EB2FA4CD}" destId="{FD72B766-FAC9-48F8-AA77-89B3FB10D4A0}" srcOrd="1" destOrd="0" presId="urn:microsoft.com/office/officeart/2005/8/layout/hList1"/>
    <dgm:cxn modelId="{3A17501E-BA76-4A5B-BFAA-0722C2B42D01}" type="presParOf" srcId="{6909E6B7-F486-498B-A609-A03D944AB738}" destId="{D04F31F4-A441-4C15-AAE5-2D24EB92DDB6}" srcOrd="1" destOrd="0" presId="urn:microsoft.com/office/officeart/2005/8/layout/hList1"/>
    <dgm:cxn modelId="{CFC2FCFD-0340-45DB-B785-51E8E9F49C33}" type="presParOf" srcId="{6909E6B7-F486-498B-A609-A03D944AB738}" destId="{92871259-4D5E-4C9C-A5CE-10BF24EA4CD2}" srcOrd="2" destOrd="0" presId="urn:microsoft.com/office/officeart/2005/8/layout/hList1"/>
    <dgm:cxn modelId="{94474251-A566-4AFE-9528-B47B5ECD44E2}" type="presParOf" srcId="{92871259-4D5E-4C9C-A5CE-10BF24EA4CD2}" destId="{FFA385E1-86BC-467B-A4E5-74BFF033B4CC}" srcOrd="0" destOrd="0" presId="urn:microsoft.com/office/officeart/2005/8/layout/hList1"/>
    <dgm:cxn modelId="{E3856632-E41F-40FA-AF47-2E3B5CE72B15}" type="presParOf" srcId="{92871259-4D5E-4C9C-A5CE-10BF24EA4CD2}" destId="{B673F2A3-C57D-4C78-AD8E-8500DBBDA1E7}" srcOrd="1" destOrd="0" presId="urn:microsoft.com/office/officeart/2005/8/layout/hList1"/>
    <dgm:cxn modelId="{87F9E04D-DFB3-4D07-A42A-E23A73FF7648}" type="presParOf" srcId="{6909E6B7-F486-498B-A609-A03D944AB738}" destId="{8EE869CF-C76F-4E4E-923F-82AA3D3FE527}" srcOrd="3" destOrd="0" presId="urn:microsoft.com/office/officeart/2005/8/layout/hList1"/>
    <dgm:cxn modelId="{0E3AFD89-C011-4F1B-8BFE-68A5F30E1B6E}" type="presParOf" srcId="{6909E6B7-F486-498B-A609-A03D944AB738}" destId="{E2D4743A-F76B-4C37-9BA8-F0C83A173103}" srcOrd="4" destOrd="0" presId="urn:microsoft.com/office/officeart/2005/8/layout/hList1"/>
    <dgm:cxn modelId="{A36EA780-7526-4127-8E6F-7E67BBCF22DE}" type="presParOf" srcId="{E2D4743A-F76B-4C37-9BA8-F0C83A173103}" destId="{BB187946-3DAB-498F-A05E-1ECDC266E31A}" srcOrd="0" destOrd="0" presId="urn:microsoft.com/office/officeart/2005/8/layout/hList1"/>
    <dgm:cxn modelId="{5F96B04C-35C5-47E4-84F9-57DCCC509DAD}" type="presParOf" srcId="{E2D4743A-F76B-4C37-9BA8-F0C83A173103}" destId="{EF66B5AF-ED69-4A0A-9339-51BE8261F3FD}" srcOrd="1" destOrd="0" presId="urn:microsoft.com/office/officeart/2005/8/layout/hList1"/>
    <dgm:cxn modelId="{AD0F5E84-3512-4DC3-9898-8FE2DE1B64B7}" type="presParOf" srcId="{6909E6B7-F486-498B-A609-A03D944AB738}" destId="{22E1AA7C-0DD0-469E-8693-EE599BB3A060}" srcOrd="5" destOrd="0" presId="urn:microsoft.com/office/officeart/2005/8/layout/hList1"/>
    <dgm:cxn modelId="{D8D59CAA-2E21-448D-9DDD-E83C537204A2}" type="presParOf" srcId="{6909E6B7-F486-498B-A609-A03D944AB738}" destId="{2F120CF5-CA12-4B8D-B685-B144E7C01689}" srcOrd="6" destOrd="0" presId="urn:microsoft.com/office/officeart/2005/8/layout/hList1"/>
    <dgm:cxn modelId="{E230A6C0-CB6F-4FEF-AA23-70B2D14006BF}" type="presParOf" srcId="{2F120CF5-CA12-4B8D-B685-B144E7C01689}" destId="{4E60BD0B-497B-463B-9223-9ADA55B74A2E}" srcOrd="0" destOrd="0" presId="urn:microsoft.com/office/officeart/2005/8/layout/hList1"/>
    <dgm:cxn modelId="{A1DBA46E-26AB-42A6-A1B6-CF36EFE42ACB}" type="presParOf" srcId="{2F120CF5-CA12-4B8D-B685-B144E7C01689}" destId="{11BCC0DC-2269-423F-B95C-3FD887F4466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0B90D8-7785-4781-8A2B-3E3EB69B46BE}" type="doc">
      <dgm:prSet loTypeId="urn:microsoft.com/office/officeart/2005/8/layout/chevron1" loCatId="process" qsTypeId="urn:microsoft.com/office/officeart/2005/8/quickstyle/simple1" qsCatId="simple" csTypeId="urn:microsoft.com/office/officeart/2005/8/colors/accent1_2" csCatId="accent1" phldr="1"/>
      <dgm:spPr/>
    </dgm:pt>
    <dgm:pt modelId="{E3AEE102-A219-4A4C-9DE7-0601325F00AA}">
      <dgm:prSet phldrT="[Text]"/>
      <dgm:spPr/>
      <dgm:t>
        <a:bodyPr/>
        <a:lstStyle/>
        <a:p>
          <a:r>
            <a:rPr lang="en-US" dirty="0"/>
            <a:t>CACFP Review</a:t>
          </a:r>
        </a:p>
      </dgm:t>
    </dgm:pt>
    <dgm:pt modelId="{9D40D40C-3222-43A8-921F-A28B79E13492}" type="parTrans" cxnId="{BBB5E440-B56B-444B-93F4-0BFBDC8FCA4D}">
      <dgm:prSet/>
      <dgm:spPr/>
      <dgm:t>
        <a:bodyPr/>
        <a:lstStyle/>
        <a:p>
          <a:endParaRPr lang="en-US"/>
        </a:p>
      </dgm:t>
    </dgm:pt>
    <dgm:pt modelId="{2010737B-C71E-4755-B99A-C2342BD43EED}" type="sibTrans" cxnId="{BBB5E440-B56B-444B-93F4-0BFBDC8FCA4D}">
      <dgm:prSet/>
      <dgm:spPr/>
      <dgm:t>
        <a:bodyPr/>
        <a:lstStyle/>
        <a:p>
          <a:endParaRPr lang="en-US"/>
        </a:p>
      </dgm:t>
    </dgm:pt>
    <dgm:pt modelId="{1A150877-8E60-4947-8A41-D2DBC2E13B99}">
      <dgm:prSet phldrT="[Text]"/>
      <dgm:spPr/>
      <dgm:t>
        <a:bodyPr/>
        <a:lstStyle/>
        <a:p>
          <a:r>
            <a:rPr lang="en-US" dirty="0"/>
            <a:t>Notified of Finding or Non-compliance</a:t>
          </a:r>
        </a:p>
      </dgm:t>
    </dgm:pt>
    <dgm:pt modelId="{F571D6F3-2FED-498B-AAE0-B932F3B36C18}" type="parTrans" cxnId="{00DF204A-3E29-4401-BA82-CE7FF0A7E7E6}">
      <dgm:prSet/>
      <dgm:spPr/>
      <dgm:t>
        <a:bodyPr/>
        <a:lstStyle/>
        <a:p>
          <a:endParaRPr lang="en-US"/>
        </a:p>
      </dgm:t>
    </dgm:pt>
    <dgm:pt modelId="{C40CD5FC-16D4-412F-823E-66174C2FC2B4}" type="sibTrans" cxnId="{00DF204A-3E29-4401-BA82-CE7FF0A7E7E6}">
      <dgm:prSet/>
      <dgm:spPr/>
      <dgm:t>
        <a:bodyPr/>
        <a:lstStyle/>
        <a:p>
          <a:endParaRPr lang="en-US"/>
        </a:p>
      </dgm:t>
    </dgm:pt>
    <dgm:pt modelId="{3FDCB4AB-1F7F-4E84-83D7-3E033DCCB1E4}">
      <dgm:prSet phldrT="[Text]"/>
      <dgm:spPr/>
      <dgm:t>
        <a:bodyPr/>
        <a:lstStyle/>
        <a:p>
          <a:r>
            <a:rPr lang="en-US" dirty="0"/>
            <a:t>Letter with assigned corrective action and/or fiscal action</a:t>
          </a:r>
        </a:p>
      </dgm:t>
    </dgm:pt>
    <dgm:pt modelId="{CCF2AC81-17D8-4A7A-890C-5E5BA6B98593}" type="parTrans" cxnId="{75C298BC-C54A-4750-9F20-566466D8DF11}">
      <dgm:prSet/>
      <dgm:spPr/>
      <dgm:t>
        <a:bodyPr/>
        <a:lstStyle/>
        <a:p>
          <a:endParaRPr lang="en-US"/>
        </a:p>
      </dgm:t>
    </dgm:pt>
    <dgm:pt modelId="{759CD374-56D6-4F3F-926E-199970979256}" type="sibTrans" cxnId="{75C298BC-C54A-4750-9F20-566466D8DF11}">
      <dgm:prSet/>
      <dgm:spPr/>
      <dgm:t>
        <a:bodyPr/>
        <a:lstStyle/>
        <a:p>
          <a:endParaRPr lang="en-US"/>
        </a:p>
      </dgm:t>
    </dgm:pt>
    <dgm:pt modelId="{299A2E9C-5E6B-4D6A-8F96-918D6CA788D7}">
      <dgm:prSet phldrT="[Text]"/>
      <dgm:spPr/>
      <dgm:t>
        <a:bodyPr/>
        <a:lstStyle/>
        <a:p>
          <a:r>
            <a:rPr lang="en-US" dirty="0"/>
            <a:t>Develop Policy &amp; Procedure to permanently correct</a:t>
          </a:r>
        </a:p>
      </dgm:t>
    </dgm:pt>
    <dgm:pt modelId="{7628ED35-3030-43D4-B6BD-0211F143A8B9}" type="parTrans" cxnId="{EBDFC69A-E7AE-4102-9D61-86C20DFEEDB1}">
      <dgm:prSet/>
      <dgm:spPr/>
      <dgm:t>
        <a:bodyPr/>
        <a:lstStyle/>
        <a:p>
          <a:endParaRPr lang="en-US"/>
        </a:p>
      </dgm:t>
    </dgm:pt>
    <dgm:pt modelId="{3479F06D-9A30-4E05-8176-5C38FC9CDD50}" type="sibTrans" cxnId="{EBDFC69A-E7AE-4102-9D61-86C20DFEEDB1}">
      <dgm:prSet/>
      <dgm:spPr/>
      <dgm:t>
        <a:bodyPr/>
        <a:lstStyle/>
        <a:p>
          <a:endParaRPr lang="en-US"/>
        </a:p>
      </dgm:t>
    </dgm:pt>
    <dgm:pt modelId="{A4FC4DA0-FC10-4276-A795-1F364DBDA28C}">
      <dgm:prSet phldrT="[Text]"/>
      <dgm:spPr/>
      <dgm:t>
        <a:bodyPr/>
        <a:lstStyle/>
        <a:p>
          <a:r>
            <a:rPr lang="en-US" dirty="0"/>
            <a:t>Conduct staff training &amp; implement new process</a:t>
          </a:r>
        </a:p>
      </dgm:t>
    </dgm:pt>
    <dgm:pt modelId="{3E24401A-9773-4B97-8A0A-C015CCB1BC6F}" type="parTrans" cxnId="{C9A859E4-C54C-4538-94AA-514F644E637C}">
      <dgm:prSet/>
      <dgm:spPr/>
      <dgm:t>
        <a:bodyPr/>
        <a:lstStyle/>
        <a:p>
          <a:endParaRPr lang="en-US"/>
        </a:p>
      </dgm:t>
    </dgm:pt>
    <dgm:pt modelId="{C5254C00-61EE-46FF-947A-3DD30C3FD871}" type="sibTrans" cxnId="{C9A859E4-C54C-4538-94AA-514F644E637C}">
      <dgm:prSet/>
      <dgm:spPr/>
      <dgm:t>
        <a:bodyPr/>
        <a:lstStyle/>
        <a:p>
          <a:endParaRPr lang="en-US"/>
        </a:p>
      </dgm:t>
    </dgm:pt>
    <dgm:pt modelId="{30DD302E-1071-4FC4-A756-2DCADEC7981E}">
      <dgm:prSet phldrT="[Text]"/>
      <dgm:spPr/>
      <dgm:t>
        <a:bodyPr/>
        <a:lstStyle/>
        <a:p>
          <a:r>
            <a:rPr lang="en-US" dirty="0"/>
            <a:t>Complete &amp; Submit Corrective Action Plan</a:t>
          </a:r>
        </a:p>
      </dgm:t>
    </dgm:pt>
    <dgm:pt modelId="{9A441199-E97A-4DBE-804C-AB624FDD428B}" type="parTrans" cxnId="{5ED793AD-02E6-4316-8392-8FE3D0DA6A8F}">
      <dgm:prSet/>
      <dgm:spPr/>
      <dgm:t>
        <a:bodyPr/>
        <a:lstStyle/>
        <a:p>
          <a:endParaRPr lang="en-US"/>
        </a:p>
      </dgm:t>
    </dgm:pt>
    <dgm:pt modelId="{3545B519-ED92-4F0E-A01A-7C29946AA9F1}" type="sibTrans" cxnId="{5ED793AD-02E6-4316-8392-8FE3D0DA6A8F}">
      <dgm:prSet/>
      <dgm:spPr/>
      <dgm:t>
        <a:bodyPr/>
        <a:lstStyle/>
        <a:p>
          <a:endParaRPr lang="en-US"/>
        </a:p>
      </dgm:t>
    </dgm:pt>
    <dgm:pt modelId="{A4D6B488-4662-402C-B84F-553CEC1A4557}">
      <dgm:prSet phldrT="[Text]"/>
      <dgm:spPr/>
      <dgm:t>
        <a:bodyPr/>
        <a:lstStyle/>
        <a:p>
          <a:r>
            <a:rPr lang="en-US" dirty="0"/>
            <a:t>Notification of Review Letter</a:t>
          </a:r>
        </a:p>
      </dgm:t>
    </dgm:pt>
    <dgm:pt modelId="{83BCFCEB-4B8A-4016-AFF8-C01AC9BF4D5F}" type="parTrans" cxnId="{07CD57F2-5381-47C2-A42B-BD3AC12B8DB4}">
      <dgm:prSet/>
      <dgm:spPr/>
      <dgm:t>
        <a:bodyPr/>
        <a:lstStyle/>
        <a:p>
          <a:endParaRPr lang="en-US"/>
        </a:p>
      </dgm:t>
    </dgm:pt>
    <dgm:pt modelId="{F4CD41FB-FB7C-4D01-B835-78ACC353A40A}" type="sibTrans" cxnId="{07CD57F2-5381-47C2-A42B-BD3AC12B8DB4}">
      <dgm:prSet/>
      <dgm:spPr/>
      <dgm:t>
        <a:bodyPr/>
        <a:lstStyle/>
        <a:p>
          <a:endParaRPr lang="en-US"/>
        </a:p>
      </dgm:t>
    </dgm:pt>
    <dgm:pt modelId="{BF5D5394-E6C9-446A-8789-CB1E26D53304}" type="pres">
      <dgm:prSet presAssocID="{990B90D8-7785-4781-8A2B-3E3EB69B46BE}" presName="Name0" presStyleCnt="0">
        <dgm:presLayoutVars>
          <dgm:dir/>
          <dgm:animLvl val="lvl"/>
          <dgm:resizeHandles val="exact"/>
        </dgm:presLayoutVars>
      </dgm:prSet>
      <dgm:spPr/>
    </dgm:pt>
    <dgm:pt modelId="{D9B8163E-5CDE-46CB-869A-DD68B7B03180}" type="pres">
      <dgm:prSet presAssocID="{A4D6B488-4662-402C-B84F-553CEC1A4557}" presName="parTxOnly" presStyleLbl="node1" presStyleIdx="0" presStyleCnt="7">
        <dgm:presLayoutVars>
          <dgm:chMax val="0"/>
          <dgm:chPref val="0"/>
          <dgm:bulletEnabled val="1"/>
        </dgm:presLayoutVars>
      </dgm:prSet>
      <dgm:spPr/>
    </dgm:pt>
    <dgm:pt modelId="{EA5FD590-F18D-4A14-A6BD-789EB420FECE}" type="pres">
      <dgm:prSet presAssocID="{F4CD41FB-FB7C-4D01-B835-78ACC353A40A}" presName="parTxOnlySpace" presStyleCnt="0"/>
      <dgm:spPr/>
    </dgm:pt>
    <dgm:pt modelId="{CBAD8444-2113-4ECE-81AF-DA67D90ADEF7}" type="pres">
      <dgm:prSet presAssocID="{E3AEE102-A219-4A4C-9DE7-0601325F00AA}" presName="parTxOnly" presStyleLbl="node1" presStyleIdx="1" presStyleCnt="7">
        <dgm:presLayoutVars>
          <dgm:chMax val="0"/>
          <dgm:chPref val="0"/>
          <dgm:bulletEnabled val="1"/>
        </dgm:presLayoutVars>
      </dgm:prSet>
      <dgm:spPr/>
    </dgm:pt>
    <dgm:pt modelId="{9BE3F30E-61EB-4264-A2F3-5104A55F6ABB}" type="pres">
      <dgm:prSet presAssocID="{2010737B-C71E-4755-B99A-C2342BD43EED}" presName="parTxOnlySpace" presStyleCnt="0"/>
      <dgm:spPr/>
    </dgm:pt>
    <dgm:pt modelId="{9F5BBD7A-51E9-4B5A-B1E8-C3D0E3AC4A2E}" type="pres">
      <dgm:prSet presAssocID="{1A150877-8E60-4947-8A41-D2DBC2E13B99}" presName="parTxOnly" presStyleLbl="node1" presStyleIdx="2" presStyleCnt="7">
        <dgm:presLayoutVars>
          <dgm:chMax val="0"/>
          <dgm:chPref val="0"/>
          <dgm:bulletEnabled val="1"/>
        </dgm:presLayoutVars>
      </dgm:prSet>
      <dgm:spPr/>
    </dgm:pt>
    <dgm:pt modelId="{61E21B72-9C7E-4A13-AB82-E941B141F87A}" type="pres">
      <dgm:prSet presAssocID="{C40CD5FC-16D4-412F-823E-66174C2FC2B4}" presName="parTxOnlySpace" presStyleCnt="0"/>
      <dgm:spPr/>
    </dgm:pt>
    <dgm:pt modelId="{D30204C1-052A-4C6E-806F-2A394E7D15D4}" type="pres">
      <dgm:prSet presAssocID="{3FDCB4AB-1F7F-4E84-83D7-3E033DCCB1E4}" presName="parTxOnly" presStyleLbl="node1" presStyleIdx="3" presStyleCnt="7">
        <dgm:presLayoutVars>
          <dgm:chMax val="0"/>
          <dgm:chPref val="0"/>
          <dgm:bulletEnabled val="1"/>
        </dgm:presLayoutVars>
      </dgm:prSet>
      <dgm:spPr/>
    </dgm:pt>
    <dgm:pt modelId="{4318746B-842B-4722-89CE-9C5FEC125167}" type="pres">
      <dgm:prSet presAssocID="{759CD374-56D6-4F3F-926E-199970979256}" presName="parTxOnlySpace" presStyleCnt="0"/>
      <dgm:spPr/>
    </dgm:pt>
    <dgm:pt modelId="{FC1A6C3D-8711-4199-946B-DD27EF961A09}" type="pres">
      <dgm:prSet presAssocID="{299A2E9C-5E6B-4D6A-8F96-918D6CA788D7}" presName="parTxOnly" presStyleLbl="node1" presStyleIdx="4" presStyleCnt="7">
        <dgm:presLayoutVars>
          <dgm:chMax val="0"/>
          <dgm:chPref val="0"/>
          <dgm:bulletEnabled val="1"/>
        </dgm:presLayoutVars>
      </dgm:prSet>
      <dgm:spPr/>
    </dgm:pt>
    <dgm:pt modelId="{B0B6F6B7-1A34-405E-B067-0DA444C5173D}" type="pres">
      <dgm:prSet presAssocID="{3479F06D-9A30-4E05-8176-5C38FC9CDD50}" presName="parTxOnlySpace" presStyleCnt="0"/>
      <dgm:spPr/>
    </dgm:pt>
    <dgm:pt modelId="{C8ECA451-20CE-4B01-9843-699CB3BC3187}" type="pres">
      <dgm:prSet presAssocID="{A4FC4DA0-FC10-4276-A795-1F364DBDA28C}" presName="parTxOnly" presStyleLbl="node1" presStyleIdx="5" presStyleCnt="7">
        <dgm:presLayoutVars>
          <dgm:chMax val="0"/>
          <dgm:chPref val="0"/>
          <dgm:bulletEnabled val="1"/>
        </dgm:presLayoutVars>
      </dgm:prSet>
      <dgm:spPr/>
    </dgm:pt>
    <dgm:pt modelId="{BF9C3110-E00A-4F41-9F28-B921CD4AD9FD}" type="pres">
      <dgm:prSet presAssocID="{C5254C00-61EE-46FF-947A-3DD30C3FD871}" presName="parTxOnlySpace" presStyleCnt="0"/>
      <dgm:spPr/>
    </dgm:pt>
    <dgm:pt modelId="{A4A1A9BD-0E8A-4478-880E-D343B494CD51}" type="pres">
      <dgm:prSet presAssocID="{30DD302E-1071-4FC4-A756-2DCADEC7981E}" presName="parTxOnly" presStyleLbl="node1" presStyleIdx="6" presStyleCnt="7">
        <dgm:presLayoutVars>
          <dgm:chMax val="0"/>
          <dgm:chPref val="0"/>
          <dgm:bulletEnabled val="1"/>
        </dgm:presLayoutVars>
      </dgm:prSet>
      <dgm:spPr/>
    </dgm:pt>
  </dgm:ptLst>
  <dgm:cxnLst>
    <dgm:cxn modelId="{BBB5E440-B56B-444B-93F4-0BFBDC8FCA4D}" srcId="{990B90D8-7785-4781-8A2B-3E3EB69B46BE}" destId="{E3AEE102-A219-4A4C-9DE7-0601325F00AA}" srcOrd="1" destOrd="0" parTransId="{9D40D40C-3222-43A8-921F-A28B79E13492}" sibTransId="{2010737B-C71E-4755-B99A-C2342BD43EED}"/>
    <dgm:cxn modelId="{3166CF46-0598-4B42-9AEE-EAF9FE54F36F}" type="presOf" srcId="{30DD302E-1071-4FC4-A756-2DCADEC7981E}" destId="{A4A1A9BD-0E8A-4478-880E-D343B494CD51}" srcOrd="0" destOrd="0" presId="urn:microsoft.com/office/officeart/2005/8/layout/chevron1"/>
    <dgm:cxn modelId="{00DF204A-3E29-4401-BA82-CE7FF0A7E7E6}" srcId="{990B90D8-7785-4781-8A2B-3E3EB69B46BE}" destId="{1A150877-8E60-4947-8A41-D2DBC2E13B99}" srcOrd="2" destOrd="0" parTransId="{F571D6F3-2FED-498B-AAE0-B932F3B36C18}" sibTransId="{C40CD5FC-16D4-412F-823E-66174C2FC2B4}"/>
    <dgm:cxn modelId="{0E6D184D-3D4A-4634-BFF8-3D1D8421E1B5}" type="presOf" srcId="{990B90D8-7785-4781-8A2B-3E3EB69B46BE}" destId="{BF5D5394-E6C9-446A-8789-CB1E26D53304}" srcOrd="0" destOrd="0" presId="urn:microsoft.com/office/officeart/2005/8/layout/chevron1"/>
    <dgm:cxn modelId="{EBDFC69A-E7AE-4102-9D61-86C20DFEEDB1}" srcId="{990B90D8-7785-4781-8A2B-3E3EB69B46BE}" destId="{299A2E9C-5E6B-4D6A-8F96-918D6CA788D7}" srcOrd="4" destOrd="0" parTransId="{7628ED35-3030-43D4-B6BD-0211F143A8B9}" sibTransId="{3479F06D-9A30-4E05-8176-5C38FC9CDD50}"/>
    <dgm:cxn modelId="{4351A29F-5C9F-4CCC-9F4A-746F5F97B0DA}" type="presOf" srcId="{3FDCB4AB-1F7F-4E84-83D7-3E033DCCB1E4}" destId="{D30204C1-052A-4C6E-806F-2A394E7D15D4}" srcOrd="0" destOrd="0" presId="urn:microsoft.com/office/officeart/2005/8/layout/chevron1"/>
    <dgm:cxn modelId="{5ED793AD-02E6-4316-8392-8FE3D0DA6A8F}" srcId="{990B90D8-7785-4781-8A2B-3E3EB69B46BE}" destId="{30DD302E-1071-4FC4-A756-2DCADEC7981E}" srcOrd="6" destOrd="0" parTransId="{9A441199-E97A-4DBE-804C-AB624FDD428B}" sibTransId="{3545B519-ED92-4F0E-A01A-7C29946AA9F1}"/>
    <dgm:cxn modelId="{3074B3B0-CA34-48E1-B06F-DD88C8ADF483}" type="presOf" srcId="{A4FC4DA0-FC10-4276-A795-1F364DBDA28C}" destId="{C8ECA451-20CE-4B01-9843-699CB3BC3187}" srcOrd="0" destOrd="0" presId="urn:microsoft.com/office/officeart/2005/8/layout/chevron1"/>
    <dgm:cxn modelId="{BC81C4B2-1E0F-47A6-9F0B-0C560EF6467D}" type="presOf" srcId="{1A150877-8E60-4947-8A41-D2DBC2E13B99}" destId="{9F5BBD7A-51E9-4B5A-B1E8-C3D0E3AC4A2E}" srcOrd="0" destOrd="0" presId="urn:microsoft.com/office/officeart/2005/8/layout/chevron1"/>
    <dgm:cxn modelId="{D70376B6-37C2-41CE-A5E3-35583FBCE2A5}" type="presOf" srcId="{A4D6B488-4662-402C-B84F-553CEC1A4557}" destId="{D9B8163E-5CDE-46CB-869A-DD68B7B03180}" srcOrd="0" destOrd="0" presId="urn:microsoft.com/office/officeart/2005/8/layout/chevron1"/>
    <dgm:cxn modelId="{18463FBB-0A71-4376-B45D-84E13EAB8C7D}" type="presOf" srcId="{E3AEE102-A219-4A4C-9DE7-0601325F00AA}" destId="{CBAD8444-2113-4ECE-81AF-DA67D90ADEF7}" srcOrd="0" destOrd="0" presId="urn:microsoft.com/office/officeart/2005/8/layout/chevron1"/>
    <dgm:cxn modelId="{75C298BC-C54A-4750-9F20-566466D8DF11}" srcId="{990B90D8-7785-4781-8A2B-3E3EB69B46BE}" destId="{3FDCB4AB-1F7F-4E84-83D7-3E033DCCB1E4}" srcOrd="3" destOrd="0" parTransId="{CCF2AC81-17D8-4A7A-890C-5E5BA6B98593}" sibTransId="{759CD374-56D6-4F3F-926E-199970979256}"/>
    <dgm:cxn modelId="{C9A859E4-C54C-4538-94AA-514F644E637C}" srcId="{990B90D8-7785-4781-8A2B-3E3EB69B46BE}" destId="{A4FC4DA0-FC10-4276-A795-1F364DBDA28C}" srcOrd="5" destOrd="0" parTransId="{3E24401A-9773-4B97-8A0A-C015CCB1BC6F}" sibTransId="{C5254C00-61EE-46FF-947A-3DD30C3FD871}"/>
    <dgm:cxn modelId="{07CD57F2-5381-47C2-A42B-BD3AC12B8DB4}" srcId="{990B90D8-7785-4781-8A2B-3E3EB69B46BE}" destId="{A4D6B488-4662-402C-B84F-553CEC1A4557}" srcOrd="0" destOrd="0" parTransId="{83BCFCEB-4B8A-4016-AFF8-C01AC9BF4D5F}" sibTransId="{F4CD41FB-FB7C-4D01-B835-78ACC353A40A}"/>
    <dgm:cxn modelId="{5F17A8FD-0198-4D43-916C-49EE5DB2AF72}" type="presOf" srcId="{299A2E9C-5E6B-4D6A-8F96-918D6CA788D7}" destId="{FC1A6C3D-8711-4199-946B-DD27EF961A09}" srcOrd="0" destOrd="0" presId="urn:microsoft.com/office/officeart/2005/8/layout/chevron1"/>
    <dgm:cxn modelId="{301C86F0-7E8C-4F6C-B894-977363A23B21}" type="presParOf" srcId="{BF5D5394-E6C9-446A-8789-CB1E26D53304}" destId="{D9B8163E-5CDE-46CB-869A-DD68B7B03180}" srcOrd="0" destOrd="0" presId="urn:microsoft.com/office/officeart/2005/8/layout/chevron1"/>
    <dgm:cxn modelId="{C2E19931-8E58-4A70-9DC3-128CC2A8537D}" type="presParOf" srcId="{BF5D5394-E6C9-446A-8789-CB1E26D53304}" destId="{EA5FD590-F18D-4A14-A6BD-789EB420FECE}" srcOrd="1" destOrd="0" presId="urn:microsoft.com/office/officeart/2005/8/layout/chevron1"/>
    <dgm:cxn modelId="{A6C1EEA2-C834-4B4E-90AF-0ACFABD13164}" type="presParOf" srcId="{BF5D5394-E6C9-446A-8789-CB1E26D53304}" destId="{CBAD8444-2113-4ECE-81AF-DA67D90ADEF7}" srcOrd="2" destOrd="0" presId="urn:microsoft.com/office/officeart/2005/8/layout/chevron1"/>
    <dgm:cxn modelId="{A5EA1242-50DC-49A4-B4F0-B7C721BE4EDC}" type="presParOf" srcId="{BF5D5394-E6C9-446A-8789-CB1E26D53304}" destId="{9BE3F30E-61EB-4264-A2F3-5104A55F6ABB}" srcOrd="3" destOrd="0" presId="urn:microsoft.com/office/officeart/2005/8/layout/chevron1"/>
    <dgm:cxn modelId="{1F52812B-A582-4412-99FF-E5EC267668A1}" type="presParOf" srcId="{BF5D5394-E6C9-446A-8789-CB1E26D53304}" destId="{9F5BBD7A-51E9-4B5A-B1E8-C3D0E3AC4A2E}" srcOrd="4" destOrd="0" presId="urn:microsoft.com/office/officeart/2005/8/layout/chevron1"/>
    <dgm:cxn modelId="{91495E19-2C14-4213-9BE8-7949E0503004}" type="presParOf" srcId="{BF5D5394-E6C9-446A-8789-CB1E26D53304}" destId="{61E21B72-9C7E-4A13-AB82-E941B141F87A}" srcOrd="5" destOrd="0" presId="urn:microsoft.com/office/officeart/2005/8/layout/chevron1"/>
    <dgm:cxn modelId="{59F936F0-89F1-40F2-93E8-9F405A2E73DD}" type="presParOf" srcId="{BF5D5394-E6C9-446A-8789-CB1E26D53304}" destId="{D30204C1-052A-4C6E-806F-2A394E7D15D4}" srcOrd="6" destOrd="0" presId="urn:microsoft.com/office/officeart/2005/8/layout/chevron1"/>
    <dgm:cxn modelId="{3E30192A-8C9B-4D4B-970E-7E84772D9EC3}" type="presParOf" srcId="{BF5D5394-E6C9-446A-8789-CB1E26D53304}" destId="{4318746B-842B-4722-89CE-9C5FEC125167}" srcOrd="7" destOrd="0" presId="urn:microsoft.com/office/officeart/2005/8/layout/chevron1"/>
    <dgm:cxn modelId="{CAF20D15-32AF-4D25-8036-F3D99BB03675}" type="presParOf" srcId="{BF5D5394-E6C9-446A-8789-CB1E26D53304}" destId="{FC1A6C3D-8711-4199-946B-DD27EF961A09}" srcOrd="8" destOrd="0" presId="urn:microsoft.com/office/officeart/2005/8/layout/chevron1"/>
    <dgm:cxn modelId="{B8600300-1C4B-4807-A5EA-30DCD77ADD8C}" type="presParOf" srcId="{BF5D5394-E6C9-446A-8789-CB1E26D53304}" destId="{B0B6F6B7-1A34-405E-B067-0DA444C5173D}" srcOrd="9" destOrd="0" presId="urn:microsoft.com/office/officeart/2005/8/layout/chevron1"/>
    <dgm:cxn modelId="{FA54C841-66F9-4443-8227-5A52247B46CD}" type="presParOf" srcId="{BF5D5394-E6C9-446A-8789-CB1E26D53304}" destId="{C8ECA451-20CE-4B01-9843-699CB3BC3187}" srcOrd="10" destOrd="0" presId="urn:microsoft.com/office/officeart/2005/8/layout/chevron1"/>
    <dgm:cxn modelId="{A25C0985-2D59-4F68-B407-11528A3519D3}" type="presParOf" srcId="{BF5D5394-E6C9-446A-8789-CB1E26D53304}" destId="{BF9C3110-E00A-4F41-9F28-B921CD4AD9FD}" srcOrd="11" destOrd="0" presId="urn:microsoft.com/office/officeart/2005/8/layout/chevron1"/>
    <dgm:cxn modelId="{4C213B88-270E-47FC-874B-B2ECDBC04645}" type="presParOf" srcId="{BF5D5394-E6C9-446A-8789-CB1E26D53304}" destId="{A4A1A9BD-0E8A-4478-880E-D343B494CD51}"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16B789-0991-453C-97FA-374DED909CD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0DADC2A-4973-4ED9-A81A-2578A0201105}">
      <dgm:prSet phldrT="[Text]"/>
      <dgm:spPr>
        <a:solidFill>
          <a:srgbClr val="00B0F0"/>
        </a:solidFill>
      </dgm:spPr>
      <dgm:t>
        <a:bodyPr/>
        <a:lstStyle/>
        <a:p>
          <a:r>
            <a:rPr lang="en-US" dirty="0"/>
            <a:t>After you forecast you will need to determine what method to use to make your purchases:</a:t>
          </a:r>
        </a:p>
      </dgm:t>
    </dgm:pt>
    <dgm:pt modelId="{77520FA7-331A-4A37-963A-507412554727}" type="parTrans" cxnId="{0C424895-EA69-4AF6-83F5-63F72AB32E90}">
      <dgm:prSet/>
      <dgm:spPr/>
      <dgm:t>
        <a:bodyPr/>
        <a:lstStyle/>
        <a:p>
          <a:endParaRPr lang="en-US"/>
        </a:p>
      </dgm:t>
    </dgm:pt>
    <dgm:pt modelId="{5CB20F1A-BFBD-4DFF-AF81-D0DF2E7F9DE1}" type="sibTrans" cxnId="{0C424895-EA69-4AF6-83F5-63F72AB32E90}">
      <dgm:prSet/>
      <dgm:spPr/>
      <dgm:t>
        <a:bodyPr/>
        <a:lstStyle/>
        <a:p>
          <a:endParaRPr lang="en-US"/>
        </a:p>
      </dgm:t>
    </dgm:pt>
    <dgm:pt modelId="{9B766D9D-2AF2-4FA1-B5A9-288BFBEFF269}">
      <dgm:prSet phldrT="[Text]"/>
      <dgm:spPr>
        <a:solidFill>
          <a:srgbClr val="00B0F0"/>
        </a:solidFill>
      </dgm:spPr>
      <dgm:t>
        <a:bodyPr/>
        <a:lstStyle/>
        <a:p>
          <a:r>
            <a:rPr lang="en-US" b="1" dirty="0"/>
            <a:t>Micro</a:t>
          </a:r>
        </a:p>
        <a:p>
          <a:r>
            <a:rPr lang="en-US" dirty="0"/>
            <a:t>Does not exceed $10,000</a:t>
          </a:r>
        </a:p>
      </dgm:t>
    </dgm:pt>
    <dgm:pt modelId="{C78F6BEF-8ECA-4440-89C3-4F6A59DE882F}" type="parTrans" cxnId="{135C37B4-92CD-4A8A-9310-443AF2E394E1}">
      <dgm:prSet/>
      <dgm:spPr/>
      <dgm:t>
        <a:bodyPr/>
        <a:lstStyle/>
        <a:p>
          <a:endParaRPr lang="en-US"/>
        </a:p>
      </dgm:t>
    </dgm:pt>
    <dgm:pt modelId="{03938880-D833-46D7-9D22-283A3402B0CD}" type="sibTrans" cxnId="{135C37B4-92CD-4A8A-9310-443AF2E394E1}">
      <dgm:prSet/>
      <dgm:spPr/>
      <dgm:t>
        <a:bodyPr/>
        <a:lstStyle/>
        <a:p>
          <a:endParaRPr lang="en-US"/>
        </a:p>
      </dgm:t>
    </dgm:pt>
    <dgm:pt modelId="{E8240377-AEF9-4EB6-8835-CA26A847B1B2}">
      <dgm:prSet phldrT="[Text]"/>
      <dgm:spPr>
        <a:solidFill>
          <a:srgbClr val="00B0F0"/>
        </a:solidFill>
      </dgm:spPr>
      <dgm:t>
        <a:bodyPr/>
        <a:lstStyle/>
        <a:p>
          <a:r>
            <a:rPr lang="en-US" b="1" dirty="0"/>
            <a:t>Small</a:t>
          </a:r>
        </a:p>
        <a:p>
          <a:r>
            <a:rPr lang="en-US" dirty="0"/>
            <a:t>The purchase amount or contract for food only does not exceed $250,000 and for non-food goods and services does not exceed $50,000</a:t>
          </a:r>
        </a:p>
      </dgm:t>
    </dgm:pt>
    <dgm:pt modelId="{41469C63-AA7E-4EC5-90AF-10AC9B58C619}" type="parTrans" cxnId="{19DE2304-F492-4119-8255-B9E7B1F72727}">
      <dgm:prSet/>
      <dgm:spPr/>
      <dgm:t>
        <a:bodyPr/>
        <a:lstStyle/>
        <a:p>
          <a:endParaRPr lang="en-US"/>
        </a:p>
      </dgm:t>
    </dgm:pt>
    <dgm:pt modelId="{F525187E-86E7-4CA3-90F4-EFDB6CE47A74}" type="sibTrans" cxnId="{19DE2304-F492-4119-8255-B9E7B1F72727}">
      <dgm:prSet/>
      <dgm:spPr/>
      <dgm:t>
        <a:bodyPr/>
        <a:lstStyle/>
        <a:p>
          <a:endParaRPr lang="en-US"/>
        </a:p>
      </dgm:t>
    </dgm:pt>
    <dgm:pt modelId="{AA84B10F-8D23-40AF-A710-A555A0AEBD18}">
      <dgm:prSet phldrT="[Text]"/>
      <dgm:spPr>
        <a:solidFill>
          <a:srgbClr val="00B0F0"/>
        </a:solidFill>
      </dgm:spPr>
      <dgm:t>
        <a:bodyPr/>
        <a:lstStyle/>
        <a:p>
          <a:r>
            <a:rPr lang="en-US" b="1" dirty="0"/>
            <a:t>Formal</a:t>
          </a:r>
        </a:p>
        <a:p>
          <a:r>
            <a:rPr lang="en-US" dirty="0"/>
            <a:t>Used for purchases over $250,000 for food and $50,000 for non-food goods and services. </a:t>
          </a:r>
        </a:p>
      </dgm:t>
    </dgm:pt>
    <dgm:pt modelId="{D0E4BB69-6842-44F6-8A0E-4BFFFA01574D}" type="parTrans" cxnId="{2A0DB549-4A44-431A-9B36-695242A83C04}">
      <dgm:prSet/>
      <dgm:spPr/>
      <dgm:t>
        <a:bodyPr/>
        <a:lstStyle/>
        <a:p>
          <a:endParaRPr lang="en-US"/>
        </a:p>
      </dgm:t>
    </dgm:pt>
    <dgm:pt modelId="{E6AB478D-529A-42E0-A994-2D5C45F63557}" type="sibTrans" cxnId="{2A0DB549-4A44-431A-9B36-695242A83C04}">
      <dgm:prSet/>
      <dgm:spPr/>
      <dgm:t>
        <a:bodyPr/>
        <a:lstStyle/>
        <a:p>
          <a:endParaRPr lang="en-US"/>
        </a:p>
      </dgm:t>
    </dgm:pt>
    <dgm:pt modelId="{0B8DEB86-332D-422B-8078-2F87BFCBD08F}" type="pres">
      <dgm:prSet presAssocID="{8F16B789-0991-453C-97FA-374DED909CD5}" presName="composite" presStyleCnt="0">
        <dgm:presLayoutVars>
          <dgm:chMax val="1"/>
          <dgm:dir/>
          <dgm:resizeHandles val="exact"/>
        </dgm:presLayoutVars>
      </dgm:prSet>
      <dgm:spPr/>
    </dgm:pt>
    <dgm:pt modelId="{175611F7-BA13-4F37-A047-8DA580542E25}" type="pres">
      <dgm:prSet presAssocID="{A0DADC2A-4973-4ED9-A81A-2578A0201105}" presName="roof" presStyleLbl="dkBgShp" presStyleIdx="0" presStyleCnt="2" custAng="0" custLinFactNeighborY="-37500"/>
      <dgm:spPr/>
    </dgm:pt>
    <dgm:pt modelId="{4AB49F85-0E1E-4A52-B489-CCB8BEC1E7DB}" type="pres">
      <dgm:prSet presAssocID="{A0DADC2A-4973-4ED9-A81A-2578A0201105}" presName="pillars" presStyleCnt="0"/>
      <dgm:spPr/>
    </dgm:pt>
    <dgm:pt modelId="{C994CDCD-C5EC-4688-99F4-EA7774154CE4}" type="pres">
      <dgm:prSet presAssocID="{A0DADC2A-4973-4ED9-A81A-2578A0201105}" presName="pillar1" presStyleLbl="node1" presStyleIdx="0" presStyleCnt="3">
        <dgm:presLayoutVars>
          <dgm:bulletEnabled val="1"/>
        </dgm:presLayoutVars>
      </dgm:prSet>
      <dgm:spPr/>
    </dgm:pt>
    <dgm:pt modelId="{3AF4D57F-8846-4AC3-8F68-A3F572AA8746}" type="pres">
      <dgm:prSet presAssocID="{E8240377-AEF9-4EB6-8835-CA26A847B1B2}" presName="pillarX" presStyleLbl="node1" presStyleIdx="1" presStyleCnt="3">
        <dgm:presLayoutVars>
          <dgm:bulletEnabled val="1"/>
        </dgm:presLayoutVars>
      </dgm:prSet>
      <dgm:spPr/>
    </dgm:pt>
    <dgm:pt modelId="{4B899087-709E-4DB9-88B4-08266B89CF9D}" type="pres">
      <dgm:prSet presAssocID="{AA84B10F-8D23-40AF-A710-A555A0AEBD18}" presName="pillarX" presStyleLbl="node1" presStyleIdx="2" presStyleCnt="3">
        <dgm:presLayoutVars>
          <dgm:bulletEnabled val="1"/>
        </dgm:presLayoutVars>
      </dgm:prSet>
      <dgm:spPr/>
    </dgm:pt>
    <dgm:pt modelId="{B40C57D7-3CAD-4BC9-8910-50DC8E9A8993}" type="pres">
      <dgm:prSet presAssocID="{A0DADC2A-4973-4ED9-A81A-2578A0201105}" presName="base" presStyleLbl="dkBgShp" presStyleIdx="1" presStyleCnt="2"/>
      <dgm:spPr>
        <a:solidFill>
          <a:srgbClr val="00B0F0"/>
        </a:solidFill>
      </dgm:spPr>
    </dgm:pt>
  </dgm:ptLst>
  <dgm:cxnLst>
    <dgm:cxn modelId="{19DE2304-F492-4119-8255-B9E7B1F72727}" srcId="{A0DADC2A-4973-4ED9-A81A-2578A0201105}" destId="{E8240377-AEF9-4EB6-8835-CA26A847B1B2}" srcOrd="1" destOrd="0" parTransId="{41469C63-AA7E-4EC5-90AF-10AC9B58C619}" sibTransId="{F525187E-86E7-4CA3-90F4-EFDB6CE47A74}"/>
    <dgm:cxn modelId="{78479B16-110D-4410-9329-49F1A2076C85}" type="presOf" srcId="{AA84B10F-8D23-40AF-A710-A555A0AEBD18}" destId="{4B899087-709E-4DB9-88B4-08266B89CF9D}" srcOrd="0" destOrd="0" presId="urn:microsoft.com/office/officeart/2005/8/layout/hList3"/>
    <dgm:cxn modelId="{2A0DB549-4A44-431A-9B36-695242A83C04}" srcId="{A0DADC2A-4973-4ED9-A81A-2578A0201105}" destId="{AA84B10F-8D23-40AF-A710-A555A0AEBD18}" srcOrd="2" destOrd="0" parTransId="{D0E4BB69-6842-44F6-8A0E-4BFFFA01574D}" sibTransId="{E6AB478D-529A-42E0-A994-2D5C45F63557}"/>
    <dgm:cxn modelId="{0C424895-EA69-4AF6-83F5-63F72AB32E90}" srcId="{8F16B789-0991-453C-97FA-374DED909CD5}" destId="{A0DADC2A-4973-4ED9-A81A-2578A0201105}" srcOrd="0" destOrd="0" parTransId="{77520FA7-331A-4A37-963A-507412554727}" sibTransId="{5CB20F1A-BFBD-4DFF-AF81-D0DF2E7F9DE1}"/>
    <dgm:cxn modelId="{760AC19C-BDC5-4A20-B997-E1E3D7AF9923}" type="presOf" srcId="{E8240377-AEF9-4EB6-8835-CA26A847B1B2}" destId="{3AF4D57F-8846-4AC3-8F68-A3F572AA8746}" srcOrd="0" destOrd="0" presId="urn:microsoft.com/office/officeart/2005/8/layout/hList3"/>
    <dgm:cxn modelId="{135C37B4-92CD-4A8A-9310-443AF2E394E1}" srcId="{A0DADC2A-4973-4ED9-A81A-2578A0201105}" destId="{9B766D9D-2AF2-4FA1-B5A9-288BFBEFF269}" srcOrd="0" destOrd="0" parTransId="{C78F6BEF-8ECA-4440-89C3-4F6A59DE882F}" sibTransId="{03938880-D833-46D7-9D22-283A3402B0CD}"/>
    <dgm:cxn modelId="{F82B7FF1-4397-4EDB-B4D0-1ED20A7647B2}" type="presOf" srcId="{A0DADC2A-4973-4ED9-A81A-2578A0201105}" destId="{175611F7-BA13-4F37-A047-8DA580542E25}" srcOrd="0" destOrd="0" presId="urn:microsoft.com/office/officeart/2005/8/layout/hList3"/>
    <dgm:cxn modelId="{60E7AAFD-4B55-4F5A-A1C5-FC72EDD50E93}" type="presOf" srcId="{8F16B789-0991-453C-97FA-374DED909CD5}" destId="{0B8DEB86-332D-422B-8078-2F87BFCBD08F}" srcOrd="0" destOrd="0" presId="urn:microsoft.com/office/officeart/2005/8/layout/hList3"/>
    <dgm:cxn modelId="{CB441FFE-B6B7-491A-AAA4-9CE571CDA41F}" type="presOf" srcId="{9B766D9D-2AF2-4FA1-B5A9-288BFBEFF269}" destId="{C994CDCD-C5EC-4688-99F4-EA7774154CE4}" srcOrd="0" destOrd="0" presId="urn:microsoft.com/office/officeart/2005/8/layout/hList3"/>
    <dgm:cxn modelId="{EC367C88-C7E8-479F-9566-029AD070B1FC}" type="presParOf" srcId="{0B8DEB86-332D-422B-8078-2F87BFCBD08F}" destId="{175611F7-BA13-4F37-A047-8DA580542E25}" srcOrd="0" destOrd="0" presId="urn:microsoft.com/office/officeart/2005/8/layout/hList3"/>
    <dgm:cxn modelId="{E81D077D-4882-4A56-8BCF-E79CCC877274}" type="presParOf" srcId="{0B8DEB86-332D-422B-8078-2F87BFCBD08F}" destId="{4AB49F85-0E1E-4A52-B489-CCB8BEC1E7DB}" srcOrd="1" destOrd="0" presId="urn:microsoft.com/office/officeart/2005/8/layout/hList3"/>
    <dgm:cxn modelId="{705E540A-82D1-4F95-8CE1-F02680E846A7}" type="presParOf" srcId="{4AB49F85-0E1E-4A52-B489-CCB8BEC1E7DB}" destId="{C994CDCD-C5EC-4688-99F4-EA7774154CE4}" srcOrd="0" destOrd="0" presId="urn:microsoft.com/office/officeart/2005/8/layout/hList3"/>
    <dgm:cxn modelId="{F5DAED74-9A78-4639-98B2-2CDB6E140694}" type="presParOf" srcId="{4AB49F85-0E1E-4A52-B489-CCB8BEC1E7DB}" destId="{3AF4D57F-8846-4AC3-8F68-A3F572AA8746}" srcOrd="1" destOrd="0" presId="urn:microsoft.com/office/officeart/2005/8/layout/hList3"/>
    <dgm:cxn modelId="{CF45AABD-7DBC-4682-BFAD-18EF2C330025}" type="presParOf" srcId="{4AB49F85-0E1E-4A52-B489-CCB8BEC1E7DB}" destId="{4B899087-709E-4DB9-88B4-08266B89CF9D}" srcOrd="2" destOrd="0" presId="urn:microsoft.com/office/officeart/2005/8/layout/hList3"/>
    <dgm:cxn modelId="{F7BE861A-C026-4EA5-9EC3-3D3B96072119}" type="presParOf" srcId="{0B8DEB86-332D-422B-8078-2F87BFCBD08F}" destId="{B40C57D7-3CAD-4BC9-8910-50DC8E9A899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982848-FE71-4B18-9D8D-99F3E4133F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741E0C8-3D57-49A9-9787-6FE0DD126F83}">
      <dgm:prSet phldrT="[Text]"/>
      <dgm:spPr>
        <a:solidFill>
          <a:srgbClr val="92D050"/>
        </a:solidFill>
        <a:ln>
          <a:solidFill>
            <a:srgbClr val="92D050"/>
          </a:solidFill>
        </a:ln>
      </dgm:spPr>
      <dgm:t>
        <a:bodyPr/>
        <a:lstStyle/>
        <a:p>
          <a:r>
            <a:rPr lang="en-US" dirty="0"/>
            <a:t>Micro</a:t>
          </a:r>
        </a:p>
      </dgm:t>
    </dgm:pt>
    <dgm:pt modelId="{779FD8C9-5D91-4058-B330-F85093D9A52C}" type="parTrans" cxnId="{B626C059-ADF0-4506-892E-0A7616C2558A}">
      <dgm:prSet/>
      <dgm:spPr/>
      <dgm:t>
        <a:bodyPr/>
        <a:lstStyle/>
        <a:p>
          <a:endParaRPr lang="en-US"/>
        </a:p>
      </dgm:t>
    </dgm:pt>
    <dgm:pt modelId="{4002B749-12A3-4184-8E20-AB2948216EA1}" type="sibTrans" cxnId="{B626C059-ADF0-4506-892E-0A7616C2558A}">
      <dgm:prSet/>
      <dgm:spPr/>
      <dgm:t>
        <a:bodyPr/>
        <a:lstStyle/>
        <a:p>
          <a:endParaRPr lang="en-US"/>
        </a:p>
      </dgm:t>
    </dgm:pt>
    <dgm:pt modelId="{2B166B61-4CD2-4831-9DE2-7138D46C6C36}">
      <dgm:prSet phldrT="[Text]"/>
      <dgm:spPr>
        <a:ln>
          <a:solidFill>
            <a:srgbClr val="00B0F0"/>
          </a:solidFill>
        </a:ln>
      </dgm:spPr>
      <dgm:t>
        <a:bodyPr/>
        <a:lstStyle/>
        <a:p>
          <a:r>
            <a:rPr lang="en-US" dirty="0"/>
            <a:t>Distributes your purchases equally among qualified sources.</a:t>
          </a:r>
        </a:p>
      </dgm:t>
    </dgm:pt>
    <dgm:pt modelId="{A1E7A4EE-068C-4E61-85B5-94FFBF7EFD88}" type="parTrans" cxnId="{3879C03D-1A73-4353-97A9-EA323D5643AB}">
      <dgm:prSet/>
      <dgm:spPr/>
      <dgm:t>
        <a:bodyPr/>
        <a:lstStyle/>
        <a:p>
          <a:endParaRPr lang="en-US"/>
        </a:p>
      </dgm:t>
    </dgm:pt>
    <dgm:pt modelId="{BB032498-E706-4535-9B0D-219D40514DEE}" type="sibTrans" cxnId="{3879C03D-1A73-4353-97A9-EA323D5643AB}">
      <dgm:prSet/>
      <dgm:spPr/>
      <dgm:t>
        <a:bodyPr/>
        <a:lstStyle/>
        <a:p>
          <a:endParaRPr lang="en-US"/>
        </a:p>
      </dgm:t>
    </dgm:pt>
    <dgm:pt modelId="{6A68976A-0539-4C6E-849C-A75F67862D99}">
      <dgm:prSet phldrT="[Text]"/>
      <dgm:spPr>
        <a:solidFill>
          <a:srgbClr val="92D050"/>
        </a:solidFill>
        <a:ln>
          <a:solidFill>
            <a:srgbClr val="92D050"/>
          </a:solidFill>
        </a:ln>
      </dgm:spPr>
      <dgm:t>
        <a:bodyPr/>
        <a:lstStyle/>
        <a:p>
          <a:r>
            <a:rPr lang="en-US" dirty="0"/>
            <a:t>Small</a:t>
          </a:r>
        </a:p>
      </dgm:t>
    </dgm:pt>
    <dgm:pt modelId="{7E071A7E-B4DE-471A-B8F3-CFBAC54FECC1}" type="parTrans" cxnId="{82358E6B-4025-42DB-BA49-03AB9BEAED36}">
      <dgm:prSet/>
      <dgm:spPr/>
      <dgm:t>
        <a:bodyPr/>
        <a:lstStyle/>
        <a:p>
          <a:endParaRPr lang="en-US"/>
        </a:p>
      </dgm:t>
    </dgm:pt>
    <dgm:pt modelId="{5860BC91-8A5A-40AC-B02B-E4D076215E33}" type="sibTrans" cxnId="{82358E6B-4025-42DB-BA49-03AB9BEAED36}">
      <dgm:prSet/>
      <dgm:spPr/>
      <dgm:t>
        <a:bodyPr/>
        <a:lstStyle/>
        <a:p>
          <a:endParaRPr lang="en-US"/>
        </a:p>
      </dgm:t>
    </dgm:pt>
    <dgm:pt modelId="{DE867400-9750-4D3D-9BE4-47C4230B22DB}">
      <dgm:prSet phldrT="[Text]"/>
      <dgm:spPr>
        <a:ln>
          <a:solidFill>
            <a:srgbClr val="00B0F0"/>
          </a:solidFill>
        </a:ln>
      </dgm:spPr>
      <dgm:t>
        <a:bodyPr/>
        <a:lstStyle/>
        <a:p>
          <a:r>
            <a:rPr lang="en-US" dirty="0"/>
            <a:t>Obtain quotes from more than once source (develop specifications).</a:t>
          </a:r>
        </a:p>
      </dgm:t>
    </dgm:pt>
    <dgm:pt modelId="{F11A018C-AE71-400E-9E89-A138E83A08F8}" type="parTrans" cxnId="{A0B8C981-386B-4F09-AC3D-885AD8D56711}">
      <dgm:prSet/>
      <dgm:spPr/>
      <dgm:t>
        <a:bodyPr/>
        <a:lstStyle/>
        <a:p>
          <a:endParaRPr lang="en-US"/>
        </a:p>
      </dgm:t>
    </dgm:pt>
    <dgm:pt modelId="{0131292E-86C7-41AD-9824-475F7C3BACFD}" type="sibTrans" cxnId="{A0B8C981-386B-4F09-AC3D-885AD8D56711}">
      <dgm:prSet/>
      <dgm:spPr/>
      <dgm:t>
        <a:bodyPr/>
        <a:lstStyle/>
        <a:p>
          <a:endParaRPr lang="en-US"/>
        </a:p>
      </dgm:t>
    </dgm:pt>
    <dgm:pt modelId="{E47F00EE-FFCE-4FBE-88C7-2CC32D11CEC8}">
      <dgm:prSet phldrT="[Text]"/>
      <dgm:spPr>
        <a:solidFill>
          <a:srgbClr val="92D050"/>
        </a:solidFill>
        <a:ln>
          <a:solidFill>
            <a:srgbClr val="92D050"/>
          </a:solidFill>
        </a:ln>
      </dgm:spPr>
      <dgm:t>
        <a:bodyPr/>
        <a:lstStyle/>
        <a:p>
          <a:r>
            <a:rPr lang="en-US" dirty="0"/>
            <a:t>Formal</a:t>
          </a:r>
        </a:p>
      </dgm:t>
    </dgm:pt>
    <dgm:pt modelId="{A4BD8EBF-D8F4-423E-B615-088E11C49A0F}" type="parTrans" cxnId="{B934FCBB-6504-4F4B-BFD5-1F8783F4B7C9}">
      <dgm:prSet/>
      <dgm:spPr/>
      <dgm:t>
        <a:bodyPr/>
        <a:lstStyle/>
        <a:p>
          <a:endParaRPr lang="en-US"/>
        </a:p>
      </dgm:t>
    </dgm:pt>
    <dgm:pt modelId="{6BEA4BD8-7664-407F-B7B1-ECEF25DFFA8C}" type="sibTrans" cxnId="{B934FCBB-6504-4F4B-BFD5-1F8783F4B7C9}">
      <dgm:prSet/>
      <dgm:spPr/>
      <dgm:t>
        <a:bodyPr/>
        <a:lstStyle/>
        <a:p>
          <a:endParaRPr lang="en-US"/>
        </a:p>
      </dgm:t>
    </dgm:pt>
    <dgm:pt modelId="{D744E59C-7BE7-4BB5-9856-E6FD8B46ECA1}">
      <dgm:prSet phldrT="[Text]"/>
      <dgm:spPr>
        <a:ln>
          <a:solidFill>
            <a:srgbClr val="00B0F0"/>
          </a:solidFill>
        </a:ln>
      </dgm:spPr>
      <dgm:t>
        <a:bodyPr/>
        <a:lstStyle/>
        <a:p>
          <a:r>
            <a:rPr lang="en-US" dirty="0"/>
            <a:t>Must be formally advertised for a contract in accordance with CACFP regulation.</a:t>
          </a:r>
        </a:p>
      </dgm:t>
    </dgm:pt>
    <dgm:pt modelId="{B6C25871-288C-4200-8FF6-9A3A7536647F}" type="parTrans" cxnId="{CDD9AD83-CF55-4641-93F2-1067273FED88}">
      <dgm:prSet/>
      <dgm:spPr/>
      <dgm:t>
        <a:bodyPr/>
        <a:lstStyle/>
        <a:p>
          <a:endParaRPr lang="en-US"/>
        </a:p>
      </dgm:t>
    </dgm:pt>
    <dgm:pt modelId="{288B7039-0C54-417C-8535-6F1FD20A0C7B}" type="sibTrans" cxnId="{CDD9AD83-CF55-4641-93F2-1067273FED88}">
      <dgm:prSet/>
      <dgm:spPr/>
      <dgm:t>
        <a:bodyPr/>
        <a:lstStyle/>
        <a:p>
          <a:endParaRPr lang="en-US"/>
        </a:p>
      </dgm:t>
    </dgm:pt>
    <dgm:pt modelId="{A5479B92-4C66-4A91-AEA9-CA3210C8DB55}">
      <dgm:prSet phldrT="[Text]"/>
      <dgm:spPr>
        <a:ln>
          <a:solidFill>
            <a:srgbClr val="00B0F0"/>
          </a:solidFill>
        </a:ln>
      </dgm:spPr>
      <dgm:t>
        <a:bodyPr/>
        <a:lstStyle/>
        <a:p>
          <a:r>
            <a:rPr lang="en-US" dirty="0"/>
            <a:t>Was the price of the products reasonable?</a:t>
          </a:r>
        </a:p>
      </dgm:t>
    </dgm:pt>
    <dgm:pt modelId="{3F324329-D26C-4A1A-ADA2-F0066C54C84F}" type="parTrans" cxnId="{8C4AD93B-C155-481D-BE6D-EABD078302C5}">
      <dgm:prSet/>
      <dgm:spPr/>
      <dgm:t>
        <a:bodyPr/>
        <a:lstStyle/>
        <a:p>
          <a:endParaRPr lang="en-US"/>
        </a:p>
      </dgm:t>
    </dgm:pt>
    <dgm:pt modelId="{18875C89-0FCF-4F50-9ACB-2ACF89422538}" type="sibTrans" cxnId="{8C4AD93B-C155-481D-BE6D-EABD078302C5}">
      <dgm:prSet/>
      <dgm:spPr/>
      <dgm:t>
        <a:bodyPr/>
        <a:lstStyle/>
        <a:p>
          <a:endParaRPr lang="en-US"/>
        </a:p>
      </dgm:t>
    </dgm:pt>
    <dgm:pt modelId="{2142ED0D-3682-4125-AA04-3F1F0CCF5C47}">
      <dgm:prSet phldrT="[Text]"/>
      <dgm:spPr>
        <a:ln>
          <a:solidFill>
            <a:srgbClr val="00B0F0"/>
          </a:solidFill>
        </a:ln>
      </dgm:spPr>
      <dgm:t>
        <a:bodyPr/>
        <a:lstStyle/>
        <a:p>
          <a:r>
            <a:rPr lang="en-US" dirty="0"/>
            <a:t>Price must be the most important factor.</a:t>
          </a:r>
        </a:p>
      </dgm:t>
    </dgm:pt>
    <dgm:pt modelId="{401EDD99-3A2A-4322-A3F6-1DF4D54D4E47}" type="parTrans" cxnId="{B4B03416-C77F-4426-83AE-28D64A1651DC}">
      <dgm:prSet/>
      <dgm:spPr/>
      <dgm:t>
        <a:bodyPr/>
        <a:lstStyle/>
        <a:p>
          <a:endParaRPr lang="en-US"/>
        </a:p>
      </dgm:t>
    </dgm:pt>
    <dgm:pt modelId="{A8E2789A-0F02-4DE9-B2B8-4501EE45B77F}" type="sibTrans" cxnId="{B4B03416-C77F-4426-83AE-28D64A1651DC}">
      <dgm:prSet/>
      <dgm:spPr/>
      <dgm:t>
        <a:bodyPr/>
        <a:lstStyle/>
        <a:p>
          <a:endParaRPr lang="en-US"/>
        </a:p>
      </dgm:t>
    </dgm:pt>
    <dgm:pt modelId="{C2350476-26EB-4A22-87F4-F3EB5CC0FE22}">
      <dgm:prSet phldrT="[Text]"/>
      <dgm:spPr>
        <a:ln>
          <a:solidFill>
            <a:srgbClr val="00B0F0"/>
          </a:solidFill>
        </a:ln>
      </dgm:spPr>
      <dgm:t>
        <a:bodyPr/>
        <a:lstStyle/>
        <a:p>
          <a:r>
            <a:rPr lang="en-US" dirty="0"/>
            <a:t>Use if you only want to purchase from one source.</a:t>
          </a:r>
        </a:p>
      </dgm:t>
    </dgm:pt>
    <dgm:pt modelId="{3158F82F-F08A-4B4A-AA10-80186FCDFE26}" type="parTrans" cxnId="{E9FF3C8F-4748-4A7B-AF95-0C05B79CAFD3}">
      <dgm:prSet/>
      <dgm:spPr/>
      <dgm:t>
        <a:bodyPr/>
        <a:lstStyle/>
        <a:p>
          <a:endParaRPr lang="en-US"/>
        </a:p>
      </dgm:t>
    </dgm:pt>
    <dgm:pt modelId="{FADDF949-AD42-4E4B-8BF4-2C5FCF1A1AF5}" type="sibTrans" cxnId="{E9FF3C8F-4748-4A7B-AF95-0C05B79CAFD3}">
      <dgm:prSet/>
      <dgm:spPr/>
      <dgm:t>
        <a:bodyPr/>
        <a:lstStyle/>
        <a:p>
          <a:endParaRPr lang="en-US"/>
        </a:p>
      </dgm:t>
    </dgm:pt>
    <dgm:pt modelId="{B9F68558-B384-4681-9413-00B3E958AEC1}">
      <dgm:prSet phldrT="[Text]"/>
      <dgm:spPr>
        <a:ln>
          <a:solidFill>
            <a:srgbClr val="00B0F0"/>
          </a:solidFill>
        </a:ln>
      </dgm:spPr>
      <dgm:t>
        <a:bodyPr/>
        <a:lstStyle/>
        <a:p>
          <a:r>
            <a:rPr lang="en-US" dirty="0"/>
            <a:t>Invitation For Bids and Request For Proposals must be solicited from at least three known suppliers for a sufficient time prior to the date set for opening of bids or scoring of proposals. If only one response, contact NDA for USDA approval.</a:t>
          </a:r>
        </a:p>
      </dgm:t>
    </dgm:pt>
    <dgm:pt modelId="{FEBAA5B4-D736-449B-8A27-A244F30B25E5}" type="parTrans" cxnId="{8B08BB5A-7C96-46EF-BA0F-E3E46C6A35AE}">
      <dgm:prSet/>
      <dgm:spPr/>
      <dgm:t>
        <a:bodyPr/>
        <a:lstStyle/>
        <a:p>
          <a:endParaRPr lang="en-US"/>
        </a:p>
      </dgm:t>
    </dgm:pt>
    <dgm:pt modelId="{C36BECFE-2082-45A0-821E-33D5A22B6032}" type="sibTrans" cxnId="{8B08BB5A-7C96-46EF-BA0F-E3E46C6A35AE}">
      <dgm:prSet/>
      <dgm:spPr/>
      <dgm:t>
        <a:bodyPr/>
        <a:lstStyle/>
        <a:p>
          <a:endParaRPr lang="en-US"/>
        </a:p>
      </dgm:t>
    </dgm:pt>
    <dgm:pt modelId="{0561621A-9F2D-4404-AA0B-5AF9403AAC6D}" type="pres">
      <dgm:prSet presAssocID="{FC982848-FE71-4B18-9D8D-99F3E4133F65}" presName="linearFlow" presStyleCnt="0">
        <dgm:presLayoutVars>
          <dgm:dir/>
          <dgm:animLvl val="lvl"/>
          <dgm:resizeHandles val="exact"/>
        </dgm:presLayoutVars>
      </dgm:prSet>
      <dgm:spPr/>
    </dgm:pt>
    <dgm:pt modelId="{CA32D706-AD2D-48BD-8E92-A0C449AD9FB8}" type="pres">
      <dgm:prSet presAssocID="{C741E0C8-3D57-49A9-9787-6FE0DD126F83}" presName="composite" presStyleCnt="0"/>
      <dgm:spPr/>
    </dgm:pt>
    <dgm:pt modelId="{F6A08F41-7117-42D0-8A6F-BC470E966A47}" type="pres">
      <dgm:prSet presAssocID="{C741E0C8-3D57-49A9-9787-6FE0DD126F83}" presName="parentText" presStyleLbl="alignNode1" presStyleIdx="0" presStyleCnt="3">
        <dgm:presLayoutVars>
          <dgm:chMax val="1"/>
          <dgm:bulletEnabled val="1"/>
        </dgm:presLayoutVars>
      </dgm:prSet>
      <dgm:spPr/>
    </dgm:pt>
    <dgm:pt modelId="{6C346D69-9600-4496-90F7-B2E4C37EEA56}" type="pres">
      <dgm:prSet presAssocID="{C741E0C8-3D57-49A9-9787-6FE0DD126F83}" presName="descendantText" presStyleLbl="alignAcc1" presStyleIdx="0" presStyleCnt="3">
        <dgm:presLayoutVars>
          <dgm:bulletEnabled val="1"/>
        </dgm:presLayoutVars>
      </dgm:prSet>
      <dgm:spPr/>
    </dgm:pt>
    <dgm:pt modelId="{A85A555B-0D2F-410E-B8BF-0E9BEDC04456}" type="pres">
      <dgm:prSet presAssocID="{4002B749-12A3-4184-8E20-AB2948216EA1}" presName="sp" presStyleCnt="0"/>
      <dgm:spPr/>
    </dgm:pt>
    <dgm:pt modelId="{5BD525B6-A0DF-4B02-AA05-D8DFD69B3DD3}" type="pres">
      <dgm:prSet presAssocID="{6A68976A-0539-4C6E-849C-A75F67862D99}" presName="composite" presStyleCnt="0"/>
      <dgm:spPr/>
    </dgm:pt>
    <dgm:pt modelId="{69FDACB2-90F8-4930-B18F-D35A9A4783D4}" type="pres">
      <dgm:prSet presAssocID="{6A68976A-0539-4C6E-849C-A75F67862D99}" presName="parentText" presStyleLbl="alignNode1" presStyleIdx="1" presStyleCnt="3">
        <dgm:presLayoutVars>
          <dgm:chMax val="1"/>
          <dgm:bulletEnabled val="1"/>
        </dgm:presLayoutVars>
      </dgm:prSet>
      <dgm:spPr/>
    </dgm:pt>
    <dgm:pt modelId="{D98D0E8A-7CAF-4C56-A709-7842A04D9596}" type="pres">
      <dgm:prSet presAssocID="{6A68976A-0539-4C6E-849C-A75F67862D99}" presName="descendantText" presStyleLbl="alignAcc1" presStyleIdx="1" presStyleCnt="3">
        <dgm:presLayoutVars>
          <dgm:bulletEnabled val="1"/>
        </dgm:presLayoutVars>
      </dgm:prSet>
      <dgm:spPr/>
    </dgm:pt>
    <dgm:pt modelId="{280649F4-5E6B-4504-B945-55F69C59299D}" type="pres">
      <dgm:prSet presAssocID="{5860BC91-8A5A-40AC-B02B-E4D076215E33}" presName="sp" presStyleCnt="0"/>
      <dgm:spPr/>
    </dgm:pt>
    <dgm:pt modelId="{2AA3C756-DD1E-49A1-8B50-5777BD31BE76}" type="pres">
      <dgm:prSet presAssocID="{E47F00EE-FFCE-4FBE-88C7-2CC32D11CEC8}" presName="composite" presStyleCnt="0"/>
      <dgm:spPr/>
    </dgm:pt>
    <dgm:pt modelId="{61455986-BA74-4227-A24D-38BB9314C5B4}" type="pres">
      <dgm:prSet presAssocID="{E47F00EE-FFCE-4FBE-88C7-2CC32D11CEC8}" presName="parentText" presStyleLbl="alignNode1" presStyleIdx="2" presStyleCnt="3">
        <dgm:presLayoutVars>
          <dgm:chMax val="1"/>
          <dgm:bulletEnabled val="1"/>
        </dgm:presLayoutVars>
      </dgm:prSet>
      <dgm:spPr/>
    </dgm:pt>
    <dgm:pt modelId="{5649205D-3985-4F17-9582-1BF756AC8E51}" type="pres">
      <dgm:prSet presAssocID="{E47F00EE-FFCE-4FBE-88C7-2CC32D11CEC8}" presName="descendantText" presStyleLbl="alignAcc1" presStyleIdx="2" presStyleCnt="3">
        <dgm:presLayoutVars>
          <dgm:bulletEnabled val="1"/>
        </dgm:presLayoutVars>
      </dgm:prSet>
      <dgm:spPr/>
    </dgm:pt>
  </dgm:ptLst>
  <dgm:cxnLst>
    <dgm:cxn modelId="{B4B03416-C77F-4426-83AE-28D64A1651DC}" srcId="{6A68976A-0539-4C6E-849C-A75F67862D99}" destId="{2142ED0D-3682-4125-AA04-3F1F0CCF5C47}" srcOrd="1" destOrd="0" parTransId="{401EDD99-3A2A-4322-A3F6-1DF4D54D4E47}" sibTransId="{A8E2789A-0F02-4DE9-B2B8-4501EE45B77F}"/>
    <dgm:cxn modelId="{7512AC34-4184-4BDB-AC9B-4D5011AB15E7}" type="presOf" srcId="{E47F00EE-FFCE-4FBE-88C7-2CC32D11CEC8}" destId="{61455986-BA74-4227-A24D-38BB9314C5B4}" srcOrd="0" destOrd="0" presId="urn:microsoft.com/office/officeart/2005/8/layout/chevron2"/>
    <dgm:cxn modelId="{8C4AD93B-C155-481D-BE6D-EABD078302C5}" srcId="{C741E0C8-3D57-49A9-9787-6FE0DD126F83}" destId="{A5479B92-4C66-4A91-AEA9-CA3210C8DB55}" srcOrd="1" destOrd="0" parTransId="{3F324329-D26C-4A1A-ADA2-F0066C54C84F}" sibTransId="{18875C89-0FCF-4F50-9ACB-2ACF89422538}"/>
    <dgm:cxn modelId="{3879C03D-1A73-4353-97A9-EA323D5643AB}" srcId="{C741E0C8-3D57-49A9-9787-6FE0DD126F83}" destId="{2B166B61-4CD2-4831-9DE2-7138D46C6C36}" srcOrd="0" destOrd="0" parTransId="{A1E7A4EE-068C-4E61-85B5-94FFBF7EFD88}" sibTransId="{BB032498-E706-4535-9B0D-219D40514DEE}"/>
    <dgm:cxn modelId="{241C0A4A-FCCB-4A65-AC00-35A1726D7D37}" type="presOf" srcId="{C2350476-26EB-4A22-87F4-F3EB5CC0FE22}" destId="{D98D0E8A-7CAF-4C56-A709-7842A04D9596}" srcOrd="0" destOrd="2" presId="urn:microsoft.com/office/officeart/2005/8/layout/chevron2"/>
    <dgm:cxn modelId="{82358E6B-4025-42DB-BA49-03AB9BEAED36}" srcId="{FC982848-FE71-4B18-9D8D-99F3E4133F65}" destId="{6A68976A-0539-4C6E-849C-A75F67862D99}" srcOrd="1" destOrd="0" parTransId="{7E071A7E-B4DE-471A-B8F3-CFBAC54FECC1}" sibTransId="{5860BC91-8A5A-40AC-B02B-E4D076215E33}"/>
    <dgm:cxn modelId="{8D9CCD4C-3A51-4FEE-BECF-5EA2BB56412B}" type="presOf" srcId="{FC982848-FE71-4B18-9D8D-99F3E4133F65}" destId="{0561621A-9F2D-4404-AA0B-5AF9403AAC6D}" srcOrd="0" destOrd="0" presId="urn:microsoft.com/office/officeart/2005/8/layout/chevron2"/>
    <dgm:cxn modelId="{B626C059-ADF0-4506-892E-0A7616C2558A}" srcId="{FC982848-FE71-4B18-9D8D-99F3E4133F65}" destId="{C741E0C8-3D57-49A9-9787-6FE0DD126F83}" srcOrd="0" destOrd="0" parTransId="{779FD8C9-5D91-4058-B330-F85093D9A52C}" sibTransId="{4002B749-12A3-4184-8E20-AB2948216EA1}"/>
    <dgm:cxn modelId="{7425877A-5E17-4BF4-97A5-2257C54DB6E3}" type="presOf" srcId="{6A68976A-0539-4C6E-849C-A75F67862D99}" destId="{69FDACB2-90F8-4930-B18F-D35A9A4783D4}" srcOrd="0" destOrd="0" presId="urn:microsoft.com/office/officeart/2005/8/layout/chevron2"/>
    <dgm:cxn modelId="{8B08BB5A-7C96-46EF-BA0F-E3E46C6A35AE}" srcId="{E47F00EE-FFCE-4FBE-88C7-2CC32D11CEC8}" destId="{B9F68558-B384-4681-9413-00B3E958AEC1}" srcOrd="1" destOrd="0" parTransId="{FEBAA5B4-D736-449B-8A27-A244F30B25E5}" sibTransId="{C36BECFE-2082-45A0-821E-33D5A22B6032}"/>
    <dgm:cxn modelId="{A0B8C981-386B-4F09-AC3D-885AD8D56711}" srcId="{6A68976A-0539-4C6E-849C-A75F67862D99}" destId="{DE867400-9750-4D3D-9BE4-47C4230B22DB}" srcOrd="0" destOrd="0" parTransId="{F11A018C-AE71-400E-9E89-A138E83A08F8}" sibTransId="{0131292E-86C7-41AD-9824-475F7C3BACFD}"/>
    <dgm:cxn modelId="{CDD9AD83-CF55-4641-93F2-1067273FED88}" srcId="{E47F00EE-FFCE-4FBE-88C7-2CC32D11CEC8}" destId="{D744E59C-7BE7-4BB5-9856-E6FD8B46ECA1}" srcOrd="0" destOrd="0" parTransId="{B6C25871-288C-4200-8FF6-9A3A7536647F}" sibTransId="{288B7039-0C54-417C-8535-6F1FD20A0C7B}"/>
    <dgm:cxn modelId="{E9FF3C8F-4748-4A7B-AF95-0C05B79CAFD3}" srcId="{6A68976A-0539-4C6E-849C-A75F67862D99}" destId="{C2350476-26EB-4A22-87F4-F3EB5CC0FE22}" srcOrd="2" destOrd="0" parTransId="{3158F82F-F08A-4B4A-AA10-80186FCDFE26}" sibTransId="{FADDF949-AD42-4E4B-8BF4-2C5FCF1A1AF5}"/>
    <dgm:cxn modelId="{E10A0FB0-F542-450B-872E-A96A480BA8C3}" type="presOf" srcId="{2B166B61-4CD2-4831-9DE2-7138D46C6C36}" destId="{6C346D69-9600-4496-90F7-B2E4C37EEA56}" srcOrd="0" destOrd="0" presId="urn:microsoft.com/office/officeart/2005/8/layout/chevron2"/>
    <dgm:cxn modelId="{B934FCBB-6504-4F4B-BFD5-1F8783F4B7C9}" srcId="{FC982848-FE71-4B18-9D8D-99F3E4133F65}" destId="{E47F00EE-FFCE-4FBE-88C7-2CC32D11CEC8}" srcOrd="2" destOrd="0" parTransId="{A4BD8EBF-D8F4-423E-B615-088E11C49A0F}" sibTransId="{6BEA4BD8-7664-407F-B7B1-ECEF25DFFA8C}"/>
    <dgm:cxn modelId="{82878DBE-0513-4E47-8B6D-63234BF530C4}" type="presOf" srcId="{C741E0C8-3D57-49A9-9787-6FE0DD126F83}" destId="{F6A08F41-7117-42D0-8A6F-BC470E966A47}" srcOrd="0" destOrd="0" presId="urn:microsoft.com/office/officeart/2005/8/layout/chevron2"/>
    <dgm:cxn modelId="{3C84A2C9-1CBA-43CA-B325-C6A1704F2B08}" type="presOf" srcId="{2142ED0D-3682-4125-AA04-3F1F0CCF5C47}" destId="{D98D0E8A-7CAF-4C56-A709-7842A04D9596}" srcOrd="0" destOrd="1" presId="urn:microsoft.com/office/officeart/2005/8/layout/chevron2"/>
    <dgm:cxn modelId="{F96CAEC9-8C9F-4027-86AC-4A105596D9BA}" type="presOf" srcId="{A5479B92-4C66-4A91-AEA9-CA3210C8DB55}" destId="{6C346D69-9600-4496-90F7-B2E4C37EEA56}" srcOrd="0" destOrd="1" presId="urn:microsoft.com/office/officeart/2005/8/layout/chevron2"/>
    <dgm:cxn modelId="{157114D1-441D-4B0C-B259-DAF0FFAA47C6}" type="presOf" srcId="{B9F68558-B384-4681-9413-00B3E958AEC1}" destId="{5649205D-3985-4F17-9582-1BF756AC8E51}" srcOrd="0" destOrd="1" presId="urn:microsoft.com/office/officeart/2005/8/layout/chevron2"/>
    <dgm:cxn modelId="{4934D6EB-29F0-443E-9B56-C294E670ECFB}" type="presOf" srcId="{D744E59C-7BE7-4BB5-9856-E6FD8B46ECA1}" destId="{5649205D-3985-4F17-9582-1BF756AC8E51}" srcOrd="0" destOrd="0" presId="urn:microsoft.com/office/officeart/2005/8/layout/chevron2"/>
    <dgm:cxn modelId="{8AEC51F2-905A-426B-9CAF-DAEEFD52CC81}" type="presOf" srcId="{DE867400-9750-4D3D-9BE4-47C4230B22DB}" destId="{D98D0E8A-7CAF-4C56-A709-7842A04D9596}" srcOrd="0" destOrd="0" presId="urn:microsoft.com/office/officeart/2005/8/layout/chevron2"/>
    <dgm:cxn modelId="{5CA29962-90E3-4CCF-875E-72066A3EBA5B}" type="presParOf" srcId="{0561621A-9F2D-4404-AA0B-5AF9403AAC6D}" destId="{CA32D706-AD2D-48BD-8E92-A0C449AD9FB8}" srcOrd="0" destOrd="0" presId="urn:microsoft.com/office/officeart/2005/8/layout/chevron2"/>
    <dgm:cxn modelId="{8CB5E1FC-7FEF-48B4-8821-981B4CA39FEB}" type="presParOf" srcId="{CA32D706-AD2D-48BD-8E92-A0C449AD9FB8}" destId="{F6A08F41-7117-42D0-8A6F-BC470E966A47}" srcOrd="0" destOrd="0" presId="urn:microsoft.com/office/officeart/2005/8/layout/chevron2"/>
    <dgm:cxn modelId="{ACA93353-6510-4DAE-9EB1-C0F825C1F599}" type="presParOf" srcId="{CA32D706-AD2D-48BD-8E92-A0C449AD9FB8}" destId="{6C346D69-9600-4496-90F7-B2E4C37EEA56}" srcOrd="1" destOrd="0" presId="urn:microsoft.com/office/officeart/2005/8/layout/chevron2"/>
    <dgm:cxn modelId="{91E2EC1D-B807-473F-9C2F-7A7D564E9795}" type="presParOf" srcId="{0561621A-9F2D-4404-AA0B-5AF9403AAC6D}" destId="{A85A555B-0D2F-410E-B8BF-0E9BEDC04456}" srcOrd="1" destOrd="0" presId="urn:microsoft.com/office/officeart/2005/8/layout/chevron2"/>
    <dgm:cxn modelId="{F6EAA1C6-8923-47DA-8381-BCE4CC1EE8C6}" type="presParOf" srcId="{0561621A-9F2D-4404-AA0B-5AF9403AAC6D}" destId="{5BD525B6-A0DF-4B02-AA05-D8DFD69B3DD3}" srcOrd="2" destOrd="0" presId="urn:microsoft.com/office/officeart/2005/8/layout/chevron2"/>
    <dgm:cxn modelId="{3B1E7F0B-885A-49D8-94CD-79D16C2164D4}" type="presParOf" srcId="{5BD525B6-A0DF-4B02-AA05-D8DFD69B3DD3}" destId="{69FDACB2-90F8-4930-B18F-D35A9A4783D4}" srcOrd="0" destOrd="0" presId="urn:microsoft.com/office/officeart/2005/8/layout/chevron2"/>
    <dgm:cxn modelId="{214088CF-8A9F-40B7-9559-1BE758EB0DD6}" type="presParOf" srcId="{5BD525B6-A0DF-4B02-AA05-D8DFD69B3DD3}" destId="{D98D0E8A-7CAF-4C56-A709-7842A04D9596}" srcOrd="1" destOrd="0" presId="urn:microsoft.com/office/officeart/2005/8/layout/chevron2"/>
    <dgm:cxn modelId="{152F55EC-C892-40FB-9013-DBD072CD7A3F}" type="presParOf" srcId="{0561621A-9F2D-4404-AA0B-5AF9403AAC6D}" destId="{280649F4-5E6B-4504-B945-55F69C59299D}" srcOrd="3" destOrd="0" presId="urn:microsoft.com/office/officeart/2005/8/layout/chevron2"/>
    <dgm:cxn modelId="{33E22940-17A4-4354-B9D6-C406B7C46D7E}" type="presParOf" srcId="{0561621A-9F2D-4404-AA0B-5AF9403AAC6D}" destId="{2AA3C756-DD1E-49A1-8B50-5777BD31BE76}" srcOrd="4" destOrd="0" presId="urn:microsoft.com/office/officeart/2005/8/layout/chevron2"/>
    <dgm:cxn modelId="{543E64E9-B575-4B08-82E4-69A55FE7B992}" type="presParOf" srcId="{2AA3C756-DD1E-49A1-8B50-5777BD31BE76}" destId="{61455986-BA74-4227-A24D-38BB9314C5B4}" srcOrd="0" destOrd="0" presId="urn:microsoft.com/office/officeart/2005/8/layout/chevron2"/>
    <dgm:cxn modelId="{786739A8-4A26-41F7-B1DC-DA9FDA1784A2}" type="presParOf" srcId="{2AA3C756-DD1E-49A1-8B50-5777BD31BE76}" destId="{5649205D-3985-4F17-9582-1BF756AC8E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E1CCB-4B0A-4E8F-87A2-12A6169758CA}">
      <dsp:nvSpPr>
        <dsp:cNvPr id="0" name=""/>
        <dsp:cNvSpPr/>
      </dsp:nvSpPr>
      <dsp:spPr>
        <a:xfrm rot="5400000">
          <a:off x="-222646" y="223826"/>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Intro</a:t>
          </a:r>
        </a:p>
      </dsp:txBody>
      <dsp:txXfrm rot="-5400000">
        <a:off x="1" y="520688"/>
        <a:ext cx="1039018" cy="445294"/>
      </dsp:txXfrm>
    </dsp:sp>
    <dsp:sp modelId="{A348899C-81D4-4FEA-8699-8B06CB05AC5E}">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Online training for potential new sponsors.  Completion is required before submitting an initial application.  This training can also be used to cover the basics for new operational and administrative staff.</a:t>
          </a:r>
        </a:p>
      </dsp:txBody>
      <dsp:txXfrm rot="-5400000">
        <a:off x="1039018" y="48278"/>
        <a:ext cx="5009883" cy="870607"/>
      </dsp:txXfrm>
    </dsp:sp>
    <dsp:sp modelId="{D1C6C036-3B03-4EA4-848D-C90AA01CF7FA}">
      <dsp:nvSpPr>
        <dsp:cNvPr id="0" name=""/>
        <dsp:cNvSpPr/>
      </dsp:nvSpPr>
      <dsp:spPr>
        <a:xfrm rot="5400000">
          <a:off x="-222646" y="1512490"/>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CACFP101</a:t>
          </a:r>
        </a:p>
      </dsp:txBody>
      <dsp:txXfrm rot="-5400000">
        <a:off x="1" y="1809352"/>
        <a:ext cx="1039018" cy="445294"/>
      </dsp:txXfrm>
    </dsp:sp>
    <dsp:sp modelId="{26CD6A2A-57DA-4FDD-A912-1259E1A5AABB}">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Consists of two different tracks.  The Administrative Responsibilities training focuses on recordkeeping and would be suitable for new designated officials and administrative staff.  The Meal Service training pertains to the meal pattern(s) and meal service requirements, this training would be suitable for day care home providers, new cooks, and operational staff.   </a:t>
          </a:r>
        </a:p>
      </dsp:txBody>
      <dsp:txXfrm rot="-5400000">
        <a:off x="1039018" y="1336942"/>
        <a:ext cx="5009883" cy="870607"/>
      </dsp:txXfrm>
    </dsp:sp>
    <dsp:sp modelId="{832B7BF2-5345-4C2B-A739-3CF492A30784}">
      <dsp:nvSpPr>
        <dsp:cNvPr id="0" name=""/>
        <dsp:cNvSpPr/>
      </dsp:nvSpPr>
      <dsp:spPr>
        <a:xfrm rot="5400000">
          <a:off x="-222646" y="2801154"/>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Meal Pattern</a:t>
          </a:r>
        </a:p>
      </dsp:txBody>
      <dsp:txXfrm rot="-5400000">
        <a:off x="1" y="3098016"/>
        <a:ext cx="1039018" cy="445294"/>
      </dsp:txXfrm>
    </dsp:sp>
    <dsp:sp modelId="{BA7EB0DB-3596-473C-943F-ADB74A6C2EAB}">
      <dsp:nvSpPr>
        <dsp:cNvPr id="0" name=""/>
        <dsp:cNvSpPr/>
      </dsp:nvSpPr>
      <dsp:spPr>
        <a:xfrm rot="5400000">
          <a:off x="3085107" y="519306"/>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 comprehensive look at the meal pattern.  This training is intended for new staff, day care home providers, or existing sponsors that upon review were not complying with the meal pattern.  </a:t>
          </a:r>
        </a:p>
      </dsp:txBody>
      <dsp:txXfrm rot="-5400000">
        <a:off x="1039018" y="2612493"/>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9CA5-BDA6-4FED-9331-895F1793289F}">
      <dsp:nvSpPr>
        <dsp:cNvPr id="0" name=""/>
        <dsp:cNvSpPr/>
      </dsp:nvSpPr>
      <dsp:spPr>
        <a:xfrm>
          <a:off x="238" y="1520061"/>
          <a:ext cx="0" cy="2623184"/>
        </a:xfrm>
        <a:prstGeom prst="line">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D525A-E1E8-4F78-900D-0284F959D905}">
      <dsp:nvSpPr>
        <dsp:cNvPr id="0" name=""/>
        <dsp:cNvSpPr/>
      </dsp:nvSpPr>
      <dsp:spPr>
        <a:xfrm>
          <a:off x="73104" y="1607500"/>
          <a:ext cx="1379649" cy="1180433"/>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FCE31-2B6D-4F31-9E0E-42633E1F9A87}">
      <dsp:nvSpPr>
        <dsp:cNvPr id="0" name=""/>
        <dsp:cNvSpPr/>
      </dsp:nvSpPr>
      <dsp:spPr>
        <a:xfrm>
          <a:off x="73104" y="2787933"/>
          <a:ext cx="1379649" cy="13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444500">
            <a:lnSpc>
              <a:spcPct val="90000"/>
            </a:lnSpc>
            <a:spcBef>
              <a:spcPct val="0"/>
            </a:spcBef>
            <a:spcAft>
              <a:spcPct val="35000"/>
            </a:spcAft>
            <a:buNone/>
          </a:pPr>
          <a:r>
            <a:rPr lang="en-US" sz="1000" kern="1200" dirty="0"/>
            <a:t>Your organization </a:t>
          </a:r>
          <a:r>
            <a:rPr lang="en-US" sz="1000" b="1" kern="1200" dirty="0"/>
            <a:t>must</a:t>
          </a:r>
          <a:r>
            <a:rPr lang="en-US" sz="1000" kern="1200" dirty="0"/>
            <a:t> offer reimbursable meals and snacks to all infants onsite.</a:t>
          </a:r>
        </a:p>
      </dsp:txBody>
      <dsp:txXfrm>
        <a:off x="73104" y="2787933"/>
        <a:ext cx="1379649" cy="1355312"/>
      </dsp:txXfrm>
    </dsp:sp>
    <dsp:sp modelId="{2FDC6E29-A2CB-47FA-B033-21BAD6E2A181}">
      <dsp:nvSpPr>
        <dsp:cNvPr id="0" name=""/>
        <dsp:cNvSpPr/>
      </dsp:nvSpPr>
      <dsp:spPr>
        <a:xfrm>
          <a:off x="238" y="1228596"/>
          <a:ext cx="1457324" cy="291465"/>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Excluding Infants</a:t>
          </a:r>
        </a:p>
      </dsp:txBody>
      <dsp:txXfrm>
        <a:off x="238" y="1228596"/>
        <a:ext cx="1457324" cy="291465"/>
      </dsp:txXfrm>
    </dsp:sp>
    <dsp:sp modelId="{342D73DB-B2D8-413C-B821-C61717A4B785}">
      <dsp:nvSpPr>
        <dsp:cNvPr id="0" name=""/>
        <dsp:cNvSpPr/>
      </dsp:nvSpPr>
      <dsp:spPr>
        <a:xfrm>
          <a:off x="1674137" y="1520061"/>
          <a:ext cx="0" cy="2623184"/>
        </a:xfrm>
        <a:prstGeom prst="line">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sp>
    <dsp:sp modelId="{8B4EB905-D4D2-4AA6-84D1-D3DADD54E396}">
      <dsp:nvSpPr>
        <dsp:cNvPr id="0" name=""/>
        <dsp:cNvSpPr/>
      </dsp:nvSpPr>
      <dsp:spPr>
        <a:xfrm>
          <a:off x="1747004" y="1607500"/>
          <a:ext cx="1379649" cy="1180433"/>
        </a:xfrm>
        <a:prstGeom prst="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4740B-E3B8-4132-8A1E-07F910CE5766}">
      <dsp:nvSpPr>
        <dsp:cNvPr id="0" name=""/>
        <dsp:cNvSpPr/>
      </dsp:nvSpPr>
      <dsp:spPr>
        <a:xfrm>
          <a:off x="1747004" y="2787933"/>
          <a:ext cx="1379649" cy="13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444500">
            <a:lnSpc>
              <a:spcPct val="90000"/>
            </a:lnSpc>
            <a:spcBef>
              <a:spcPct val="0"/>
            </a:spcBef>
            <a:spcAft>
              <a:spcPct val="35000"/>
            </a:spcAft>
            <a:buNone/>
          </a:pPr>
          <a:r>
            <a:rPr lang="en-US" sz="1000" kern="1200" dirty="0"/>
            <a:t>Meal counts must be taken as children receive reimbursable meals and </a:t>
          </a:r>
          <a:r>
            <a:rPr lang="en-US" sz="1000" b="1" kern="1200" dirty="0"/>
            <a:t>cannot</a:t>
          </a:r>
          <a:r>
            <a:rPr lang="en-US" sz="1000" kern="1200" dirty="0"/>
            <a:t> be based on attendance sheets.  Meal count sheets must be signed by person taking point of service and dated.</a:t>
          </a:r>
        </a:p>
      </dsp:txBody>
      <dsp:txXfrm>
        <a:off x="1747004" y="2787933"/>
        <a:ext cx="1379649" cy="1355312"/>
      </dsp:txXfrm>
    </dsp:sp>
    <dsp:sp modelId="{D352228F-6479-4A06-B962-8348F412A724}">
      <dsp:nvSpPr>
        <dsp:cNvPr id="0" name=""/>
        <dsp:cNvSpPr/>
      </dsp:nvSpPr>
      <dsp:spPr>
        <a:xfrm>
          <a:off x="1674137" y="1228596"/>
          <a:ext cx="1457324" cy="291464"/>
        </a:xfrm>
        <a:prstGeom prst="rect">
          <a:avLst/>
        </a:prstGeom>
        <a:solidFill>
          <a:schemeClr val="accent3">
            <a:shade val="50000"/>
            <a:hueOff val="107022"/>
            <a:satOff val="-1708"/>
            <a:lumOff val="16443"/>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Point of Service</a:t>
          </a:r>
        </a:p>
      </dsp:txBody>
      <dsp:txXfrm>
        <a:off x="1674137" y="1228596"/>
        <a:ext cx="1457324" cy="291464"/>
      </dsp:txXfrm>
    </dsp:sp>
    <dsp:sp modelId="{29EF90BF-0B30-466D-BE01-1F728C408175}">
      <dsp:nvSpPr>
        <dsp:cNvPr id="0" name=""/>
        <dsp:cNvSpPr/>
      </dsp:nvSpPr>
      <dsp:spPr>
        <a:xfrm>
          <a:off x="3348037" y="1520061"/>
          <a:ext cx="0" cy="2623185"/>
        </a:xfrm>
        <a:prstGeom prst="line">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sp>
    <dsp:sp modelId="{FADA0080-C3CF-41B5-85D8-2C0AC14718CB}">
      <dsp:nvSpPr>
        <dsp:cNvPr id="0" name=""/>
        <dsp:cNvSpPr/>
      </dsp:nvSpPr>
      <dsp:spPr>
        <a:xfrm>
          <a:off x="3420903" y="1607500"/>
          <a:ext cx="1379649" cy="1180433"/>
        </a:xfrm>
        <a:prstGeom prst="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96902-50F0-4442-B450-103544C0DC90}">
      <dsp:nvSpPr>
        <dsp:cNvPr id="0" name=""/>
        <dsp:cNvSpPr/>
      </dsp:nvSpPr>
      <dsp:spPr>
        <a:xfrm>
          <a:off x="3413301" y="2833018"/>
          <a:ext cx="1379649" cy="158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444500">
            <a:lnSpc>
              <a:spcPct val="90000"/>
            </a:lnSpc>
            <a:spcBef>
              <a:spcPct val="0"/>
            </a:spcBef>
            <a:spcAft>
              <a:spcPct val="35000"/>
            </a:spcAft>
            <a:buNone/>
          </a:pPr>
          <a:r>
            <a:rPr lang="en-US" sz="1000" kern="1200" dirty="0"/>
            <a:t>If a participant requires a milk substitute, it has to be one listed on the approved list. The list is on CNP web under Sponsor Resources-Meal Patterns.  A parent can sign and provide an approved milk substitute.  </a:t>
          </a:r>
        </a:p>
      </dsp:txBody>
      <dsp:txXfrm>
        <a:off x="3413301" y="2833018"/>
        <a:ext cx="1379649" cy="1584427"/>
      </dsp:txXfrm>
    </dsp:sp>
    <dsp:sp modelId="{0746B443-1403-47E4-891A-CF45EBC36885}">
      <dsp:nvSpPr>
        <dsp:cNvPr id="0" name=""/>
        <dsp:cNvSpPr/>
      </dsp:nvSpPr>
      <dsp:spPr>
        <a:xfrm>
          <a:off x="3348037" y="1228596"/>
          <a:ext cx="1457325" cy="291465"/>
        </a:xfrm>
        <a:prstGeom prst="rect">
          <a:avLst/>
        </a:prstGeom>
        <a:solidFill>
          <a:schemeClr val="accent3">
            <a:shade val="50000"/>
            <a:hueOff val="214045"/>
            <a:satOff val="-3415"/>
            <a:lumOff val="32886"/>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Milk Substitutions</a:t>
          </a:r>
        </a:p>
      </dsp:txBody>
      <dsp:txXfrm>
        <a:off x="3348037" y="1228596"/>
        <a:ext cx="1457325" cy="291465"/>
      </dsp:txXfrm>
    </dsp:sp>
    <dsp:sp modelId="{EE407025-4553-459F-A01F-D77C6ED93DAF}">
      <dsp:nvSpPr>
        <dsp:cNvPr id="0" name=""/>
        <dsp:cNvSpPr/>
      </dsp:nvSpPr>
      <dsp:spPr>
        <a:xfrm>
          <a:off x="5021937" y="1520061"/>
          <a:ext cx="0" cy="2623184"/>
        </a:xfrm>
        <a:prstGeom prst="line">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sp>
    <dsp:sp modelId="{A15F8B8D-FC2C-46C6-8AF2-8C1FBDB18E46}">
      <dsp:nvSpPr>
        <dsp:cNvPr id="0" name=""/>
        <dsp:cNvSpPr/>
      </dsp:nvSpPr>
      <dsp:spPr>
        <a:xfrm>
          <a:off x="5094803" y="1607500"/>
          <a:ext cx="1379649" cy="1180433"/>
        </a:xfrm>
        <a:prstGeom prst="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91F1-E43B-4F3D-9458-814077E72A73}">
      <dsp:nvSpPr>
        <dsp:cNvPr id="0" name=""/>
        <dsp:cNvSpPr/>
      </dsp:nvSpPr>
      <dsp:spPr>
        <a:xfrm>
          <a:off x="5094803" y="2787933"/>
          <a:ext cx="1379649" cy="1355312"/>
        </a:xfrm>
        <a:prstGeom prst="rect">
          <a:avLst/>
        </a:prstGeom>
        <a:noFill/>
        <a:ln>
          <a:noFill/>
        </a:ln>
        <a:effectLst/>
      </dsp:spPr>
      <dsp:style>
        <a:lnRef idx="0">
          <a:scrgbClr r="0" g="0" b="0"/>
        </a:lnRef>
        <a:fillRef idx="0">
          <a:scrgbClr r="0" g="0" b="0"/>
        </a:fillRef>
        <a:effectRef idx="0">
          <a:scrgbClr r="0" g="0" b="0"/>
        </a:effectRef>
        <a:fontRef idx="minor"/>
      </dsp:style>
    </dsp:sp>
    <dsp:sp modelId="{7B82D5FD-7434-473A-BC93-6011532474EA}">
      <dsp:nvSpPr>
        <dsp:cNvPr id="0" name=""/>
        <dsp:cNvSpPr/>
      </dsp:nvSpPr>
      <dsp:spPr>
        <a:xfrm>
          <a:off x="5021937" y="1228596"/>
          <a:ext cx="1457324" cy="291465"/>
        </a:xfrm>
        <a:prstGeom prst="rect">
          <a:avLst/>
        </a:prstGeom>
        <a:solidFill>
          <a:schemeClr val="accent3">
            <a:shade val="50000"/>
            <a:hueOff val="214045"/>
            <a:satOff val="-3415"/>
            <a:lumOff val="32886"/>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Meal Pattern</a:t>
          </a:r>
        </a:p>
      </dsp:txBody>
      <dsp:txXfrm>
        <a:off x="5021937" y="1228596"/>
        <a:ext cx="1457324" cy="291465"/>
      </dsp:txXfrm>
    </dsp:sp>
    <dsp:sp modelId="{E1A14C67-4608-45E3-B337-ABBD09EE1C66}">
      <dsp:nvSpPr>
        <dsp:cNvPr id="0" name=""/>
        <dsp:cNvSpPr/>
      </dsp:nvSpPr>
      <dsp:spPr>
        <a:xfrm>
          <a:off x="6695836" y="1520061"/>
          <a:ext cx="0" cy="2623184"/>
        </a:xfrm>
        <a:prstGeom prst="line">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sp>
    <dsp:sp modelId="{2881E617-4140-403B-A8FA-8202A2C1C6AC}">
      <dsp:nvSpPr>
        <dsp:cNvPr id="0" name=""/>
        <dsp:cNvSpPr/>
      </dsp:nvSpPr>
      <dsp:spPr>
        <a:xfrm>
          <a:off x="6768703" y="1607500"/>
          <a:ext cx="1379649" cy="1180433"/>
        </a:xfrm>
        <a:prstGeom prst="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53D5F-B15E-4213-BCF3-C08262494796}">
      <dsp:nvSpPr>
        <dsp:cNvPr id="0" name=""/>
        <dsp:cNvSpPr/>
      </dsp:nvSpPr>
      <dsp:spPr>
        <a:xfrm>
          <a:off x="6768703" y="2787933"/>
          <a:ext cx="1379649" cy="1355312"/>
        </a:xfrm>
        <a:prstGeom prst="rect">
          <a:avLst/>
        </a:prstGeom>
        <a:noFill/>
        <a:ln>
          <a:noFill/>
        </a:ln>
        <a:effectLst/>
      </dsp:spPr>
      <dsp:style>
        <a:lnRef idx="0">
          <a:scrgbClr r="0" g="0" b="0"/>
        </a:lnRef>
        <a:fillRef idx="0">
          <a:scrgbClr r="0" g="0" b="0"/>
        </a:fillRef>
        <a:effectRef idx="0">
          <a:scrgbClr r="0" g="0" b="0"/>
        </a:effectRef>
        <a:fontRef idx="minor"/>
      </dsp:style>
    </dsp:sp>
    <dsp:sp modelId="{E9105CFF-7682-4371-BF7B-729CDA859C93}">
      <dsp:nvSpPr>
        <dsp:cNvPr id="0" name=""/>
        <dsp:cNvSpPr/>
      </dsp:nvSpPr>
      <dsp:spPr>
        <a:xfrm>
          <a:off x="6695836" y="1228596"/>
          <a:ext cx="1457324" cy="291465"/>
        </a:xfrm>
        <a:prstGeom prst="rect">
          <a:avLst/>
        </a:prstGeom>
        <a:solidFill>
          <a:schemeClr val="accent3">
            <a:shade val="50000"/>
            <a:hueOff val="107022"/>
            <a:satOff val="-1708"/>
            <a:lumOff val="16443"/>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Meal Production</a:t>
          </a:r>
        </a:p>
      </dsp:txBody>
      <dsp:txXfrm>
        <a:off x="6695836" y="1228596"/>
        <a:ext cx="1457324" cy="291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28FD-846B-4B48-B2A8-099E024466FE}">
      <dsp:nvSpPr>
        <dsp:cNvPr id="0" name=""/>
        <dsp:cNvSpPr/>
      </dsp:nvSpPr>
      <dsp:spPr>
        <a:xfrm rot="5400000">
          <a:off x="-143051" y="143178"/>
          <a:ext cx="953678" cy="667574"/>
        </a:xfrm>
        <a:prstGeom prst="chevron">
          <a:avLst/>
        </a:prstGeom>
        <a:solidFill>
          <a:schemeClr val="accent5">
            <a:lumMod val="20000"/>
            <a:lumOff val="80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HM</a:t>
          </a:r>
        </a:p>
      </dsp:txBody>
      <dsp:txXfrm rot="-5400000">
        <a:off x="1" y="333913"/>
        <a:ext cx="667574" cy="286104"/>
      </dsp:txXfrm>
    </dsp:sp>
    <dsp:sp modelId="{C043E3BD-4FC9-4CB3-AFC2-AF8DFEDE678F}">
      <dsp:nvSpPr>
        <dsp:cNvPr id="0" name=""/>
        <dsp:cNvSpPr/>
      </dsp:nvSpPr>
      <dsp:spPr>
        <a:xfrm rot="5400000">
          <a:off x="3348021" y="-2697386"/>
          <a:ext cx="619890" cy="6038025"/>
        </a:xfrm>
        <a:prstGeom prst="round2SameRect">
          <a:avLst/>
        </a:prstGeom>
        <a:solidFill>
          <a:schemeClr val="accent5">
            <a:lumMod val="20000"/>
            <a:lumOff val="80000"/>
            <a:alpha val="90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WRITTEN RECIPE WITH # SERVINGS AND SERVING SIZES</a:t>
          </a:r>
        </a:p>
      </dsp:txBody>
      <dsp:txXfrm rot="-5400000">
        <a:off x="638954" y="41942"/>
        <a:ext cx="6007764" cy="559368"/>
      </dsp:txXfrm>
    </dsp:sp>
    <dsp:sp modelId="{0CBA701A-9273-4E64-82C8-94B59191EE90}">
      <dsp:nvSpPr>
        <dsp:cNvPr id="0" name=""/>
        <dsp:cNvSpPr/>
      </dsp:nvSpPr>
      <dsp:spPr>
        <a:xfrm rot="5400000">
          <a:off x="-143051" y="977845"/>
          <a:ext cx="953678" cy="667574"/>
        </a:xfrm>
        <a:prstGeom prst="chevron">
          <a:avLst/>
        </a:prstGeom>
        <a:solidFill>
          <a:schemeClr val="accent5">
            <a:lumMod val="40000"/>
            <a:lumOff val="6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CN</a:t>
          </a:r>
        </a:p>
      </dsp:txBody>
      <dsp:txXfrm rot="-5400000">
        <a:off x="1" y="1168580"/>
        <a:ext cx="667574" cy="286104"/>
      </dsp:txXfrm>
    </dsp:sp>
    <dsp:sp modelId="{C979254F-9C82-4318-A26F-7D306A1AEF84}">
      <dsp:nvSpPr>
        <dsp:cNvPr id="0" name=""/>
        <dsp:cNvSpPr/>
      </dsp:nvSpPr>
      <dsp:spPr>
        <a:xfrm rot="5400000">
          <a:off x="3376641" y="-1874273"/>
          <a:ext cx="619890" cy="6038025"/>
        </a:xfrm>
        <a:prstGeom prst="round2SameRect">
          <a:avLst/>
        </a:prstGeom>
        <a:solidFill>
          <a:schemeClr val="accent5">
            <a:lumMod val="40000"/>
            <a:lumOff val="60000"/>
            <a:alpha val="9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VALID CN LABEL/PRODUCT FORMULATION SHEET FOR ALL COMMERCIALLY PROCESSED DISHES WITH MORE THAN ONE COMPONENT </a:t>
          </a:r>
        </a:p>
      </dsp:txBody>
      <dsp:txXfrm rot="-5400000">
        <a:off x="667574" y="865055"/>
        <a:ext cx="6007764" cy="559368"/>
      </dsp:txXfrm>
    </dsp:sp>
    <dsp:sp modelId="{B88BE3BB-7533-4756-B84C-E8C6582D9AAF}">
      <dsp:nvSpPr>
        <dsp:cNvPr id="0" name=""/>
        <dsp:cNvSpPr/>
      </dsp:nvSpPr>
      <dsp:spPr>
        <a:xfrm rot="5400000">
          <a:off x="-143051" y="1812512"/>
          <a:ext cx="953678" cy="667574"/>
        </a:xfrm>
        <a:prstGeom prst="chevron">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WGR</a:t>
          </a:r>
        </a:p>
      </dsp:txBody>
      <dsp:txXfrm rot="-5400000">
        <a:off x="1" y="2003247"/>
        <a:ext cx="667574" cy="286104"/>
      </dsp:txXfrm>
    </dsp:sp>
    <dsp:sp modelId="{B3E04090-D953-49E9-B1AA-3DFCE73CF5AE}">
      <dsp:nvSpPr>
        <dsp:cNvPr id="0" name=""/>
        <dsp:cNvSpPr/>
      </dsp:nvSpPr>
      <dsp:spPr>
        <a:xfrm rot="5400000">
          <a:off x="3376641" y="-1039606"/>
          <a:ext cx="619890" cy="6038025"/>
        </a:xfrm>
        <a:prstGeom prst="round2SameRect">
          <a:avLst/>
        </a:prstGeom>
        <a:solidFill>
          <a:schemeClr val="accent5">
            <a:lumMod val="60000"/>
            <a:lumOff val="40000"/>
            <a:alpha val="9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PRODUCT LABEL &amp; METHOD DOCUMENTATION</a:t>
          </a:r>
        </a:p>
      </dsp:txBody>
      <dsp:txXfrm rot="-5400000">
        <a:off x="667574" y="1699722"/>
        <a:ext cx="6007764" cy="559368"/>
      </dsp:txXfrm>
    </dsp:sp>
    <dsp:sp modelId="{06903376-CBD5-4A72-9668-E8B86DA7501B}">
      <dsp:nvSpPr>
        <dsp:cNvPr id="0" name=""/>
        <dsp:cNvSpPr/>
      </dsp:nvSpPr>
      <dsp:spPr>
        <a:xfrm rot="5400000">
          <a:off x="-143051" y="2647179"/>
          <a:ext cx="953678" cy="667574"/>
        </a:xfrm>
        <a:prstGeom prst="chevron">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Yogurt</a:t>
          </a:r>
        </a:p>
      </dsp:txBody>
      <dsp:txXfrm rot="-5400000">
        <a:off x="1" y="2837914"/>
        <a:ext cx="667574" cy="286104"/>
      </dsp:txXfrm>
    </dsp:sp>
    <dsp:sp modelId="{7C425257-0194-4F69-80BB-548BE1DF5B13}">
      <dsp:nvSpPr>
        <dsp:cNvPr id="0" name=""/>
        <dsp:cNvSpPr/>
      </dsp:nvSpPr>
      <dsp:spPr>
        <a:xfrm rot="5400000">
          <a:off x="3376641" y="-204939"/>
          <a:ext cx="619890" cy="6038025"/>
        </a:xfrm>
        <a:prstGeom prst="round2SameRect">
          <a:avLst/>
        </a:prstGeom>
        <a:solidFill>
          <a:schemeClr val="accent5">
            <a:lumMod val="75000"/>
            <a:alpha val="90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PRODUCT LABEL &amp; NUTRITION FACTS LABEL</a:t>
          </a:r>
        </a:p>
      </dsp:txBody>
      <dsp:txXfrm rot="-5400000">
        <a:off x="667574" y="2534389"/>
        <a:ext cx="6007764" cy="559368"/>
      </dsp:txXfrm>
    </dsp:sp>
    <dsp:sp modelId="{9F54A0D4-7FB4-4173-B073-5456D12E02F2}">
      <dsp:nvSpPr>
        <dsp:cNvPr id="0" name=""/>
        <dsp:cNvSpPr/>
      </dsp:nvSpPr>
      <dsp:spPr>
        <a:xfrm rot="5400000">
          <a:off x="-143051" y="3481847"/>
          <a:ext cx="953678" cy="667574"/>
        </a:xfrm>
        <a:prstGeom prst="chevron">
          <a:avLst/>
        </a:prstGeom>
        <a:solidFill>
          <a:schemeClr val="accent5">
            <a:lumMod val="5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Cereal</a:t>
          </a:r>
        </a:p>
      </dsp:txBody>
      <dsp:txXfrm rot="-5400000">
        <a:off x="1" y="3672582"/>
        <a:ext cx="667574" cy="286104"/>
      </dsp:txXfrm>
    </dsp:sp>
    <dsp:sp modelId="{45B38C3B-440C-43DB-9AC9-F4F8B6DA2C15}">
      <dsp:nvSpPr>
        <dsp:cNvPr id="0" name=""/>
        <dsp:cNvSpPr/>
      </dsp:nvSpPr>
      <dsp:spPr>
        <a:xfrm rot="5400000">
          <a:off x="3376641" y="629728"/>
          <a:ext cx="619890" cy="6038025"/>
        </a:xfrm>
        <a:prstGeom prst="round2SameRect">
          <a:avLst/>
        </a:prstGeom>
        <a:solidFill>
          <a:schemeClr val="accent5">
            <a:lumMod val="5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PRODUCT LABEL, NUTRITION FACTS LABEL &amp; INGREDIENTS LIST</a:t>
          </a:r>
        </a:p>
      </dsp:txBody>
      <dsp:txXfrm rot="-5400000">
        <a:off x="667574" y="3369057"/>
        <a:ext cx="6007764" cy="559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BDBE-D3EC-4054-B63F-83A5B74BE3BD}">
      <dsp:nvSpPr>
        <dsp:cNvPr id="0" name=""/>
        <dsp:cNvSpPr/>
      </dsp:nvSpPr>
      <dsp:spPr>
        <a:xfrm>
          <a:off x="3287" y="518995"/>
          <a:ext cx="1913520" cy="765408"/>
        </a:xfrm>
        <a:prstGeom prst="chevron">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CACFP RENEWAL APPLICATION</a:t>
          </a:r>
        </a:p>
      </dsp:txBody>
      <dsp:txXfrm>
        <a:off x="385991" y="518995"/>
        <a:ext cx="1148112" cy="765408"/>
      </dsp:txXfrm>
    </dsp:sp>
    <dsp:sp modelId="{25971B8D-8AB2-4E1A-AE7D-4BB1670C3227}">
      <dsp:nvSpPr>
        <dsp:cNvPr id="0" name=""/>
        <dsp:cNvSpPr/>
      </dsp:nvSpPr>
      <dsp:spPr>
        <a:xfrm>
          <a:off x="1725455" y="518995"/>
          <a:ext cx="1913520" cy="765408"/>
        </a:xfrm>
        <a:prstGeom prst="chevron">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CACFP POLICIES &amp; PROCEDURES</a:t>
          </a:r>
        </a:p>
      </dsp:txBody>
      <dsp:txXfrm>
        <a:off x="2108159" y="518995"/>
        <a:ext cx="1148112" cy="765408"/>
      </dsp:txXfrm>
    </dsp:sp>
    <dsp:sp modelId="{3BB9A2DB-F6B9-40F8-AA84-AFA99CB22745}">
      <dsp:nvSpPr>
        <dsp:cNvPr id="0" name=""/>
        <dsp:cNvSpPr/>
      </dsp:nvSpPr>
      <dsp:spPr>
        <a:xfrm>
          <a:off x="3447623" y="518995"/>
          <a:ext cx="1913520" cy="765408"/>
        </a:xfrm>
        <a:prstGeom prst="chevron">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CACFP MONTHLY SUPPORTING DOCUMENTATION</a:t>
          </a:r>
        </a:p>
      </dsp:txBody>
      <dsp:txXfrm>
        <a:off x="3830327" y="518995"/>
        <a:ext cx="1148112" cy="765408"/>
      </dsp:txXfrm>
    </dsp:sp>
    <dsp:sp modelId="{ED4A586E-3B82-406F-8A72-B444356143C3}">
      <dsp:nvSpPr>
        <dsp:cNvPr id="0" name=""/>
        <dsp:cNvSpPr/>
      </dsp:nvSpPr>
      <dsp:spPr>
        <a:xfrm>
          <a:off x="5169792" y="518995"/>
          <a:ext cx="1913520" cy="765408"/>
        </a:xfrm>
        <a:prstGeom prst="chevron">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CACFP PERMANENT RECORDS</a:t>
          </a:r>
        </a:p>
      </dsp:txBody>
      <dsp:txXfrm>
        <a:off x="5552496" y="518995"/>
        <a:ext cx="1148112" cy="765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B771-6269-4B7B-B587-F47E3FB73A59}">
      <dsp:nvSpPr>
        <dsp:cNvPr id="0" name=""/>
        <dsp:cNvSpPr/>
      </dsp:nvSpPr>
      <dsp:spPr>
        <a:xfrm>
          <a:off x="2492" y="82454"/>
          <a:ext cx="1498736" cy="502152"/>
        </a:xfrm>
        <a:prstGeom prst="rect">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1 Medium D Ring Binder</a:t>
          </a:r>
        </a:p>
      </dsp:txBody>
      <dsp:txXfrm>
        <a:off x="2492" y="82454"/>
        <a:ext cx="1498736" cy="502152"/>
      </dsp:txXfrm>
    </dsp:sp>
    <dsp:sp modelId="{FD72B766-FAC9-48F8-AA77-89B3FB10D4A0}">
      <dsp:nvSpPr>
        <dsp:cNvPr id="0" name=""/>
        <dsp:cNvSpPr/>
      </dsp:nvSpPr>
      <dsp:spPr>
        <a:xfrm>
          <a:off x="2492" y="584607"/>
          <a:ext cx="1498736" cy="339693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Application</a:t>
          </a:r>
        </a:p>
        <a:p>
          <a:pPr marL="57150" lvl="1" indent="-57150" algn="l" defTabSz="444500">
            <a:lnSpc>
              <a:spcPct val="90000"/>
            </a:lnSpc>
            <a:spcBef>
              <a:spcPct val="0"/>
            </a:spcBef>
            <a:spcAft>
              <a:spcPct val="15000"/>
            </a:spcAft>
            <a:buChar char="•"/>
          </a:pPr>
          <a:r>
            <a:rPr lang="en-US" sz="1000" kern="1200" dirty="0"/>
            <a:t>Management Plan</a:t>
          </a:r>
        </a:p>
        <a:p>
          <a:pPr marL="57150" lvl="1" indent="-57150" algn="l" defTabSz="444500">
            <a:lnSpc>
              <a:spcPct val="90000"/>
            </a:lnSpc>
            <a:spcBef>
              <a:spcPct val="0"/>
            </a:spcBef>
            <a:spcAft>
              <a:spcPct val="15000"/>
            </a:spcAft>
            <a:buChar char="•"/>
          </a:pPr>
          <a:r>
            <a:rPr lang="en-US" sz="1000" kern="1200" dirty="0"/>
            <a:t>Budget</a:t>
          </a:r>
        </a:p>
        <a:p>
          <a:pPr marL="57150" lvl="1" indent="-57150" algn="l" defTabSz="444500">
            <a:lnSpc>
              <a:spcPct val="90000"/>
            </a:lnSpc>
            <a:spcBef>
              <a:spcPct val="0"/>
            </a:spcBef>
            <a:spcAft>
              <a:spcPct val="15000"/>
            </a:spcAft>
            <a:buChar char="•"/>
          </a:pPr>
          <a:r>
            <a:rPr lang="en-US" sz="1000" kern="1200" dirty="0"/>
            <a:t>Supporting documentation</a:t>
          </a:r>
        </a:p>
        <a:p>
          <a:pPr marL="57150" lvl="1" indent="-57150" algn="l" defTabSz="444500">
            <a:lnSpc>
              <a:spcPct val="90000"/>
            </a:lnSpc>
            <a:spcBef>
              <a:spcPct val="0"/>
            </a:spcBef>
            <a:spcAft>
              <a:spcPct val="15000"/>
            </a:spcAft>
            <a:buChar char="•"/>
          </a:pPr>
          <a:r>
            <a:rPr lang="en-US" sz="1000" kern="1200" dirty="0"/>
            <a:t>Financial Viability documents including independent auditor’s report, and balance sheet. </a:t>
          </a:r>
        </a:p>
        <a:p>
          <a:pPr marL="57150" lvl="1" indent="-57150" algn="l" defTabSz="444500">
            <a:lnSpc>
              <a:spcPct val="90000"/>
            </a:lnSpc>
            <a:spcBef>
              <a:spcPct val="0"/>
            </a:spcBef>
            <a:spcAft>
              <a:spcPct val="15000"/>
            </a:spcAft>
            <a:buChar char="•"/>
          </a:pPr>
          <a:r>
            <a:rPr lang="en-US" sz="1000" kern="1200" dirty="0"/>
            <a:t>Vendor Contracts</a:t>
          </a:r>
        </a:p>
        <a:p>
          <a:pPr marL="57150" lvl="1" indent="-57150" algn="l" defTabSz="444500">
            <a:lnSpc>
              <a:spcPct val="90000"/>
            </a:lnSpc>
            <a:spcBef>
              <a:spcPct val="0"/>
            </a:spcBef>
            <a:spcAft>
              <a:spcPct val="15000"/>
            </a:spcAft>
            <a:buChar char="•"/>
          </a:pPr>
          <a:r>
            <a:rPr lang="en-US" sz="1000" kern="1200" dirty="0"/>
            <a:t>Board of Directors List</a:t>
          </a:r>
        </a:p>
        <a:p>
          <a:pPr marL="57150" lvl="1" indent="-57150" algn="l" defTabSz="444500">
            <a:lnSpc>
              <a:spcPct val="90000"/>
            </a:lnSpc>
            <a:spcBef>
              <a:spcPct val="0"/>
            </a:spcBef>
            <a:spcAft>
              <a:spcPct val="15000"/>
            </a:spcAft>
            <a:buChar char="•"/>
          </a:pPr>
          <a:r>
            <a:rPr lang="en-US" sz="1000" kern="1200" dirty="0"/>
            <a:t>Tiering Documentation, if applicable </a:t>
          </a:r>
        </a:p>
        <a:p>
          <a:pPr marL="57150" lvl="1" indent="-57150" algn="l" defTabSz="444500">
            <a:lnSpc>
              <a:spcPct val="90000"/>
            </a:lnSpc>
            <a:spcBef>
              <a:spcPct val="0"/>
            </a:spcBef>
            <a:spcAft>
              <a:spcPct val="15000"/>
            </a:spcAft>
            <a:buChar char="•"/>
          </a:pPr>
          <a:endParaRPr lang="en-US" sz="1000" kern="1200" dirty="0"/>
        </a:p>
      </dsp:txBody>
      <dsp:txXfrm>
        <a:off x="2492" y="584607"/>
        <a:ext cx="1498736" cy="3396937"/>
      </dsp:txXfrm>
    </dsp:sp>
    <dsp:sp modelId="{FFA385E1-86BC-467B-A4E5-74BFF033B4CC}">
      <dsp:nvSpPr>
        <dsp:cNvPr id="0" name=""/>
        <dsp:cNvSpPr/>
      </dsp:nvSpPr>
      <dsp:spPr>
        <a:xfrm>
          <a:off x="1711052" y="82454"/>
          <a:ext cx="1498736" cy="502152"/>
        </a:xfrm>
        <a:prstGeom prst="rect">
          <a:avLst/>
        </a:prstGeom>
        <a:solidFill>
          <a:schemeClr val="accent4">
            <a:alpha val="90000"/>
            <a:hueOff val="0"/>
            <a:satOff val="0"/>
            <a:lumOff val="0"/>
            <a:alphaOff val="-13333"/>
          </a:schemeClr>
        </a:solidFill>
        <a:ln w="25400"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1 Medium D Ring Binder</a:t>
          </a:r>
        </a:p>
      </dsp:txBody>
      <dsp:txXfrm>
        <a:off x="1711052" y="82454"/>
        <a:ext cx="1498736" cy="502152"/>
      </dsp:txXfrm>
    </dsp:sp>
    <dsp:sp modelId="{B673F2A3-C57D-4C78-AD8E-8500DBBDA1E7}">
      <dsp:nvSpPr>
        <dsp:cNvPr id="0" name=""/>
        <dsp:cNvSpPr/>
      </dsp:nvSpPr>
      <dsp:spPr>
        <a:xfrm>
          <a:off x="1711052" y="584607"/>
          <a:ext cx="1498736" cy="339693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Recordkeeping Policy</a:t>
          </a:r>
        </a:p>
        <a:p>
          <a:pPr marL="57150" lvl="1" indent="-57150" algn="l" defTabSz="444500">
            <a:lnSpc>
              <a:spcPct val="90000"/>
            </a:lnSpc>
            <a:spcBef>
              <a:spcPct val="0"/>
            </a:spcBef>
            <a:spcAft>
              <a:spcPct val="15000"/>
            </a:spcAft>
            <a:buChar char="•"/>
          </a:pPr>
          <a:r>
            <a:rPr lang="en-US" sz="1000" kern="1200" dirty="0"/>
            <a:t>Policies &amp; Procedures for Monitoring, Corrective Action, etc.</a:t>
          </a:r>
        </a:p>
        <a:p>
          <a:pPr marL="57150" lvl="1" indent="-57150" algn="l" defTabSz="444500">
            <a:lnSpc>
              <a:spcPct val="90000"/>
            </a:lnSpc>
            <a:spcBef>
              <a:spcPct val="0"/>
            </a:spcBef>
            <a:spcAft>
              <a:spcPct val="15000"/>
            </a:spcAft>
            <a:buChar char="•"/>
          </a:pPr>
          <a:r>
            <a:rPr lang="en-US" sz="1000" kern="1200" dirty="0"/>
            <a:t>Recent Review</a:t>
          </a:r>
        </a:p>
        <a:p>
          <a:pPr marL="57150" lvl="1" indent="-57150" algn="l" defTabSz="444500">
            <a:lnSpc>
              <a:spcPct val="90000"/>
            </a:lnSpc>
            <a:spcBef>
              <a:spcPct val="0"/>
            </a:spcBef>
            <a:spcAft>
              <a:spcPct val="15000"/>
            </a:spcAft>
            <a:buChar char="•"/>
          </a:pPr>
          <a:r>
            <a:rPr lang="en-US" sz="1000" kern="1200" dirty="0"/>
            <a:t>Job Descriptions</a:t>
          </a:r>
        </a:p>
        <a:p>
          <a:pPr marL="57150" lvl="1" indent="-57150" algn="l" defTabSz="444500">
            <a:lnSpc>
              <a:spcPct val="90000"/>
            </a:lnSpc>
            <a:spcBef>
              <a:spcPct val="0"/>
            </a:spcBef>
            <a:spcAft>
              <a:spcPct val="15000"/>
            </a:spcAft>
            <a:buChar char="•"/>
          </a:pPr>
          <a:r>
            <a:rPr lang="en-US" sz="1000" kern="1200" dirty="0"/>
            <a:t>Outside Employment Policy (for multiple site sponsors only)</a:t>
          </a:r>
        </a:p>
        <a:p>
          <a:pPr marL="57150" lvl="1" indent="-57150" algn="l" defTabSz="444500">
            <a:lnSpc>
              <a:spcPct val="90000"/>
            </a:lnSpc>
            <a:spcBef>
              <a:spcPct val="0"/>
            </a:spcBef>
            <a:spcAft>
              <a:spcPct val="15000"/>
            </a:spcAft>
            <a:buChar char="•"/>
          </a:pPr>
          <a:r>
            <a:rPr lang="en-US" sz="1000" kern="1200" dirty="0"/>
            <a:t>Integrity Statements</a:t>
          </a:r>
        </a:p>
        <a:p>
          <a:pPr marL="57150" lvl="1" indent="-57150" algn="l" defTabSz="444500">
            <a:lnSpc>
              <a:spcPct val="90000"/>
            </a:lnSpc>
            <a:spcBef>
              <a:spcPct val="0"/>
            </a:spcBef>
            <a:spcAft>
              <a:spcPct val="15000"/>
            </a:spcAft>
            <a:buChar char="•"/>
          </a:pPr>
          <a:r>
            <a:rPr lang="en-US" sz="1000" kern="1200" dirty="0"/>
            <a:t>Organizational Chart</a:t>
          </a:r>
        </a:p>
        <a:p>
          <a:pPr marL="57150" lvl="1" indent="-57150" algn="l" defTabSz="444500">
            <a:lnSpc>
              <a:spcPct val="90000"/>
            </a:lnSpc>
            <a:spcBef>
              <a:spcPct val="0"/>
            </a:spcBef>
            <a:spcAft>
              <a:spcPct val="15000"/>
            </a:spcAft>
            <a:buChar char="•"/>
          </a:pPr>
          <a:r>
            <a:rPr lang="en-US" sz="1000" kern="1200" dirty="0"/>
            <a:t>Monitoring</a:t>
          </a:r>
        </a:p>
        <a:p>
          <a:pPr marL="57150" lvl="1" indent="-57150" algn="l" defTabSz="444500">
            <a:lnSpc>
              <a:spcPct val="90000"/>
            </a:lnSpc>
            <a:spcBef>
              <a:spcPct val="0"/>
            </a:spcBef>
            <a:spcAft>
              <a:spcPct val="15000"/>
            </a:spcAft>
            <a:buChar char="•"/>
          </a:pPr>
          <a:r>
            <a:rPr lang="en-US" sz="1000" kern="1200" dirty="0"/>
            <a:t>Current FY Staff Training</a:t>
          </a:r>
        </a:p>
        <a:p>
          <a:pPr marL="57150" lvl="1" indent="-57150" algn="l" defTabSz="444500">
            <a:lnSpc>
              <a:spcPct val="90000"/>
            </a:lnSpc>
            <a:spcBef>
              <a:spcPct val="0"/>
            </a:spcBef>
            <a:spcAft>
              <a:spcPct val="15000"/>
            </a:spcAft>
            <a:buChar char="•"/>
          </a:pPr>
          <a:r>
            <a:rPr lang="en-US" sz="1000" kern="1200" dirty="0"/>
            <a:t>Cycle Menus, CN Labels, Recipes, Product Labels, Nutrition Facts, etc.</a:t>
          </a:r>
        </a:p>
        <a:p>
          <a:pPr marL="57150" lvl="1" indent="-57150" algn="l" defTabSz="444500">
            <a:lnSpc>
              <a:spcPct val="90000"/>
            </a:lnSpc>
            <a:spcBef>
              <a:spcPct val="0"/>
            </a:spcBef>
            <a:spcAft>
              <a:spcPct val="15000"/>
            </a:spcAft>
            <a:buChar char="•"/>
          </a:pPr>
          <a:r>
            <a:rPr lang="en-US" sz="1000" kern="1200" dirty="0"/>
            <a:t>Food Handlers/Food Safety Manager Certificates, if applicable</a:t>
          </a:r>
        </a:p>
      </dsp:txBody>
      <dsp:txXfrm>
        <a:off x="1711052" y="584607"/>
        <a:ext cx="1498736" cy="3396937"/>
      </dsp:txXfrm>
    </dsp:sp>
    <dsp:sp modelId="{BB187946-3DAB-498F-A05E-1ECDC266E31A}">
      <dsp:nvSpPr>
        <dsp:cNvPr id="0" name=""/>
        <dsp:cNvSpPr/>
      </dsp:nvSpPr>
      <dsp:spPr>
        <a:xfrm>
          <a:off x="3419611" y="82454"/>
          <a:ext cx="1498736" cy="502152"/>
        </a:xfrm>
        <a:prstGeom prst="rect">
          <a:avLst/>
        </a:prstGeom>
        <a:solidFill>
          <a:schemeClr val="accent4">
            <a:alpha val="90000"/>
            <a:hueOff val="0"/>
            <a:satOff val="0"/>
            <a:lumOff val="0"/>
            <a:alphaOff val="-26667"/>
          </a:schemeClr>
        </a:solidFill>
        <a:ln w="25400"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2-3 Large D Ring Binder &amp; 12 Monthly Hanging File Folders</a:t>
          </a:r>
        </a:p>
      </dsp:txBody>
      <dsp:txXfrm>
        <a:off x="3419611" y="82454"/>
        <a:ext cx="1498736" cy="502152"/>
      </dsp:txXfrm>
    </dsp:sp>
    <dsp:sp modelId="{EF66B5AF-ED69-4A0A-9339-51BE8261F3FD}">
      <dsp:nvSpPr>
        <dsp:cNvPr id="0" name=""/>
        <dsp:cNvSpPr/>
      </dsp:nvSpPr>
      <dsp:spPr>
        <a:xfrm>
          <a:off x="3419611" y="584607"/>
          <a:ext cx="1498736" cy="339693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Binder with Tab Dividers Labeled Free, Reduced, and Above Scale with appropriate claiming rosters and completed Confidential Income Statements</a:t>
          </a:r>
        </a:p>
        <a:p>
          <a:pPr marL="57150" lvl="1" indent="-57150" algn="l" defTabSz="444500">
            <a:lnSpc>
              <a:spcPct val="90000"/>
            </a:lnSpc>
            <a:spcBef>
              <a:spcPct val="0"/>
            </a:spcBef>
            <a:spcAft>
              <a:spcPct val="15000"/>
            </a:spcAft>
            <a:buChar char="•"/>
          </a:pPr>
          <a:r>
            <a:rPr lang="en-US" sz="1000" kern="1200" dirty="0"/>
            <a:t>Binders with Emergency Contact Forms and Enrollment Forms</a:t>
          </a:r>
        </a:p>
        <a:p>
          <a:pPr marL="57150" lvl="1" indent="-57150" algn="l" defTabSz="444500">
            <a:lnSpc>
              <a:spcPct val="90000"/>
            </a:lnSpc>
            <a:spcBef>
              <a:spcPct val="0"/>
            </a:spcBef>
            <a:spcAft>
              <a:spcPct val="15000"/>
            </a:spcAft>
            <a:buChar char="•"/>
          </a:pPr>
          <a:r>
            <a:rPr lang="en-US" sz="1000" kern="1200" dirty="0"/>
            <a:t>Monthly File Folders-Sign in Sheets, Point of Service Meal Counts, Infant Meal Record, Meal Count Summary, Dated Menus with substitutions if necessary, Food Cost Report, Expense Worksheet, Labor Costs/Time Sheets, Sponsor &amp; Site Claims, Supporting Documentation </a:t>
          </a:r>
        </a:p>
      </dsp:txBody>
      <dsp:txXfrm>
        <a:off x="3419611" y="584607"/>
        <a:ext cx="1498736" cy="3396937"/>
      </dsp:txXfrm>
    </dsp:sp>
    <dsp:sp modelId="{4E60BD0B-497B-463B-9223-9ADA55B74A2E}">
      <dsp:nvSpPr>
        <dsp:cNvPr id="0" name=""/>
        <dsp:cNvSpPr/>
      </dsp:nvSpPr>
      <dsp:spPr>
        <a:xfrm>
          <a:off x="5128171" y="82454"/>
          <a:ext cx="1498736" cy="502152"/>
        </a:xfrm>
        <a:prstGeom prst="rect">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1 Two Pocket Portfolio Folder</a:t>
          </a:r>
        </a:p>
      </dsp:txBody>
      <dsp:txXfrm>
        <a:off x="5128171" y="82454"/>
        <a:ext cx="1498736" cy="502152"/>
      </dsp:txXfrm>
    </dsp:sp>
    <dsp:sp modelId="{11BCC0DC-2269-423F-B95C-3FD887F44667}">
      <dsp:nvSpPr>
        <dsp:cNvPr id="0" name=""/>
        <dsp:cNvSpPr/>
      </dsp:nvSpPr>
      <dsp:spPr>
        <a:xfrm>
          <a:off x="5128171" y="584607"/>
          <a:ext cx="1498736" cy="339693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Permanent Agreement</a:t>
          </a:r>
        </a:p>
        <a:p>
          <a:pPr marL="57150" lvl="1" indent="-57150" algn="l" defTabSz="444500">
            <a:lnSpc>
              <a:spcPct val="90000"/>
            </a:lnSpc>
            <a:spcBef>
              <a:spcPct val="0"/>
            </a:spcBef>
            <a:spcAft>
              <a:spcPct val="15000"/>
            </a:spcAft>
            <a:buChar char="•"/>
          </a:pPr>
          <a:r>
            <a:rPr lang="en-US" sz="1000" kern="1200" dirty="0"/>
            <a:t>Administrative Review Procedures</a:t>
          </a:r>
        </a:p>
        <a:p>
          <a:pPr marL="57150" lvl="1" indent="-57150" algn="l" defTabSz="444500">
            <a:lnSpc>
              <a:spcPct val="90000"/>
            </a:lnSpc>
            <a:spcBef>
              <a:spcPct val="0"/>
            </a:spcBef>
            <a:spcAft>
              <a:spcPct val="15000"/>
            </a:spcAft>
            <a:buChar char="•"/>
          </a:pPr>
          <a:r>
            <a:rPr lang="en-US" sz="1000" kern="1200" dirty="0"/>
            <a:t>Procedures for Complaints of Discrimination</a:t>
          </a:r>
        </a:p>
        <a:p>
          <a:pPr marL="57150" lvl="1" indent="-57150" algn="l" defTabSz="444500">
            <a:lnSpc>
              <a:spcPct val="90000"/>
            </a:lnSpc>
            <a:spcBef>
              <a:spcPct val="0"/>
            </a:spcBef>
            <a:spcAft>
              <a:spcPct val="15000"/>
            </a:spcAft>
            <a:buChar char="•"/>
          </a:pPr>
          <a:r>
            <a:rPr lang="en-US" sz="1000" kern="1200" dirty="0"/>
            <a:t>Integrity Statements</a:t>
          </a:r>
        </a:p>
        <a:p>
          <a:pPr marL="57150" lvl="1" indent="-57150" algn="l" defTabSz="444500">
            <a:lnSpc>
              <a:spcPct val="90000"/>
            </a:lnSpc>
            <a:spcBef>
              <a:spcPct val="0"/>
            </a:spcBef>
            <a:spcAft>
              <a:spcPct val="15000"/>
            </a:spcAft>
            <a:buChar char="•"/>
          </a:pPr>
          <a:r>
            <a:rPr lang="en-US" sz="1000" kern="1200" dirty="0"/>
            <a:t>Public Communications</a:t>
          </a:r>
        </a:p>
        <a:p>
          <a:pPr marL="57150" lvl="1" indent="-57150" algn="l" defTabSz="444500">
            <a:lnSpc>
              <a:spcPct val="90000"/>
            </a:lnSpc>
            <a:spcBef>
              <a:spcPct val="0"/>
            </a:spcBef>
            <a:spcAft>
              <a:spcPct val="15000"/>
            </a:spcAft>
            <a:buChar char="•"/>
          </a:pPr>
          <a:r>
            <a:rPr lang="en-US" sz="1000" kern="1200" dirty="0"/>
            <a:t>Health Inspections </a:t>
          </a:r>
        </a:p>
        <a:p>
          <a:pPr marL="57150" lvl="1" indent="-57150" algn="l" defTabSz="444500">
            <a:lnSpc>
              <a:spcPct val="90000"/>
            </a:lnSpc>
            <a:spcBef>
              <a:spcPct val="0"/>
            </a:spcBef>
            <a:spcAft>
              <a:spcPct val="15000"/>
            </a:spcAft>
            <a:buChar char="•"/>
          </a:pPr>
          <a:r>
            <a:rPr lang="en-US" sz="1000" kern="1200" dirty="0"/>
            <a:t>Signed Medical Statements</a:t>
          </a:r>
        </a:p>
      </dsp:txBody>
      <dsp:txXfrm>
        <a:off x="5128171" y="584607"/>
        <a:ext cx="1498736" cy="3396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8163E-5CDE-46CB-869A-DD68B7B03180}">
      <dsp:nvSpPr>
        <dsp:cNvPr id="0" name=""/>
        <dsp:cNvSpPr/>
      </dsp:nvSpPr>
      <dsp:spPr>
        <a:xfrm>
          <a:off x="0"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Notification of Review Letter</a:t>
          </a:r>
        </a:p>
      </dsp:txBody>
      <dsp:txXfrm>
        <a:off x="273844" y="2583656"/>
        <a:ext cx="821531" cy="547687"/>
      </dsp:txXfrm>
    </dsp:sp>
    <dsp:sp modelId="{CBAD8444-2113-4ECE-81AF-DA67D90ADEF7}">
      <dsp:nvSpPr>
        <dsp:cNvPr id="0" name=""/>
        <dsp:cNvSpPr/>
      </dsp:nvSpPr>
      <dsp:spPr>
        <a:xfrm>
          <a:off x="1232296"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CACFP Review</a:t>
          </a:r>
        </a:p>
      </dsp:txBody>
      <dsp:txXfrm>
        <a:off x="1506140" y="2583656"/>
        <a:ext cx="821531" cy="547687"/>
      </dsp:txXfrm>
    </dsp:sp>
    <dsp:sp modelId="{9F5BBD7A-51E9-4B5A-B1E8-C3D0E3AC4A2E}">
      <dsp:nvSpPr>
        <dsp:cNvPr id="0" name=""/>
        <dsp:cNvSpPr/>
      </dsp:nvSpPr>
      <dsp:spPr>
        <a:xfrm>
          <a:off x="2464593"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Notified of Finding or Non-compliance</a:t>
          </a:r>
        </a:p>
      </dsp:txBody>
      <dsp:txXfrm>
        <a:off x="2738437" y="2583656"/>
        <a:ext cx="821531" cy="547687"/>
      </dsp:txXfrm>
    </dsp:sp>
    <dsp:sp modelId="{D30204C1-052A-4C6E-806F-2A394E7D15D4}">
      <dsp:nvSpPr>
        <dsp:cNvPr id="0" name=""/>
        <dsp:cNvSpPr/>
      </dsp:nvSpPr>
      <dsp:spPr>
        <a:xfrm>
          <a:off x="3696890"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Letter with assigned corrective action and/or fiscal action</a:t>
          </a:r>
        </a:p>
      </dsp:txBody>
      <dsp:txXfrm>
        <a:off x="3970734" y="2583656"/>
        <a:ext cx="821531" cy="547687"/>
      </dsp:txXfrm>
    </dsp:sp>
    <dsp:sp modelId="{FC1A6C3D-8711-4199-946B-DD27EF961A09}">
      <dsp:nvSpPr>
        <dsp:cNvPr id="0" name=""/>
        <dsp:cNvSpPr/>
      </dsp:nvSpPr>
      <dsp:spPr>
        <a:xfrm>
          <a:off x="4929187"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Develop Policy &amp; Procedure to permanently correct</a:t>
          </a:r>
        </a:p>
      </dsp:txBody>
      <dsp:txXfrm>
        <a:off x="5203031" y="2583656"/>
        <a:ext cx="821531" cy="547687"/>
      </dsp:txXfrm>
    </dsp:sp>
    <dsp:sp modelId="{C8ECA451-20CE-4B01-9843-699CB3BC3187}">
      <dsp:nvSpPr>
        <dsp:cNvPr id="0" name=""/>
        <dsp:cNvSpPr/>
      </dsp:nvSpPr>
      <dsp:spPr>
        <a:xfrm>
          <a:off x="6161484"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Conduct staff training &amp; implement new process</a:t>
          </a:r>
        </a:p>
      </dsp:txBody>
      <dsp:txXfrm>
        <a:off x="6435328" y="2583656"/>
        <a:ext cx="821531" cy="547687"/>
      </dsp:txXfrm>
    </dsp:sp>
    <dsp:sp modelId="{A4A1A9BD-0E8A-4478-880E-D343B494CD51}">
      <dsp:nvSpPr>
        <dsp:cNvPr id="0" name=""/>
        <dsp:cNvSpPr/>
      </dsp:nvSpPr>
      <dsp:spPr>
        <a:xfrm>
          <a:off x="7393781" y="2583656"/>
          <a:ext cx="1369218" cy="547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t>Complete &amp; Submit Corrective Action Plan</a:t>
          </a:r>
        </a:p>
      </dsp:txBody>
      <dsp:txXfrm>
        <a:off x="7667625" y="2583656"/>
        <a:ext cx="821531" cy="547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611F7-BA13-4F37-A047-8DA580542E25}">
      <dsp:nvSpPr>
        <dsp:cNvPr id="0" name=""/>
        <dsp:cNvSpPr/>
      </dsp:nvSpPr>
      <dsp:spPr>
        <a:xfrm>
          <a:off x="0" y="0"/>
          <a:ext cx="6858000" cy="1394460"/>
        </a:xfrm>
        <a:prstGeom prst="rect">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After you forecast you will need to determine what method to use to make your purchases:</a:t>
          </a:r>
        </a:p>
      </dsp:txBody>
      <dsp:txXfrm>
        <a:off x="0" y="0"/>
        <a:ext cx="6858000" cy="1394460"/>
      </dsp:txXfrm>
    </dsp:sp>
    <dsp:sp modelId="{C994CDCD-C5EC-4688-99F4-EA7774154CE4}">
      <dsp:nvSpPr>
        <dsp:cNvPr id="0" name=""/>
        <dsp:cNvSpPr/>
      </dsp:nvSpPr>
      <dsp:spPr>
        <a:xfrm>
          <a:off x="3348" y="1394460"/>
          <a:ext cx="2283767" cy="292836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Micro</a:t>
          </a:r>
        </a:p>
        <a:p>
          <a:pPr marL="0" lvl="0" indent="0" algn="ctr" defTabSz="889000">
            <a:lnSpc>
              <a:spcPct val="90000"/>
            </a:lnSpc>
            <a:spcBef>
              <a:spcPct val="0"/>
            </a:spcBef>
            <a:spcAft>
              <a:spcPct val="35000"/>
            </a:spcAft>
            <a:buNone/>
          </a:pPr>
          <a:r>
            <a:rPr lang="en-US" sz="2000" kern="1200" dirty="0"/>
            <a:t>Does not exceed $10,000</a:t>
          </a:r>
        </a:p>
      </dsp:txBody>
      <dsp:txXfrm>
        <a:off x="3348" y="1394460"/>
        <a:ext cx="2283767" cy="2928366"/>
      </dsp:txXfrm>
    </dsp:sp>
    <dsp:sp modelId="{3AF4D57F-8846-4AC3-8F68-A3F572AA8746}">
      <dsp:nvSpPr>
        <dsp:cNvPr id="0" name=""/>
        <dsp:cNvSpPr/>
      </dsp:nvSpPr>
      <dsp:spPr>
        <a:xfrm>
          <a:off x="2287116" y="1394460"/>
          <a:ext cx="2283767" cy="292836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Small</a:t>
          </a:r>
        </a:p>
        <a:p>
          <a:pPr marL="0" lvl="0" indent="0" algn="ctr" defTabSz="889000">
            <a:lnSpc>
              <a:spcPct val="90000"/>
            </a:lnSpc>
            <a:spcBef>
              <a:spcPct val="0"/>
            </a:spcBef>
            <a:spcAft>
              <a:spcPct val="35000"/>
            </a:spcAft>
            <a:buNone/>
          </a:pPr>
          <a:r>
            <a:rPr lang="en-US" sz="2000" kern="1200" dirty="0"/>
            <a:t>The purchase amount or contract for food only does not exceed $250,000 and for non-food goods and services does not exceed $50,000</a:t>
          </a:r>
        </a:p>
      </dsp:txBody>
      <dsp:txXfrm>
        <a:off x="2287116" y="1394460"/>
        <a:ext cx="2283767" cy="2928366"/>
      </dsp:txXfrm>
    </dsp:sp>
    <dsp:sp modelId="{4B899087-709E-4DB9-88B4-08266B89CF9D}">
      <dsp:nvSpPr>
        <dsp:cNvPr id="0" name=""/>
        <dsp:cNvSpPr/>
      </dsp:nvSpPr>
      <dsp:spPr>
        <a:xfrm>
          <a:off x="4570883" y="1394460"/>
          <a:ext cx="2283767" cy="292836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Formal</a:t>
          </a:r>
        </a:p>
        <a:p>
          <a:pPr marL="0" lvl="0" indent="0" algn="ctr" defTabSz="889000">
            <a:lnSpc>
              <a:spcPct val="90000"/>
            </a:lnSpc>
            <a:spcBef>
              <a:spcPct val="0"/>
            </a:spcBef>
            <a:spcAft>
              <a:spcPct val="35000"/>
            </a:spcAft>
            <a:buNone/>
          </a:pPr>
          <a:r>
            <a:rPr lang="en-US" sz="2000" kern="1200" dirty="0"/>
            <a:t>Used for purchases over $250,000 for food and $50,000 for non-food goods and services. </a:t>
          </a:r>
        </a:p>
      </dsp:txBody>
      <dsp:txXfrm>
        <a:off x="4570883" y="1394460"/>
        <a:ext cx="2283767" cy="2928366"/>
      </dsp:txXfrm>
    </dsp:sp>
    <dsp:sp modelId="{B40C57D7-3CAD-4BC9-8910-50DC8E9A8993}">
      <dsp:nvSpPr>
        <dsp:cNvPr id="0" name=""/>
        <dsp:cNvSpPr/>
      </dsp:nvSpPr>
      <dsp:spPr>
        <a:xfrm>
          <a:off x="0" y="4322826"/>
          <a:ext cx="6858000" cy="325374"/>
        </a:xfrm>
        <a:prstGeom prst="rect">
          <a:avLst/>
        </a:prstGeom>
        <a:solidFill>
          <a:srgbClr val="00B0F0"/>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8F41-7117-42D0-8A6F-BC470E966A47}">
      <dsp:nvSpPr>
        <dsp:cNvPr id="0" name=""/>
        <dsp:cNvSpPr/>
      </dsp:nvSpPr>
      <dsp:spPr>
        <a:xfrm rot="5400000">
          <a:off x="-222646" y="223826"/>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Micro</a:t>
          </a:r>
        </a:p>
      </dsp:txBody>
      <dsp:txXfrm rot="-5400000">
        <a:off x="1" y="520688"/>
        <a:ext cx="1039018" cy="445294"/>
      </dsp:txXfrm>
    </dsp:sp>
    <dsp:sp modelId="{6C346D69-9600-4496-90F7-B2E4C37EEA56}">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Distributes your purchases equally among qualified sources.</a:t>
          </a:r>
        </a:p>
        <a:p>
          <a:pPr marL="57150" lvl="1" indent="-57150" algn="l" defTabSz="488950">
            <a:lnSpc>
              <a:spcPct val="90000"/>
            </a:lnSpc>
            <a:spcBef>
              <a:spcPct val="0"/>
            </a:spcBef>
            <a:spcAft>
              <a:spcPct val="15000"/>
            </a:spcAft>
            <a:buChar char="•"/>
          </a:pPr>
          <a:r>
            <a:rPr lang="en-US" sz="1100" kern="1200" dirty="0"/>
            <a:t>Was the price of the products reasonable?</a:t>
          </a:r>
        </a:p>
      </dsp:txBody>
      <dsp:txXfrm rot="-5400000">
        <a:off x="1039018" y="48278"/>
        <a:ext cx="5009883" cy="870607"/>
      </dsp:txXfrm>
    </dsp:sp>
    <dsp:sp modelId="{69FDACB2-90F8-4930-B18F-D35A9A4783D4}">
      <dsp:nvSpPr>
        <dsp:cNvPr id="0" name=""/>
        <dsp:cNvSpPr/>
      </dsp:nvSpPr>
      <dsp:spPr>
        <a:xfrm rot="5400000">
          <a:off x="-222646" y="1512490"/>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Small</a:t>
          </a:r>
        </a:p>
      </dsp:txBody>
      <dsp:txXfrm rot="-5400000">
        <a:off x="1" y="1809352"/>
        <a:ext cx="1039018" cy="445294"/>
      </dsp:txXfrm>
    </dsp:sp>
    <dsp:sp modelId="{D98D0E8A-7CAF-4C56-A709-7842A04D9596}">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Obtain quotes from more than once source (develop specifications).</a:t>
          </a:r>
        </a:p>
        <a:p>
          <a:pPr marL="57150" lvl="1" indent="-57150" algn="l" defTabSz="488950">
            <a:lnSpc>
              <a:spcPct val="90000"/>
            </a:lnSpc>
            <a:spcBef>
              <a:spcPct val="0"/>
            </a:spcBef>
            <a:spcAft>
              <a:spcPct val="15000"/>
            </a:spcAft>
            <a:buChar char="•"/>
          </a:pPr>
          <a:r>
            <a:rPr lang="en-US" sz="1100" kern="1200" dirty="0"/>
            <a:t>Price must be the most important factor.</a:t>
          </a:r>
        </a:p>
        <a:p>
          <a:pPr marL="57150" lvl="1" indent="-57150" algn="l" defTabSz="488950">
            <a:lnSpc>
              <a:spcPct val="90000"/>
            </a:lnSpc>
            <a:spcBef>
              <a:spcPct val="0"/>
            </a:spcBef>
            <a:spcAft>
              <a:spcPct val="15000"/>
            </a:spcAft>
            <a:buChar char="•"/>
          </a:pPr>
          <a:r>
            <a:rPr lang="en-US" sz="1100" kern="1200" dirty="0"/>
            <a:t>Use if you only want to purchase from one source.</a:t>
          </a:r>
        </a:p>
      </dsp:txBody>
      <dsp:txXfrm rot="-5400000">
        <a:off x="1039018" y="1336942"/>
        <a:ext cx="5009883" cy="870607"/>
      </dsp:txXfrm>
    </dsp:sp>
    <dsp:sp modelId="{61455986-BA74-4227-A24D-38BB9314C5B4}">
      <dsp:nvSpPr>
        <dsp:cNvPr id="0" name=""/>
        <dsp:cNvSpPr/>
      </dsp:nvSpPr>
      <dsp:spPr>
        <a:xfrm rot="5400000">
          <a:off x="-222646" y="2801154"/>
          <a:ext cx="1484312" cy="1039018"/>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Formal</a:t>
          </a:r>
        </a:p>
      </dsp:txBody>
      <dsp:txXfrm rot="-5400000">
        <a:off x="1" y="3098016"/>
        <a:ext cx="1039018" cy="445294"/>
      </dsp:txXfrm>
    </dsp:sp>
    <dsp:sp modelId="{5649205D-3985-4F17-9582-1BF756AC8E51}">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Must be formally advertised for a contract in accordance with CACFP regulation.</a:t>
          </a:r>
        </a:p>
        <a:p>
          <a:pPr marL="57150" lvl="1" indent="-57150" algn="l" defTabSz="488950">
            <a:lnSpc>
              <a:spcPct val="90000"/>
            </a:lnSpc>
            <a:spcBef>
              <a:spcPct val="0"/>
            </a:spcBef>
            <a:spcAft>
              <a:spcPct val="15000"/>
            </a:spcAft>
            <a:buChar char="•"/>
          </a:pPr>
          <a:r>
            <a:rPr lang="en-US" sz="1100" kern="1200" dirty="0"/>
            <a:t>Invitation For Bids and Request For Proposals must be solicited from at least three known suppliers for a sufficient time prior to the date set for opening of bids or scoring of proposals. If only one response, contact NDA for USDA approval.</a:t>
          </a:r>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573A8-FA75-4FAE-B071-12236132BD61}" type="datetimeFigureOut">
              <a:rPr lang="en-US" smtClean="0"/>
              <a:t>4/17/2019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DDD5A-4827-4719-B056-5434A0128ACA}" type="slidenum">
              <a:rPr lang="en-US" smtClean="0"/>
              <a:t>‹#›</a:t>
            </a:fld>
            <a:endParaRPr lang="en-US"/>
          </a:p>
        </p:txBody>
      </p:sp>
    </p:spTree>
    <p:extLst>
      <p:ext uri="{BB962C8B-B14F-4D97-AF65-F5344CB8AC3E}">
        <p14:creationId xmlns:p14="http://schemas.microsoft.com/office/powerpoint/2010/main" val="313636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904AEBA5-E756-426A-A204-CA606C74A9A8}" type="slidenum">
              <a:rPr lang="en-US" altLang="en-US">
                <a:solidFill>
                  <a:prstClr val="black"/>
                </a:solidFill>
                <a:latin typeface="Arial" charset="0"/>
              </a:rPr>
              <a:pPr/>
              <a:t>33</a:t>
            </a:fld>
            <a:endParaRPr lang="en-US" altLang="en-US">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C0535307-4018-472C-8150-5DE510EFA900}" type="slidenum">
              <a:rPr lang="en-US" altLang="en-US">
                <a:solidFill>
                  <a:prstClr val="black"/>
                </a:solidFill>
                <a:latin typeface="Arial" charset="0"/>
              </a:rPr>
              <a:pPr/>
              <a:t>44</a:t>
            </a:fld>
            <a:endParaRPr lang="en-US" altLang="en-US">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467BDBF2-74A1-4708-8172-C532E9C512BE}" type="slidenum">
              <a:rPr lang="en-US" altLang="en-US">
                <a:solidFill>
                  <a:prstClr val="black"/>
                </a:solidFill>
                <a:latin typeface="Arial" charset="0"/>
              </a:rPr>
              <a:pPr/>
              <a:t>46</a:t>
            </a:fld>
            <a:endParaRPr lang="en-US" altLang="en-U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89E8C2B8-A253-4F80-8039-828CADB25F7D}" type="slidenum">
              <a:rPr lang="en-US" altLang="en-US">
                <a:solidFill>
                  <a:prstClr val="black"/>
                </a:solidFill>
                <a:latin typeface="Arial" charset="0"/>
              </a:rPr>
              <a:pPr/>
              <a:t>47</a:t>
            </a:fld>
            <a:endParaRPr lang="en-US" altLang="en-U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9323B1D1-A8E6-4337-91B0-CE686667B528}" type="slidenum">
              <a:rPr lang="en-US" altLang="en-US">
                <a:solidFill>
                  <a:prstClr val="black"/>
                </a:solidFill>
                <a:latin typeface="Arial" charset="0"/>
              </a:rPr>
              <a:pPr/>
              <a:t>48</a:t>
            </a:fld>
            <a:endParaRPr lang="en-US" altLang="en-US">
              <a:solidFill>
                <a:prstClr val="black"/>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4E041A2F-59A8-4951-A18B-CF7014BC4E2A}" type="slidenum">
              <a:rPr lang="en-US" altLang="en-US">
                <a:solidFill>
                  <a:prstClr val="black"/>
                </a:solidFill>
                <a:latin typeface="Arial" charset="0"/>
              </a:rPr>
              <a:pPr/>
              <a:t>49</a:t>
            </a:fld>
            <a:endParaRPr lang="en-US" altLang="en-US">
              <a:solidFill>
                <a:prstClr val="black"/>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2C6352D1-286E-49C2-A828-F1A4CDAA14D4}" type="slidenum">
              <a:rPr lang="en-US" altLang="en-US">
                <a:solidFill>
                  <a:prstClr val="black"/>
                </a:solidFill>
                <a:latin typeface="Arial" charset="0"/>
              </a:rPr>
              <a:pPr/>
              <a:t>50</a:t>
            </a:fld>
            <a:endParaRPr lang="en-US" altLang="en-US">
              <a:solidFill>
                <a:prstClr val="black"/>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C9008D78-2F15-4C36-B97B-CEB429E9FC91}" type="slidenum">
              <a:rPr lang="en-US" altLang="en-US">
                <a:solidFill>
                  <a:prstClr val="black"/>
                </a:solidFill>
                <a:latin typeface="Arial" charset="0"/>
              </a:rPr>
              <a:pPr/>
              <a:t>52</a:t>
            </a:fld>
            <a:endParaRPr lang="en-US" altLang="en-US">
              <a:solidFill>
                <a:prstClr val="black"/>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8283A326-48F7-450D-8D4F-03607DB8BBCA}" type="slidenum">
              <a:rPr lang="en-US" altLang="en-US">
                <a:solidFill>
                  <a:prstClr val="black"/>
                </a:solidFill>
                <a:latin typeface="Arial" charset="0"/>
              </a:rPr>
              <a:pPr/>
              <a:t>54</a:t>
            </a:fld>
            <a:endParaRPr lang="en-US" altLang="en-US">
              <a:solidFill>
                <a:prstClr val="black"/>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F9576EF3-A909-4D00-8B69-E7587080941A}" type="slidenum">
              <a:rPr lang="en-US" altLang="en-US">
                <a:solidFill>
                  <a:prstClr val="black"/>
                </a:solidFill>
                <a:latin typeface="Arial" charset="0"/>
              </a:rPr>
              <a:pPr/>
              <a:t>55</a:t>
            </a:fld>
            <a:endParaRPr lang="en-US" altLang="en-U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59402B06-4546-43DD-906C-18D0750422DD}" type="slidenum">
              <a:rPr lang="en-US" altLang="en-US">
                <a:solidFill>
                  <a:prstClr val="black"/>
                </a:solidFill>
                <a:latin typeface="Arial" charset="0"/>
              </a:rPr>
              <a:pPr/>
              <a:t>56</a:t>
            </a:fld>
            <a:endParaRPr lang="en-US" altLang="en-US">
              <a:solidFill>
                <a:prstClr val="black"/>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5E7DA2B7-F4E5-4768-A0C9-9E98F741E25A}" type="slidenum">
              <a:rPr lang="en-US" altLang="en-US">
                <a:solidFill>
                  <a:prstClr val="black"/>
                </a:solidFill>
                <a:latin typeface="Arial" charset="0"/>
              </a:rPr>
              <a:pPr/>
              <a:t>34</a:t>
            </a:fld>
            <a:endParaRPr lang="en-US" altLang="en-US">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A3EBCC82-A9B8-4BEA-AE4F-071D039BDDA2}" type="slidenum">
              <a:rPr lang="en-US" altLang="en-US">
                <a:solidFill>
                  <a:prstClr val="black"/>
                </a:solidFill>
                <a:latin typeface="Arial" charset="0"/>
              </a:rPr>
              <a:pPr/>
              <a:t>58</a:t>
            </a:fld>
            <a:endParaRPr lang="en-US" altLang="en-US">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1A227B68-AFC8-4EE1-97ED-D8C0687DE6FF}" type="slidenum">
              <a:rPr lang="en-US" altLang="en-US">
                <a:solidFill>
                  <a:prstClr val="black"/>
                </a:solidFill>
                <a:latin typeface="Arial" charset="0"/>
              </a:rPr>
              <a:pPr/>
              <a:t>59</a:t>
            </a:fld>
            <a:endParaRPr lang="en-US" altLang="en-US">
              <a:solidFill>
                <a:prstClr val="black"/>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39322AD2-ED16-418E-ABB8-59FE4FE38E1D}" type="slidenum">
              <a:rPr lang="en-US" altLang="en-US">
                <a:solidFill>
                  <a:prstClr val="black"/>
                </a:solidFill>
                <a:latin typeface="Arial" charset="0"/>
              </a:rPr>
              <a:pPr/>
              <a:t>60</a:t>
            </a:fld>
            <a:endParaRPr lang="en-US" alt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043D7FB3-6665-4875-98B5-6364C3BED221}" type="slidenum">
              <a:rPr lang="en-US" altLang="en-US">
                <a:solidFill>
                  <a:prstClr val="black"/>
                </a:solidFill>
                <a:latin typeface="Arial" charset="0"/>
              </a:rPr>
              <a:pPr/>
              <a:t>61</a:t>
            </a:fld>
            <a:endParaRPr lang="en-US" alt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1DF8D411-CD13-4647-A388-2001F882CA44}" type="slidenum">
              <a:rPr lang="en-US" altLang="en-US">
                <a:solidFill>
                  <a:prstClr val="black"/>
                </a:solidFill>
                <a:latin typeface="Arial" charset="0"/>
              </a:rPr>
              <a:pPr/>
              <a:t>63</a:t>
            </a:fld>
            <a:endParaRPr lang="en-US" altLang="en-US">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E20A8C68-EEE9-4C8F-9021-1464FEA81688}" type="slidenum">
              <a:rPr lang="en-US" altLang="en-US">
                <a:solidFill>
                  <a:prstClr val="black"/>
                </a:solidFill>
                <a:latin typeface="Arial" charset="0"/>
              </a:rPr>
              <a:pPr/>
              <a:t>64</a:t>
            </a:fld>
            <a:endParaRPr lang="en-US" altLang="en-U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4C555884-9EB4-4969-878E-E619853D7A52}" type="slidenum">
              <a:rPr lang="en-US" altLang="en-US">
                <a:solidFill>
                  <a:prstClr val="black"/>
                </a:solidFill>
                <a:latin typeface="Arial" charset="0"/>
              </a:rPr>
              <a:pPr/>
              <a:t>65</a:t>
            </a:fld>
            <a:endParaRPr lang="en-US" altLang="en-US">
              <a:solidFill>
                <a:prstClr val="black"/>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A6F33CB7-3859-442C-900A-87461E18FED3}" type="slidenum">
              <a:rPr lang="en-US" altLang="en-US">
                <a:solidFill>
                  <a:prstClr val="black"/>
                </a:solidFill>
                <a:latin typeface="Arial" charset="0"/>
              </a:rPr>
              <a:pPr/>
              <a:t>66</a:t>
            </a:fld>
            <a:endParaRPr lang="en-US" altLang="en-US">
              <a:solidFill>
                <a:prstClr val="black"/>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90425733-BF97-4332-B511-605E69401059}" type="slidenum">
              <a:rPr lang="en-US" altLang="en-US">
                <a:solidFill>
                  <a:prstClr val="black"/>
                </a:solidFill>
                <a:latin typeface="Arial" charset="0"/>
              </a:rPr>
              <a:pPr/>
              <a:t>68</a:t>
            </a:fld>
            <a:endParaRPr lang="en-US" altLang="en-U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60C04CF1-6A8B-42FB-B64B-F34557CD2E6B}" type="slidenum">
              <a:rPr lang="en-US" altLang="en-US">
                <a:solidFill>
                  <a:prstClr val="black"/>
                </a:solidFill>
                <a:latin typeface="Arial" charset="0"/>
              </a:rPr>
              <a:pPr/>
              <a:t>70</a:t>
            </a:fld>
            <a:endParaRPr lang="en-US" altLang="en-U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0CC0E5BC-19BD-42BB-B1E8-4E2FD3A021AB}" type="slidenum">
              <a:rPr lang="en-US" altLang="en-US">
                <a:solidFill>
                  <a:prstClr val="black"/>
                </a:solidFill>
                <a:latin typeface="Arial" charset="0"/>
              </a:rPr>
              <a:pPr/>
              <a:t>35</a:t>
            </a:fld>
            <a:endParaRPr lang="en-US" altLang="en-US">
              <a:solidFill>
                <a:prstClr val="black"/>
              </a:solidFill>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513767EF-7EF1-4A38-B984-793E4E68B8C1}" type="slidenum">
              <a:rPr lang="en-US" altLang="en-US">
                <a:solidFill>
                  <a:prstClr val="black"/>
                </a:solidFill>
                <a:latin typeface="Arial" charset="0"/>
              </a:rPr>
              <a:pPr/>
              <a:t>72</a:t>
            </a:fld>
            <a:endParaRPr lang="en-US" altLang="en-US">
              <a:solidFill>
                <a:prstClr val="black"/>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580B5838-392C-4D7D-83DC-C36FAF02D551}" type="slidenum">
              <a:rPr lang="en-US" altLang="en-US">
                <a:solidFill>
                  <a:prstClr val="black"/>
                </a:solidFill>
                <a:latin typeface="Arial" charset="0"/>
              </a:rPr>
              <a:pPr/>
              <a:t>73</a:t>
            </a:fld>
            <a:endParaRPr lang="en-US" altLang="en-US">
              <a:solidFill>
                <a:prstClr val="black"/>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B99D3380-2901-44A4-85A4-4AD67424D514}" type="slidenum">
              <a:rPr lang="en-US" altLang="en-US">
                <a:solidFill>
                  <a:prstClr val="black"/>
                </a:solidFill>
                <a:latin typeface="Arial" charset="0"/>
              </a:rPr>
              <a:pPr/>
              <a:t>74</a:t>
            </a:fld>
            <a:endParaRPr lang="en-US" altLang="en-US">
              <a:solidFill>
                <a:prstClr val="black"/>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09355540-4CDC-45A9-BEA0-E95FA1227C79}" type="slidenum">
              <a:rPr lang="en-US" altLang="en-US">
                <a:solidFill>
                  <a:prstClr val="black"/>
                </a:solidFill>
                <a:latin typeface="Arial" charset="0"/>
              </a:rPr>
              <a:pPr/>
              <a:t>75</a:t>
            </a:fld>
            <a:endParaRPr lang="en-US" altLang="en-US">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12BF16CF-E133-4AF5-8969-7D3E5CE2C2CF}" type="slidenum">
              <a:rPr lang="en-US" altLang="en-US">
                <a:solidFill>
                  <a:prstClr val="black"/>
                </a:solidFill>
                <a:latin typeface="Arial" charset="0"/>
              </a:rPr>
              <a:pPr/>
              <a:t>77</a:t>
            </a:fld>
            <a:endParaRPr lang="en-US" altLang="en-US">
              <a:solidFill>
                <a:prstClr val="black"/>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C6483571-F29E-46EB-89E2-3DB601D809C5}" type="slidenum">
              <a:rPr lang="en-US" altLang="en-US">
                <a:solidFill>
                  <a:prstClr val="black"/>
                </a:solidFill>
                <a:latin typeface="Arial" charset="0"/>
              </a:rPr>
              <a:pPr/>
              <a:t>78</a:t>
            </a:fld>
            <a:endParaRPr lang="en-US" altLang="en-US">
              <a:solidFill>
                <a:prstClr val="black"/>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7C2967B9-D28C-4ABA-962E-8670DD276AA4}" type="slidenum">
              <a:rPr lang="en-US" altLang="en-US">
                <a:solidFill>
                  <a:prstClr val="black"/>
                </a:solidFill>
                <a:latin typeface="Arial" charset="0"/>
              </a:rPr>
              <a:pPr/>
              <a:t>79</a:t>
            </a:fld>
            <a:endParaRPr lang="en-US" altLang="en-US">
              <a:solidFill>
                <a:prstClr val="black"/>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C93825AA-89B6-4D91-A675-8805BE9853A2}" type="slidenum">
              <a:rPr lang="en-US" altLang="en-US">
                <a:solidFill>
                  <a:prstClr val="black"/>
                </a:solidFill>
                <a:latin typeface="Arial" charset="0"/>
              </a:rPr>
              <a:pPr/>
              <a:t>81</a:t>
            </a:fld>
            <a:endParaRPr lang="en-US" altLang="en-US">
              <a:solidFill>
                <a:prstClr val="black"/>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D7B8E499-D74D-40FE-8A9D-3AD1915F2DC5}" type="slidenum">
              <a:rPr lang="en-US" altLang="en-US">
                <a:solidFill>
                  <a:prstClr val="black"/>
                </a:solidFill>
                <a:latin typeface="Arial" charset="0"/>
              </a:rPr>
              <a:pPr/>
              <a:t>82</a:t>
            </a:fld>
            <a:endParaRPr lang="en-US" altLang="en-US">
              <a:solidFill>
                <a:prstClr val="black"/>
              </a:solidFill>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B322BDF6-5541-4097-9131-E692FCD07124}" type="slidenum">
              <a:rPr lang="en-US" altLang="en-US">
                <a:solidFill>
                  <a:prstClr val="black"/>
                </a:solidFill>
                <a:latin typeface="Arial" charset="0"/>
              </a:rPr>
              <a:pPr/>
              <a:t>83</a:t>
            </a:fld>
            <a:endParaRPr lang="en-US" altLang="en-US">
              <a:solidFill>
                <a:prstClr val="black"/>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2EC3AE6B-EB70-478F-A449-420A98C22973}" type="slidenum">
              <a:rPr lang="en-US" altLang="en-US">
                <a:solidFill>
                  <a:prstClr val="black"/>
                </a:solidFill>
                <a:latin typeface="Arial" charset="0"/>
              </a:rPr>
              <a:pPr/>
              <a:t>36</a:t>
            </a:fld>
            <a:endParaRPr lang="en-US" altLang="en-US">
              <a:solidFill>
                <a:prstClr val="black"/>
              </a:solidFill>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F55A10E3-542A-4D7E-8D38-56AA9CF28EF2}" type="slidenum">
              <a:rPr lang="en-US" altLang="en-US">
                <a:solidFill>
                  <a:prstClr val="black"/>
                </a:solidFill>
                <a:latin typeface="Arial" charset="0"/>
              </a:rPr>
              <a:pPr/>
              <a:t>84</a:t>
            </a:fld>
            <a:endParaRPr lang="en-US" altLang="en-US">
              <a:solidFill>
                <a:prstClr val="black"/>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7673DD34-C2D1-4751-8653-02B56F7435E2}" type="slidenum">
              <a:rPr lang="en-US" altLang="en-US">
                <a:solidFill>
                  <a:prstClr val="black"/>
                </a:solidFill>
                <a:latin typeface="Arial" charset="0"/>
              </a:rPr>
              <a:pPr/>
              <a:t>85</a:t>
            </a:fld>
            <a:endParaRPr lang="en-US" altLang="en-US">
              <a:solidFill>
                <a:prstClr val="black"/>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12CBE710-D32C-465C-81F0-1DFBBCEF87DA}" type="slidenum">
              <a:rPr lang="en-US" altLang="en-US">
                <a:solidFill>
                  <a:prstClr val="black"/>
                </a:solidFill>
                <a:latin typeface="Arial" charset="0"/>
              </a:rPr>
              <a:pPr/>
              <a:t>86</a:t>
            </a:fld>
            <a:endParaRPr lang="en-US" altLang="en-US">
              <a:solidFill>
                <a:prstClr val="black"/>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21BACC8F-3240-4523-91B1-3B4D1DCC56F9}" type="slidenum">
              <a:rPr lang="en-US" altLang="en-US">
                <a:solidFill>
                  <a:prstClr val="black"/>
                </a:solidFill>
                <a:latin typeface="Arial" charset="0"/>
              </a:rPr>
              <a:pPr/>
              <a:t>88</a:t>
            </a:fld>
            <a:endParaRPr lang="en-US" altLang="en-US">
              <a:solidFill>
                <a:prstClr val="black"/>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41C46A3E-7EFD-46CF-8469-054C34C29A34}" type="slidenum">
              <a:rPr lang="en-US" altLang="en-US">
                <a:solidFill>
                  <a:prstClr val="black"/>
                </a:solidFill>
                <a:latin typeface="Arial" charset="0"/>
              </a:rPr>
              <a:pPr/>
              <a:t>89</a:t>
            </a:fld>
            <a:endParaRPr lang="en-US" altLang="en-US">
              <a:solidFill>
                <a:prstClr val="black"/>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2AD22A67-D55A-4DFF-AD5C-4755C7319756}" type="slidenum">
              <a:rPr lang="en-US" altLang="en-US">
                <a:solidFill>
                  <a:prstClr val="black"/>
                </a:solidFill>
                <a:latin typeface="Arial" charset="0"/>
              </a:rPr>
              <a:pPr/>
              <a:t>90</a:t>
            </a:fld>
            <a:endParaRPr lang="en-US" altLang="en-US">
              <a:solidFill>
                <a:prstClr val="black"/>
              </a:solidFill>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2B78323C-FF0E-4A97-A40B-182C2113843A}" type="slidenum">
              <a:rPr lang="en-US" altLang="en-US">
                <a:solidFill>
                  <a:prstClr val="black"/>
                </a:solidFill>
                <a:latin typeface="Arial" charset="0"/>
              </a:rPr>
              <a:pPr/>
              <a:t>91</a:t>
            </a:fld>
            <a:endParaRPr lang="en-US" altLang="en-US">
              <a:solidFill>
                <a:prstClr val="black"/>
              </a:solidFill>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403733D1-090B-43BE-8589-E13960E8C080}" type="slidenum">
              <a:rPr lang="en-US" altLang="en-US">
                <a:solidFill>
                  <a:prstClr val="black"/>
                </a:solidFill>
                <a:latin typeface="Arial" charset="0"/>
              </a:rPr>
              <a:pPr/>
              <a:t>93</a:t>
            </a:fld>
            <a:endParaRPr lang="en-US" altLang="en-US">
              <a:solidFill>
                <a:prstClr val="black"/>
              </a:solidFill>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B3F1B648-711E-46C9-B3CE-81605E817CC7}" type="slidenum">
              <a:rPr lang="en-US" altLang="en-US">
                <a:solidFill>
                  <a:prstClr val="black"/>
                </a:solidFill>
                <a:latin typeface="Arial" charset="0"/>
              </a:rPr>
              <a:pPr/>
              <a:t>94</a:t>
            </a:fld>
            <a:endParaRPr lang="en-US" altLang="en-US">
              <a:solidFill>
                <a:prstClr val="black"/>
              </a:solidFill>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8B244360-E38C-4D4D-8C58-FB27E1CF548E}" type="slidenum">
              <a:rPr lang="en-US" altLang="en-US">
                <a:solidFill>
                  <a:prstClr val="black"/>
                </a:solidFill>
                <a:latin typeface="Arial" charset="0"/>
              </a:rPr>
              <a:pPr/>
              <a:t>95</a:t>
            </a:fld>
            <a:endParaRPr lang="en-US" altLang="en-US">
              <a:solidFill>
                <a:prstClr val="black"/>
              </a:solidFill>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E4D313D1-2467-4C9E-AAE8-2C2110706B22}" type="slidenum">
              <a:rPr lang="en-US" altLang="en-US">
                <a:solidFill>
                  <a:prstClr val="black"/>
                </a:solidFill>
                <a:latin typeface="Arial" charset="0"/>
              </a:rPr>
              <a:pPr/>
              <a:t>37</a:t>
            </a:fld>
            <a:endParaRPr lang="en-US" altLang="en-US">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9E11520B-D41F-445C-ABA9-4B1CD98FF051}" type="slidenum">
              <a:rPr lang="en-US" altLang="en-US">
                <a:solidFill>
                  <a:prstClr val="black"/>
                </a:solidFill>
                <a:latin typeface="Arial" charset="0"/>
              </a:rPr>
              <a:pPr/>
              <a:t>39</a:t>
            </a:fld>
            <a:endParaRPr lang="en-US" altLang="en-US">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ABDE2E0B-8E52-41BC-90A8-7F87954E21D0}" type="slidenum">
              <a:rPr lang="en-US" altLang="en-US">
                <a:solidFill>
                  <a:prstClr val="black"/>
                </a:solidFill>
                <a:latin typeface="Arial" charset="0"/>
              </a:rPr>
              <a:pPr/>
              <a:t>40</a:t>
            </a:fld>
            <a:endParaRPr lang="en-US" altLang="en-US">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3B2C6C30-7FA0-49C1-91B7-A84E779E2646}" type="slidenum">
              <a:rPr lang="en-US" altLang="en-US">
                <a:solidFill>
                  <a:prstClr val="black"/>
                </a:solidFill>
                <a:latin typeface="Arial" charset="0"/>
              </a:rPr>
              <a:pPr/>
              <a:t>41</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fld id="{13F54934-13A7-4D53-9355-CB937BA3C3D6}" type="slidenum">
              <a:rPr lang="en-US" altLang="en-US">
                <a:solidFill>
                  <a:prstClr val="black"/>
                </a:solidFill>
                <a:latin typeface="Arial" charset="0"/>
              </a:rPr>
              <a:pPr/>
              <a:t>43</a:t>
            </a:fld>
            <a:endParaRPr lang="en-US" altLang="en-US">
              <a:solidFill>
                <a:prstClr val="black"/>
              </a:solidFill>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arallelogram 6"/>
          <p:cNvSpPr/>
          <p:nvPr userDrawn="1"/>
        </p:nvSpPr>
        <p:spPr>
          <a:xfrm rot="10800000">
            <a:off x="-609600" y="-3"/>
            <a:ext cx="7086600" cy="2057403"/>
          </a:xfrm>
          <a:prstGeom prst="parallelogram">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userDrawn="1"/>
        </p:nvSpPr>
        <p:spPr>
          <a:xfrm rot="10800000">
            <a:off x="-2057400" y="4800598"/>
            <a:ext cx="6553200" cy="2057402"/>
          </a:xfrm>
          <a:prstGeom prst="parallelogram">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76200" y="2175164"/>
            <a:ext cx="6934200" cy="1569660"/>
          </a:xfrm>
          <a:prstGeom prst="rect">
            <a:avLst/>
          </a:prstGeom>
          <a:noFill/>
        </p:spPr>
        <p:txBody>
          <a:bodyPr wrap="square" rtlCol="0">
            <a:spAutoFit/>
          </a:bodyPr>
          <a:lstStyle/>
          <a:p>
            <a:r>
              <a:rPr lang="en-US" sz="2400" b="1" dirty="0"/>
              <a:t>Building on</a:t>
            </a:r>
            <a:r>
              <a:rPr lang="en-US" sz="2400" b="1" baseline="0" dirty="0"/>
              <a:t> The Best: Going From Good to Great</a:t>
            </a:r>
          </a:p>
          <a:p>
            <a:endParaRPr lang="en-US" baseline="0" dirty="0"/>
          </a:p>
          <a:p>
            <a:r>
              <a:rPr lang="en-US" baseline="0" dirty="0"/>
              <a:t>FY19 CACFP Renewal Training</a:t>
            </a:r>
          </a:p>
          <a:p>
            <a:r>
              <a:rPr lang="en-US" b="1" baseline="0" dirty="0"/>
              <a:t>Community Nutrition Programs</a:t>
            </a:r>
          </a:p>
          <a:p>
            <a:r>
              <a:rPr lang="en-US" b="1" baseline="0" dirty="0"/>
              <a:t>Food and Nutrition Division </a:t>
            </a:r>
            <a:endParaRPr lang="en-US" b="1"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0" y="4080164"/>
            <a:ext cx="2438400" cy="223047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4200" y="600076"/>
            <a:ext cx="1638300" cy="1457325"/>
          </a:xfrm>
          <a:prstGeom prst="rect">
            <a:avLst/>
          </a:prstGeom>
        </p:spPr>
      </p:pic>
    </p:spTree>
    <p:extLst>
      <p:ext uri="{BB962C8B-B14F-4D97-AF65-F5344CB8AC3E}">
        <p14:creationId xmlns:p14="http://schemas.microsoft.com/office/powerpoint/2010/main" val="3315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EF87-F4E6-437A-B7A7-90B3157D4073}"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177735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EF87-F4E6-437A-B7A7-90B3157D4073}"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156306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3"/>
              <a:ext cx="1856" cy="3626"/>
              <a:chOff x="3010" y="777"/>
              <a:chExt cx="1856" cy="3626"/>
            </a:xfrm>
          </p:grpSpPr>
          <p:sp>
            <p:nvSpPr>
              <p:cNvPr id="39" name="Freeform 4"/>
              <p:cNvSpPr>
                <a:spLocks/>
              </p:cNvSpPr>
              <p:nvPr userDrawn="1"/>
            </p:nvSpPr>
            <p:spPr bwMode="ltGray">
              <a:xfrm rot="12185230" flipV="1">
                <a:off x="3533" y="776"/>
                <a:ext cx="1333" cy="1485"/>
              </a:xfrm>
              <a:custGeom>
                <a:avLst/>
                <a:gdLst>
                  <a:gd name="T0" fmla="*/ 405 w 596"/>
                  <a:gd name="T1" fmla="*/ 9149 h 666"/>
                  <a:gd name="T2" fmla="*/ 145 w 596"/>
                  <a:gd name="T3" fmla="*/ 8426 h 666"/>
                  <a:gd name="T4" fmla="*/ 0 w 596"/>
                  <a:gd name="T5" fmla="*/ 7140 h 666"/>
                  <a:gd name="T6" fmla="*/ 101 w 596"/>
                  <a:gd name="T7" fmla="*/ 5490 h 666"/>
                  <a:gd name="T8" fmla="*/ 626 w 596"/>
                  <a:gd name="T9" fmla="*/ 3735 h 666"/>
                  <a:gd name="T10" fmla="*/ 1720 w 596"/>
                  <a:gd name="T11" fmla="*/ 2074 h 666"/>
                  <a:gd name="T12" fmla="*/ 3556 w 596"/>
                  <a:gd name="T13" fmla="*/ 765 h 666"/>
                  <a:gd name="T14" fmla="*/ 6177 w 596"/>
                  <a:gd name="T15" fmla="*/ 45 h 666"/>
                  <a:gd name="T16" fmla="*/ 9510 w 596"/>
                  <a:gd name="T17" fmla="*/ 223 h 666"/>
                  <a:gd name="T18" fmla="*/ 12116 w 596"/>
                  <a:gd name="T19" fmla="*/ 1686 h 666"/>
                  <a:gd name="T20" fmla="*/ 13862 w 596"/>
                  <a:gd name="T21" fmla="*/ 4083 h 666"/>
                  <a:gd name="T22" fmla="*/ 14793 w 596"/>
                  <a:gd name="T23" fmla="*/ 7015 h 666"/>
                  <a:gd name="T24" fmla="*/ 14891 w 596"/>
                  <a:gd name="T25" fmla="*/ 10112 h 666"/>
                  <a:gd name="T26" fmla="*/ 14166 w 596"/>
                  <a:gd name="T27" fmla="*/ 12981 h 666"/>
                  <a:gd name="T28" fmla="*/ 12686 w 596"/>
                  <a:gd name="T29" fmla="*/ 15198 h 666"/>
                  <a:gd name="T30" fmla="*/ 10440 w 596"/>
                  <a:gd name="T31" fmla="*/ 16386 h 666"/>
                  <a:gd name="T32" fmla="*/ 9734 w 596"/>
                  <a:gd name="T33" fmla="*/ 16281 h 666"/>
                  <a:gd name="T34" fmla="*/ 11031 w 596"/>
                  <a:gd name="T35" fmla="*/ 15254 h 666"/>
                  <a:gd name="T36" fmla="*/ 12060 w 596"/>
                  <a:gd name="T37" fmla="*/ 13448 h 666"/>
                  <a:gd name="T38" fmla="*/ 12731 w 596"/>
                  <a:gd name="T39" fmla="*/ 11216 h 666"/>
                  <a:gd name="T40" fmla="*/ 13010 w 596"/>
                  <a:gd name="T41" fmla="*/ 8781 h 666"/>
                  <a:gd name="T42" fmla="*/ 12865 w 596"/>
                  <a:gd name="T43" fmla="*/ 6375 h 666"/>
                  <a:gd name="T44" fmla="*/ 12140 w 596"/>
                  <a:gd name="T45" fmla="*/ 4301 h 666"/>
                  <a:gd name="T46" fmla="*/ 10830 w 596"/>
                  <a:gd name="T47" fmla="*/ 2769 h 666"/>
                  <a:gd name="T48" fmla="*/ 8539 w 596"/>
                  <a:gd name="T49" fmla="*/ 1848 h 666"/>
                  <a:gd name="T50" fmla="*/ 6153 w 596"/>
                  <a:gd name="T51" fmla="*/ 1507 h 666"/>
                  <a:gd name="T52" fmla="*/ 4352 w 596"/>
                  <a:gd name="T53" fmla="*/ 1750 h 666"/>
                  <a:gd name="T54" fmla="*/ 3031 w 596"/>
                  <a:gd name="T55" fmla="*/ 2495 h 666"/>
                  <a:gd name="T56" fmla="*/ 2100 w 596"/>
                  <a:gd name="T57" fmla="*/ 3679 h 666"/>
                  <a:gd name="T58" fmla="*/ 1420 w 596"/>
                  <a:gd name="T59" fmla="*/ 5086 h 666"/>
                  <a:gd name="T60" fmla="*/ 995 w 596"/>
                  <a:gd name="T61" fmla="*/ 6716 h 666"/>
                  <a:gd name="T62" fmla="*/ 705 w 596"/>
                  <a:gd name="T63" fmla="*/ 838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0" name="Freeform 5"/>
              <p:cNvSpPr>
                <a:spLocks/>
              </p:cNvSpPr>
              <p:nvPr userDrawn="1"/>
            </p:nvSpPr>
            <p:spPr bwMode="ltGray">
              <a:xfrm rot="12185230" flipV="1">
                <a:off x="4028" y="1800"/>
                <a:ext cx="571" cy="531"/>
              </a:xfrm>
              <a:custGeom>
                <a:avLst/>
                <a:gdLst>
                  <a:gd name="T0" fmla="*/ 0 w 257"/>
                  <a:gd name="T1" fmla="*/ 0 h 237"/>
                  <a:gd name="T2" fmla="*/ 0 w 257"/>
                  <a:gd name="T3" fmla="*/ 627 h 237"/>
                  <a:gd name="T4" fmla="*/ 80 w 257"/>
                  <a:gd name="T5" fmla="*/ 1259 h 237"/>
                  <a:gd name="T6" fmla="*/ 142 w 257"/>
                  <a:gd name="T7" fmla="*/ 1887 h 237"/>
                  <a:gd name="T8" fmla="*/ 262 w 257"/>
                  <a:gd name="T9" fmla="*/ 2476 h 237"/>
                  <a:gd name="T10" fmla="*/ 440 w 257"/>
                  <a:gd name="T11" fmla="*/ 3002 h 237"/>
                  <a:gd name="T12" fmla="*/ 655 w 257"/>
                  <a:gd name="T13" fmla="*/ 3553 h 237"/>
                  <a:gd name="T14" fmla="*/ 922 w 257"/>
                  <a:gd name="T15" fmla="*/ 4062 h 237"/>
                  <a:gd name="T16" fmla="*/ 1240 w 257"/>
                  <a:gd name="T17" fmla="*/ 4488 h 237"/>
                  <a:gd name="T18" fmla="*/ 1633 w 257"/>
                  <a:gd name="T19" fmla="*/ 4893 h 237"/>
                  <a:gd name="T20" fmla="*/ 2093 w 257"/>
                  <a:gd name="T21" fmla="*/ 5241 h 237"/>
                  <a:gd name="T22" fmla="*/ 2586 w 257"/>
                  <a:gd name="T23" fmla="*/ 5523 h 237"/>
                  <a:gd name="T24" fmla="*/ 3193 w 257"/>
                  <a:gd name="T25" fmla="*/ 5747 h 237"/>
                  <a:gd name="T26" fmla="*/ 3850 w 257"/>
                  <a:gd name="T27" fmla="*/ 5893 h 237"/>
                  <a:gd name="T28" fmla="*/ 4586 w 257"/>
                  <a:gd name="T29" fmla="*/ 5973 h 237"/>
                  <a:gd name="T30" fmla="*/ 5361 w 257"/>
                  <a:gd name="T31" fmla="*/ 5949 h 237"/>
                  <a:gd name="T32" fmla="*/ 6263 w 257"/>
                  <a:gd name="T33" fmla="*/ 5848 h 237"/>
                  <a:gd name="T34" fmla="*/ 5459 w 257"/>
                  <a:gd name="T35" fmla="*/ 5722 h 237"/>
                  <a:gd name="T36" fmla="*/ 4748 w 257"/>
                  <a:gd name="T37" fmla="*/ 5547 h 237"/>
                  <a:gd name="T38" fmla="*/ 4146 w 257"/>
                  <a:gd name="T39" fmla="*/ 5341 h 237"/>
                  <a:gd name="T40" fmla="*/ 3608 w 257"/>
                  <a:gd name="T41" fmla="*/ 5140 h 237"/>
                  <a:gd name="T42" fmla="*/ 3115 w 257"/>
                  <a:gd name="T43" fmla="*/ 4860 h 237"/>
                  <a:gd name="T44" fmla="*/ 2731 w 257"/>
                  <a:gd name="T45" fmla="*/ 4589 h 237"/>
                  <a:gd name="T46" fmla="*/ 2368 w 257"/>
                  <a:gd name="T47" fmla="*/ 4261 h 237"/>
                  <a:gd name="T48" fmla="*/ 2048 w 257"/>
                  <a:gd name="T49" fmla="*/ 3901 h 237"/>
                  <a:gd name="T50" fmla="*/ 1753 w 257"/>
                  <a:gd name="T51" fmla="*/ 3553 h 237"/>
                  <a:gd name="T52" fmla="*/ 1491 w 257"/>
                  <a:gd name="T53" fmla="*/ 3148 h 237"/>
                  <a:gd name="T54" fmla="*/ 1273 w 257"/>
                  <a:gd name="T55" fmla="*/ 2700 h 237"/>
                  <a:gd name="T56" fmla="*/ 1051 w 257"/>
                  <a:gd name="T57" fmla="*/ 2214 h 237"/>
                  <a:gd name="T58" fmla="*/ 800 w 257"/>
                  <a:gd name="T59" fmla="*/ 1741 h 237"/>
                  <a:gd name="T60" fmla="*/ 558 w 257"/>
                  <a:gd name="T61" fmla="*/ 1181 h 237"/>
                  <a:gd name="T62" fmla="*/ 295 w 257"/>
                  <a:gd name="T63" fmla="*/ 60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1" name="Freeform 6"/>
              <p:cNvSpPr>
                <a:spLocks/>
              </p:cNvSpPr>
              <p:nvPr userDrawn="1"/>
            </p:nvSpPr>
            <p:spPr bwMode="ltGray">
              <a:xfrm rot="12185230" flipV="1">
                <a:off x="3637" y="2165"/>
                <a:ext cx="277" cy="249"/>
              </a:xfrm>
              <a:custGeom>
                <a:avLst/>
                <a:gdLst>
                  <a:gd name="T0" fmla="*/ 1917 w 124"/>
                  <a:gd name="T1" fmla="*/ 0 h 110"/>
                  <a:gd name="T2" fmla="*/ 3089 w 124"/>
                  <a:gd name="T3" fmla="*/ 2830 h 110"/>
                  <a:gd name="T4" fmla="*/ 2989 w 124"/>
                  <a:gd name="T5" fmla="*/ 2807 h 110"/>
                  <a:gd name="T6" fmla="*/ 2665 w 124"/>
                  <a:gd name="T7" fmla="*/ 2762 h 110"/>
                  <a:gd name="T8" fmla="*/ 2220 w 124"/>
                  <a:gd name="T9" fmla="*/ 2655 h 110"/>
                  <a:gd name="T10" fmla="*/ 1698 w 124"/>
                  <a:gd name="T11" fmla="*/ 2599 h 110"/>
                  <a:gd name="T12" fmla="*/ 1128 w 124"/>
                  <a:gd name="T13" fmla="*/ 2551 h 110"/>
                  <a:gd name="T14" fmla="*/ 623 w 124"/>
                  <a:gd name="T15" fmla="*/ 2578 h 110"/>
                  <a:gd name="T16" fmla="*/ 226 w 124"/>
                  <a:gd name="T17" fmla="*/ 2680 h 110"/>
                  <a:gd name="T18" fmla="*/ 0 w 124"/>
                  <a:gd name="T19" fmla="*/ 2891 h 110"/>
                  <a:gd name="T20" fmla="*/ 101 w 124"/>
                  <a:gd name="T21" fmla="*/ 2578 h 110"/>
                  <a:gd name="T22" fmla="*/ 199 w 124"/>
                  <a:gd name="T23" fmla="*/ 2332 h 110"/>
                  <a:gd name="T24" fmla="*/ 400 w 124"/>
                  <a:gd name="T25" fmla="*/ 2157 h 110"/>
                  <a:gd name="T26" fmla="*/ 623 w 124"/>
                  <a:gd name="T27" fmla="*/ 1994 h 110"/>
                  <a:gd name="T28" fmla="*/ 894 w 124"/>
                  <a:gd name="T29" fmla="*/ 1890 h 110"/>
                  <a:gd name="T30" fmla="*/ 1173 w 124"/>
                  <a:gd name="T31" fmla="*/ 1865 h 110"/>
                  <a:gd name="T32" fmla="*/ 1472 w 124"/>
                  <a:gd name="T33" fmla="*/ 1865 h 110"/>
                  <a:gd name="T34" fmla="*/ 1796 w 124"/>
                  <a:gd name="T35" fmla="*/ 1947 h 110"/>
                  <a:gd name="T36" fmla="*/ 1816 w 124"/>
                  <a:gd name="T37" fmla="*/ 1865 h 110"/>
                  <a:gd name="T38" fmla="*/ 1736 w 124"/>
                  <a:gd name="T39" fmla="*/ 1471 h 110"/>
                  <a:gd name="T40" fmla="*/ 1671 w 124"/>
                  <a:gd name="T41" fmla="*/ 998 h 110"/>
                  <a:gd name="T42" fmla="*/ 1617 w 124"/>
                  <a:gd name="T43" fmla="*/ 790 h 110"/>
                  <a:gd name="T44" fmla="*/ 1573 w 124"/>
                  <a:gd name="T45" fmla="*/ 790 h 110"/>
                  <a:gd name="T46" fmla="*/ 1517 w 124"/>
                  <a:gd name="T47" fmla="*/ 763 h 110"/>
                  <a:gd name="T48" fmla="*/ 1472 w 124"/>
                  <a:gd name="T49" fmla="*/ 686 h 110"/>
                  <a:gd name="T50" fmla="*/ 1416 w 124"/>
                  <a:gd name="T51" fmla="*/ 604 h 110"/>
                  <a:gd name="T52" fmla="*/ 1416 w 124"/>
                  <a:gd name="T53" fmla="*/ 498 h 110"/>
                  <a:gd name="T54" fmla="*/ 1472 w 124"/>
                  <a:gd name="T55" fmla="*/ 369 h 110"/>
                  <a:gd name="T56" fmla="*/ 1637 w 124"/>
                  <a:gd name="T57" fmla="*/ 211 h 110"/>
                  <a:gd name="T58" fmla="*/ 191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2" name="Freeform 7"/>
              <p:cNvSpPr>
                <a:spLocks/>
              </p:cNvSpPr>
              <p:nvPr userDrawn="1"/>
            </p:nvSpPr>
            <p:spPr bwMode="ltGray">
              <a:xfrm rot="12185230" flipV="1">
                <a:off x="3977" y="975"/>
                <a:ext cx="245" cy="347"/>
              </a:xfrm>
              <a:custGeom>
                <a:avLst/>
                <a:gdLst>
                  <a:gd name="T0" fmla="*/ 0 w 109"/>
                  <a:gd name="T1" fmla="*/ 0 h 156"/>
                  <a:gd name="T2" fmla="*/ 126 w 109"/>
                  <a:gd name="T3" fmla="*/ 20 h 156"/>
                  <a:gd name="T4" fmla="*/ 454 w 109"/>
                  <a:gd name="T5" fmla="*/ 118 h 156"/>
                  <a:gd name="T6" fmla="*/ 944 w 109"/>
                  <a:gd name="T7" fmla="*/ 296 h 156"/>
                  <a:gd name="T8" fmla="*/ 1474 w 109"/>
                  <a:gd name="T9" fmla="*/ 583 h 156"/>
                  <a:gd name="T10" fmla="*/ 1985 w 109"/>
                  <a:gd name="T11" fmla="*/ 1079 h 156"/>
                  <a:gd name="T12" fmla="*/ 2454 w 109"/>
                  <a:gd name="T13" fmla="*/ 1737 h 156"/>
                  <a:gd name="T14" fmla="*/ 2738 w 109"/>
                  <a:gd name="T15" fmla="*/ 2643 h 156"/>
                  <a:gd name="T16" fmla="*/ 2783 w 109"/>
                  <a:gd name="T17" fmla="*/ 3819 h 156"/>
                  <a:gd name="T18" fmla="*/ 2677 w 109"/>
                  <a:gd name="T19" fmla="*/ 3819 h 156"/>
                  <a:gd name="T20" fmla="*/ 2531 w 109"/>
                  <a:gd name="T21" fmla="*/ 3819 h 156"/>
                  <a:gd name="T22" fmla="*/ 2374 w 109"/>
                  <a:gd name="T23" fmla="*/ 3819 h 156"/>
                  <a:gd name="T24" fmla="*/ 2227 w 109"/>
                  <a:gd name="T25" fmla="*/ 3775 h 156"/>
                  <a:gd name="T26" fmla="*/ 2066 w 109"/>
                  <a:gd name="T27" fmla="*/ 3741 h 156"/>
                  <a:gd name="T28" fmla="*/ 1884 w 109"/>
                  <a:gd name="T29" fmla="*/ 3677 h 156"/>
                  <a:gd name="T30" fmla="*/ 1681 w 109"/>
                  <a:gd name="T31" fmla="*/ 3552 h 156"/>
                  <a:gd name="T32" fmla="*/ 1474 w 109"/>
                  <a:gd name="T33" fmla="*/ 3399 h 156"/>
                  <a:gd name="T34" fmla="*/ 1349 w 109"/>
                  <a:gd name="T35" fmla="*/ 3083 h 156"/>
                  <a:gd name="T36" fmla="*/ 1349 w 109"/>
                  <a:gd name="T37" fmla="*/ 2716 h 156"/>
                  <a:gd name="T38" fmla="*/ 1430 w 109"/>
                  <a:gd name="T39" fmla="*/ 2356 h 156"/>
                  <a:gd name="T40" fmla="*/ 1510 w 109"/>
                  <a:gd name="T41" fmla="*/ 1960 h 156"/>
                  <a:gd name="T42" fmla="*/ 1430 w 109"/>
                  <a:gd name="T43" fmla="*/ 1519 h 156"/>
                  <a:gd name="T44" fmla="*/ 1227 w 109"/>
                  <a:gd name="T45" fmla="*/ 1059 h 156"/>
                  <a:gd name="T46" fmla="*/ 793 w 109"/>
                  <a:gd name="T47" fmla="*/ 55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3" name="Freeform 8"/>
              <p:cNvSpPr>
                <a:spLocks/>
              </p:cNvSpPr>
              <p:nvPr userDrawn="1"/>
            </p:nvSpPr>
            <p:spPr bwMode="ltGray">
              <a:xfrm rot="12185230" flipV="1">
                <a:off x="3843" y="2207"/>
                <a:ext cx="103" cy="209"/>
              </a:xfrm>
              <a:custGeom>
                <a:avLst/>
                <a:gdLst>
                  <a:gd name="T0" fmla="*/ 777 w 46"/>
                  <a:gd name="T1" fmla="*/ 0 h 94"/>
                  <a:gd name="T2" fmla="*/ 506 w 46"/>
                  <a:gd name="T3" fmla="*/ 925 h 94"/>
                  <a:gd name="T4" fmla="*/ 381 w 46"/>
                  <a:gd name="T5" fmla="*/ 1519 h 94"/>
                  <a:gd name="T6" fmla="*/ 280 w 46"/>
                  <a:gd name="T7" fmla="*/ 1932 h 94"/>
                  <a:gd name="T8" fmla="*/ 0 w 46"/>
                  <a:gd name="T9" fmla="*/ 2299 h 94"/>
                  <a:gd name="T10" fmla="*/ 300 w 46"/>
                  <a:gd name="T11" fmla="*/ 2154 h 94"/>
                  <a:gd name="T12" fmla="*/ 582 w 46"/>
                  <a:gd name="T13" fmla="*/ 1957 h 94"/>
                  <a:gd name="T14" fmla="*/ 808 w 46"/>
                  <a:gd name="T15" fmla="*/ 1681 h 94"/>
                  <a:gd name="T16" fmla="*/ 1012 w 46"/>
                  <a:gd name="T17" fmla="*/ 1394 h 94"/>
                  <a:gd name="T18" fmla="*/ 1133 w 46"/>
                  <a:gd name="T19" fmla="*/ 1078 h 94"/>
                  <a:gd name="T20" fmla="*/ 1158 w 46"/>
                  <a:gd name="T21" fmla="*/ 736 h 94"/>
                  <a:gd name="T22" fmla="*/ 1052 w 46"/>
                  <a:gd name="T23" fmla="*/ 360 h 94"/>
                  <a:gd name="T24" fmla="*/ 7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4" name="Freeform 9"/>
              <p:cNvSpPr>
                <a:spLocks/>
              </p:cNvSpPr>
              <p:nvPr userDrawn="1"/>
            </p:nvSpPr>
            <p:spPr bwMode="ltGray">
              <a:xfrm rot="12185230" flipV="1">
                <a:off x="3893" y="1325"/>
                <a:ext cx="120" cy="90"/>
              </a:xfrm>
              <a:custGeom>
                <a:avLst/>
                <a:gdLst>
                  <a:gd name="T0" fmla="*/ 0 w 54"/>
                  <a:gd name="T1" fmla="*/ 0 h 40"/>
                  <a:gd name="T2" fmla="*/ 20 w 54"/>
                  <a:gd name="T3" fmla="*/ 25 h 40"/>
                  <a:gd name="T4" fmla="*/ 142 w 54"/>
                  <a:gd name="T5" fmla="*/ 81 h 40"/>
                  <a:gd name="T6" fmla="*/ 316 w 54"/>
                  <a:gd name="T7" fmla="*/ 207 h 40"/>
                  <a:gd name="T8" fmla="*/ 513 w 54"/>
                  <a:gd name="T9" fmla="*/ 308 h 40"/>
                  <a:gd name="T10" fmla="*/ 702 w 54"/>
                  <a:gd name="T11" fmla="*/ 389 h 40"/>
                  <a:gd name="T12" fmla="*/ 924 w 54"/>
                  <a:gd name="T13" fmla="*/ 437 h 40"/>
                  <a:gd name="T14" fmla="*/ 1120 w 54"/>
                  <a:gd name="T15" fmla="*/ 466 h 40"/>
                  <a:gd name="T16" fmla="*/ 1318 w 54"/>
                  <a:gd name="T17" fmla="*/ 410 h 40"/>
                  <a:gd name="T18" fmla="*/ 1293 w 54"/>
                  <a:gd name="T19" fmla="*/ 639 h 40"/>
                  <a:gd name="T20" fmla="*/ 1220 w 54"/>
                  <a:gd name="T21" fmla="*/ 846 h 40"/>
                  <a:gd name="T22" fmla="*/ 1076 w 54"/>
                  <a:gd name="T23" fmla="*/ 983 h 40"/>
                  <a:gd name="T24" fmla="*/ 898 w 54"/>
                  <a:gd name="T25" fmla="*/ 1028 h 40"/>
                  <a:gd name="T26" fmla="*/ 682 w 54"/>
                  <a:gd name="T27" fmla="*/ 1004 h 40"/>
                  <a:gd name="T28" fmla="*/ 460 w 54"/>
                  <a:gd name="T29" fmla="*/ 821 h 40"/>
                  <a:gd name="T30" fmla="*/ 242 w 54"/>
                  <a:gd name="T31" fmla="*/ 51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42 w 149"/>
                  <a:gd name="T3" fmla="*/ 453 h 704"/>
                  <a:gd name="T4" fmla="*/ 383 w 149"/>
                  <a:gd name="T5" fmla="*/ 1027 h 704"/>
                  <a:gd name="T6" fmla="*/ 671 w 149"/>
                  <a:gd name="T7" fmla="*/ 1755 h 704"/>
                  <a:gd name="T8" fmla="*/ 990 w 149"/>
                  <a:gd name="T9" fmla="*/ 2702 h 704"/>
                  <a:gd name="T10" fmla="*/ 1389 w 149"/>
                  <a:gd name="T11" fmla="*/ 3875 h 704"/>
                  <a:gd name="T12" fmla="*/ 1761 w 149"/>
                  <a:gd name="T13" fmla="*/ 5133 h 704"/>
                  <a:gd name="T14" fmla="*/ 2120 w 149"/>
                  <a:gd name="T15" fmla="*/ 6578 h 704"/>
                  <a:gd name="T16" fmla="*/ 2399 w 149"/>
                  <a:gd name="T17" fmla="*/ 8254 h 704"/>
                  <a:gd name="T18" fmla="*/ 2693 w 149"/>
                  <a:gd name="T19" fmla="*/ 10035 h 704"/>
                  <a:gd name="T20" fmla="*/ 2888 w 149"/>
                  <a:gd name="T21" fmla="*/ 12088 h 704"/>
                  <a:gd name="T22" fmla="*/ 2988 w 149"/>
                  <a:gd name="T23" fmla="*/ 14337 h 704"/>
                  <a:gd name="T24" fmla="*/ 3032 w 149"/>
                  <a:gd name="T25" fmla="*/ 16688 h 704"/>
                  <a:gd name="T26" fmla="*/ 2888 w 149"/>
                  <a:gd name="T27" fmla="*/ 19315 h 704"/>
                  <a:gd name="T28" fmla="*/ 2620 w 149"/>
                  <a:gd name="T29" fmla="*/ 22096 h 704"/>
                  <a:gd name="T30" fmla="*/ 2217 w 149"/>
                  <a:gd name="T31" fmla="*/ 25021 h 704"/>
                  <a:gd name="T32" fmla="*/ 1608 w 149"/>
                  <a:gd name="T33" fmla="*/ 28244 h 704"/>
                  <a:gd name="T34" fmla="*/ 932 w 149"/>
                  <a:gd name="T35" fmla="*/ 31897 h 704"/>
                  <a:gd name="T36" fmla="*/ 509 w 149"/>
                  <a:gd name="T37" fmla="*/ 35278 h 704"/>
                  <a:gd name="T38" fmla="*/ 241 w 149"/>
                  <a:gd name="T39" fmla="*/ 38399 h 704"/>
                  <a:gd name="T40" fmla="*/ 142 w 149"/>
                  <a:gd name="T41" fmla="*/ 41402 h 704"/>
                  <a:gd name="T42" fmla="*/ 142 w 149"/>
                  <a:gd name="T43" fmla="*/ 44257 h 704"/>
                  <a:gd name="T44" fmla="*/ 197 w 149"/>
                  <a:gd name="T45" fmla="*/ 46910 h 704"/>
                  <a:gd name="T46" fmla="*/ 295 w 149"/>
                  <a:gd name="T47" fmla="*/ 49238 h 704"/>
                  <a:gd name="T48" fmla="*/ 339 w 149"/>
                  <a:gd name="T49" fmla="*/ 51513 h 704"/>
                  <a:gd name="T50" fmla="*/ 990 w 149"/>
                  <a:gd name="T51" fmla="*/ 50340 h 704"/>
                  <a:gd name="T52" fmla="*/ 932 w 149"/>
                  <a:gd name="T53" fmla="*/ 49758 h 704"/>
                  <a:gd name="T54" fmla="*/ 868 w 149"/>
                  <a:gd name="T55" fmla="*/ 48082 h 704"/>
                  <a:gd name="T56" fmla="*/ 795 w 149"/>
                  <a:gd name="T57" fmla="*/ 45506 h 704"/>
                  <a:gd name="T58" fmla="*/ 848 w 149"/>
                  <a:gd name="T59" fmla="*/ 42078 h 704"/>
                  <a:gd name="T60" fmla="*/ 990 w 149"/>
                  <a:gd name="T61" fmla="*/ 37980 h 704"/>
                  <a:gd name="T62" fmla="*/ 1389 w 149"/>
                  <a:gd name="T63" fmla="*/ 33301 h 704"/>
                  <a:gd name="T64" fmla="*/ 2064 w 149"/>
                  <a:gd name="T65" fmla="*/ 28244 h 704"/>
                  <a:gd name="T66" fmla="*/ 3105 w 149"/>
                  <a:gd name="T67" fmla="*/ 22892 h 704"/>
                  <a:gd name="T68" fmla="*/ 3444 w 149"/>
                  <a:gd name="T69" fmla="*/ 20417 h 704"/>
                  <a:gd name="T70" fmla="*/ 3586 w 149"/>
                  <a:gd name="T71" fmla="*/ 17186 h 704"/>
                  <a:gd name="T72" fmla="*/ 3468 w 149"/>
                  <a:gd name="T73" fmla="*/ 13457 h 704"/>
                  <a:gd name="T74" fmla="*/ 3149 w 149"/>
                  <a:gd name="T75" fmla="*/ 9804 h 704"/>
                  <a:gd name="T76" fmla="*/ 2620 w 149"/>
                  <a:gd name="T77" fmla="*/ 6227 h 704"/>
                  <a:gd name="T78" fmla="*/ 1942 w 149"/>
                  <a:gd name="T79" fmla="*/ 3226 h 704"/>
                  <a:gd name="T80" fmla="*/ 1054 w 149"/>
                  <a:gd name="T81" fmla="*/ 102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3808 w 128"/>
                <a:gd name="T1" fmla="*/ 0 h 217"/>
                <a:gd name="T2" fmla="*/ 4260 w 128"/>
                <a:gd name="T3" fmla="*/ 724 h 217"/>
                <a:gd name="T4" fmla="*/ 4661 w 128"/>
                <a:gd name="T5" fmla="*/ 2165 h 217"/>
                <a:gd name="T6" fmla="*/ 4979 w 128"/>
                <a:gd name="T7" fmla="*/ 4017 h 217"/>
                <a:gd name="T8" fmla="*/ 5191 w 128"/>
                <a:gd name="T9" fmla="*/ 6236 h 217"/>
                <a:gd name="T10" fmla="*/ 5145 w 128"/>
                <a:gd name="T11" fmla="*/ 8883 h 217"/>
                <a:gd name="T12" fmla="*/ 4706 w 128"/>
                <a:gd name="T13" fmla="*/ 11610 h 217"/>
                <a:gd name="T14" fmla="*/ 3808 w 128"/>
                <a:gd name="T15" fmla="*/ 14472 h 217"/>
                <a:gd name="T16" fmla="*/ 2425 w 128"/>
                <a:gd name="T17" fmla="*/ 17361 h 217"/>
                <a:gd name="T18" fmla="*/ 1994 w 128"/>
                <a:gd name="T19" fmla="*/ 17038 h 217"/>
                <a:gd name="T20" fmla="*/ 1542 w 128"/>
                <a:gd name="T21" fmla="*/ 16799 h 217"/>
                <a:gd name="T22" fmla="*/ 1062 w 128"/>
                <a:gd name="T23" fmla="*/ 16395 h 217"/>
                <a:gd name="T24" fmla="*/ 643 w 128"/>
                <a:gd name="T25" fmla="*/ 16072 h 217"/>
                <a:gd name="T26" fmla="*/ 318 w 128"/>
                <a:gd name="T27" fmla="*/ 15681 h 217"/>
                <a:gd name="T28" fmla="*/ 83 w 128"/>
                <a:gd name="T29" fmla="*/ 15196 h 217"/>
                <a:gd name="T30" fmla="*/ 0 w 128"/>
                <a:gd name="T31" fmla="*/ 14634 h 217"/>
                <a:gd name="T32" fmla="*/ 50 w 128"/>
                <a:gd name="T33" fmla="*/ 14230 h 217"/>
                <a:gd name="T34" fmla="*/ 527 w 128"/>
                <a:gd name="T35" fmla="*/ 13668 h 217"/>
                <a:gd name="T36" fmla="*/ 1171 w 128"/>
                <a:gd name="T37" fmla="*/ 12899 h 217"/>
                <a:gd name="T38" fmla="*/ 1865 w 128"/>
                <a:gd name="T39" fmla="*/ 12014 h 217"/>
                <a:gd name="T40" fmla="*/ 2554 w 128"/>
                <a:gd name="T41" fmla="*/ 10725 h 217"/>
                <a:gd name="T42" fmla="*/ 3197 w 128"/>
                <a:gd name="T43" fmla="*/ 8963 h 217"/>
                <a:gd name="T44" fmla="*/ 3694 w 128"/>
                <a:gd name="T45" fmla="*/ 6637 h 217"/>
                <a:gd name="T46" fmla="*/ 3934 w 128"/>
                <a:gd name="T47" fmla="*/ 3694 h 217"/>
                <a:gd name="T48" fmla="*/ 380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6290 w 117"/>
                <a:gd name="T1" fmla="*/ 0 h 132"/>
                <a:gd name="T2" fmla="*/ 0 w 117"/>
                <a:gd name="T3" fmla="*/ 3817 h 132"/>
                <a:gd name="T4" fmla="*/ 248 w 117"/>
                <a:gd name="T5" fmla="*/ 3955 h 132"/>
                <a:gd name="T6" fmla="*/ 1162 w 117"/>
                <a:gd name="T7" fmla="*/ 4436 h 132"/>
                <a:gd name="T8" fmla="*/ 2436 w 117"/>
                <a:gd name="T9" fmla="*/ 5512 h 132"/>
                <a:gd name="T10" fmla="*/ 3855 w 117"/>
                <a:gd name="T11" fmla="*/ 7167 h 132"/>
                <a:gd name="T12" fmla="*/ 5540 w 117"/>
                <a:gd name="T13" fmla="*/ 9466 h 132"/>
                <a:gd name="T14" fmla="*/ 7041 w 117"/>
                <a:gd name="T15" fmla="*/ 12208 h 132"/>
                <a:gd name="T16" fmla="*/ 8560 w 117"/>
                <a:gd name="T17" fmla="*/ 15716 h 132"/>
                <a:gd name="T18" fmla="*/ 9721 w 117"/>
                <a:gd name="T19" fmla="*/ 20152 h 132"/>
                <a:gd name="T20" fmla="*/ 9803 w 117"/>
                <a:gd name="T21" fmla="*/ 18324 h 132"/>
                <a:gd name="T22" fmla="*/ 9640 w 117"/>
                <a:gd name="T23" fmla="*/ 16335 h 132"/>
                <a:gd name="T24" fmla="*/ 9053 w 117"/>
                <a:gd name="T25" fmla="*/ 13727 h 132"/>
                <a:gd name="T26" fmla="*/ 8311 w 117"/>
                <a:gd name="T27" fmla="*/ 11294 h 132"/>
                <a:gd name="T28" fmla="*/ 7452 w 117"/>
                <a:gd name="T29" fmla="*/ 8858 h 132"/>
                <a:gd name="T30" fmla="*/ 6535 w 117"/>
                <a:gd name="T31" fmla="*/ 6858 h 132"/>
                <a:gd name="T32" fmla="*/ 5622 w 117"/>
                <a:gd name="T33" fmla="*/ 5512 h 132"/>
                <a:gd name="T34" fmla="*/ 4844 w 117"/>
                <a:gd name="T35" fmla="*/ 4868 h 132"/>
                <a:gd name="T36" fmla="*/ 5785 w 117"/>
                <a:gd name="T37" fmla="*/ 4436 h 132"/>
                <a:gd name="T38" fmla="*/ 6620 w 117"/>
                <a:gd name="T39" fmla="*/ 4250 h 132"/>
                <a:gd name="T40" fmla="*/ 7452 w 117"/>
                <a:gd name="T41" fmla="*/ 3955 h 132"/>
                <a:gd name="T42" fmla="*/ 8230 w 117"/>
                <a:gd name="T43" fmla="*/ 3817 h 132"/>
                <a:gd name="T44" fmla="*/ 8808 w 117"/>
                <a:gd name="T45" fmla="*/ 3645 h 132"/>
                <a:gd name="T46" fmla="*/ 9137 w 117"/>
                <a:gd name="T47" fmla="*/ 3350 h 132"/>
                <a:gd name="T48" fmla="*/ 9476 w 117"/>
                <a:gd name="T49" fmla="*/ 3213 h 132"/>
                <a:gd name="T50" fmla="*/ 9558 w 117"/>
                <a:gd name="T51" fmla="*/ 3213 h 132"/>
                <a:gd name="T52" fmla="*/ 629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349 w 29"/>
                <a:gd name="T1" fmla="*/ 0 h 77"/>
                <a:gd name="T2" fmla="*/ 1863 w 29"/>
                <a:gd name="T3" fmla="*/ 0 h 77"/>
                <a:gd name="T4" fmla="*/ 1296 w 29"/>
                <a:gd name="T5" fmla="*/ 633 h 77"/>
                <a:gd name="T6" fmla="*/ 729 w 29"/>
                <a:gd name="T7" fmla="*/ 1445 h 77"/>
                <a:gd name="T8" fmla="*/ 324 w 29"/>
                <a:gd name="T9" fmla="*/ 3064 h 77"/>
                <a:gd name="T10" fmla="*/ 81 w 29"/>
                <a:gd name="T11" fmla="*/ 4825 h 77"/>
                <a:gd name="T12" fmla="*/ 0 w 29"/>
                <a:gd name="T13" fmla="*/ 7078 h 77"/>
                <a:gd name="T14" fmla="*/ 243 w 29"/>
                <a:gd name="T15" fmla="*/ 9650 h 77"/>
                <a:gd name="T16" fmla="*/ 891 w 29"/>
                <a:gd name="T17" fmla="*/ 12344 h 77"/>
                <a:gd name="T18" fmla="*/ 1215 w 29"/>
                <a:gd name="T19" fmla="*/ 8522 h 77"/>
                <a:gd name="T20" fmla="*/ 1539 w 29"/>
                <a:gd name="T21" fmla="*/ 5950 h 77"/>
                <a:gd name="T22" fmla="*/ 1863 w 29"/>
                <a:gd name="T23" fmla="*/ 3519 h 77"/>
                <a:gd name="T24" fmla="*/ 234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9"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4" name="Freeform 23"/>
              <p:cNvSpPr>
                <a:spLocks/>
              </p:cNvSpPr>
              <p:nvPr userDrawn="1"/>
            </p:nvSpPr>
            <p:spPr bwMode="ltGray">
              <a:xfrm>
                <a:off x="1788"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5" name="Freeform 24"/>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4" name="Group 25"/>
            <p:cNvGrpSpPr>
              <a:grpSpLocks/>
            </p:cNvGrpSpPr>
            <p:nvPr userDrawn="1"/>
          </p:nvGrpSpPr>
          <p:grpSpPr bwMode="auto">
            <a:xfrm rot="8524840">
              <a:off x="677" y="3308"/>
              <a:ext cx="500" cy="500"/>
              <a:chOff x="1727" y="867"/>
              <a:chExt cx="129" cy="156"/>
            </a:xfrm>
          </p:grpSpPr>
          <p:sp>
            <p:nvSpPr>
              <p:cNvPr id="30" name="Freeform 26"/>
              <p:cNvSpPr>
                <a:spLocks/>
              </p:cNvSpPr>
              <p:nvPr userDrawn="1"/>
            </p:nvSpPr>
            <p:spPr bwMode="ltGray">
              <a:xfrm>
                <a:off x="1727" y="868"/>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1" name="Freeform 27"/>
              <p:cNvSpPr>
                <a:spLocks/>
              </p:cNvSpPr>
              <p:nvPr userDrawn="1"/>
            </p:nvSpPr>
            <p:spPr bwMode="ltGray">
              <a:xfrm>
                <a:off x="1786" y="896"/>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32" name="Freeform 28"/>
              <p:cNvSpPr>
                <a:spLocks/>
              </p:cNvSpPr>
              <p:nvPr userDrawn="1"/>
            </p:nvSpPr>
            <p:spPr bwMode="ltGray">
              <a:xfrm>
                <a:off x="1772" y="999"/>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5" name="Group 29"/>
            <p:cNvGrpSpPr>
              <a:grpSpLocks/>
            </p:cNvGrpSpPr>
            <p:nvPr userDrawn="1"/>
          </p:nvGrpSpPr>
          <p:grpSpPr bwMode="auto">
            <a:xfrm rot="4106450" flipH="1">
              <a:off x="404" y="270"/>
              <a:ext cx="708" cy="891"/>
              <a:chOff x="1727" y="866"/>
              <a:chExt cx="129" cy="157"/>
            </a:xfrm>
          </p:grpSpPr>
          <p:sp>
            <p:nvSpPr>
              <p:cNvPr id="27" name="Freeform 30"/>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6" name="Group 33"/>
            <p:cNvGrpSpPr>
              <a:grpSpLocks/>
            </p:cNvGrpSpPr>
            <p:nvPr userDrawn="1"/>
          </p:nvGrpSpPr>
          <p:grpSpPr bwMode="auto">
            <a:xfrm rot="10015322" flipH="1">
              <a:off x="4616" y="2392"/>
              <a:ext cx="708" cy="891"/>
              <a:chOff x="1727" y="866"/>
              <a:chExt cx="129" cy="157"/>
            </a:xfrm>
          </p:grpSpPr>
          <p:sp>
            <p:nvSpPr>
              <p:cNvPr id="24" name="Freeform 3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988 h 237"/>
                <a:gd name="T4" fmla="*/ 148 w 257"/>
                <a:gd name="T5" fmla="*/ 1959 h 237"/>
                <a:gd name="T6" fmla="*/ 294 w 257"/>
                <a:gd name="T7" fmla="*/ 2942 h 237"/>
                <a:gd name="T8" fmla="*/ 541 w 257"/>
                <a:gd name="T9" fmla="*/ 3838 h 237"/>
                <a:gd name="T10" fmla="*/ 893 w 257"/>
                <a:gd name="T11" fmla="*/ 4671 h 237"/>
                <a:gd name="T12" fmla="*/ 1341 w 257"/>
                <a:gd name="T13" fmla="*/ 5527 h 237"/>
                <a:gd name="T14" fmla="*/ 1881 w 257"/>
                <a:gd name="T15" fmla="*/ 6310 h 237"/>
                <a:gd name="T16" fmla="*/ 2515 w 257"/>
                <a:gd name="T17" fmla="*/ 6968 h 237"/>
                <a:gd name="T18" fmla="*/ 3315 w 257"/>
                <a:gd name="T19" fmla="*/ 7601 h 237"/>
                <a:gd name="T20" fmla="*/ 4240 w 257"/>
                <a:gd name="T21" fmla="*/ 8144 h 237"/>
                <a:gd name="T22" fmla="*/ 5231 w 257"/>
                <a:gd name="T23" fmla="*/ 8582 h 237"/>
                <a:gd name="T24" fmla="*/ 6452 w 257"/>
                <a:gd name="T25" fmla="*/ 8928 h 237"/>
                <a:gd name="T26" fmla="*/ 7793 w 257"/>
                <a:gd name="T27" fmla="*/ 9165 h 237"/>
                <a:gd name="T28" fmla="*/ 9269 w 257"/>
                <a:gd name="T29" fmla="*/ 9290 h 237"/>
                <a:gd name="T30" fmla="*/ 10848 w 257"/>
                <a:gd name="T31" fmla="*/ 9240 h 237"/>
                <a:gd name="T32" fmla="*/ 12674 w 257"/>
                <a:gd name="T33" fmla="*/ 9085 h 237"/>
                <a:gd name="T34" fmla="*/ 11052 w 257"/>
                <a:gd name="T35" fmla="*/ 8895 h 237"/>
                <a:gd name="T36" fmla="*/ 9619 w 257"/>
                <a:gd name="T37" fmla="*/ 8615 h 237"/>
                <a:gd name="T38" fmla="*/ 8371 w 257"/>
                <a:gd name="T39" fmla="*/ 8302 h 237"/>
                <a:gd name="T40" fmla="*/ 7295 w 257"/>
                <a:gd name="T41" fmla="*/ 7989 h 237"/>
                <a:gd name="T42" fmla="*/ 6307 w 257"/>
                <a:gd name="T43" fmla="*/ 7569 h 237"/>
                <a:gd name="T44" fmla="*/ 5525 w 257"/>
                <a:gd name="T45" fmla="*/ 7124 h 237"/>
                <a:gd name="T46" fmla="*/ 4783 w 257"/>
                <a:gd name="T47" fmla="*/ 6623 h 237"/>
                <a:gd name="T48" fmla="*/ 4150 w 257"/>
                <a:gd name="T49" fmla="*/ 6080 h 237"/>
                <a:gd name="T50" fmla="*/ 3553 w 257"/>
                <a:gd name="T51" fmla="*/ 5527 h 237"/>
                <a:gd name="T52" fmla="*/ 3013 w 257"/>
                <a:gd name="T53" fmla="*/ 4902 h 237"/>
                <a:gd name="T54" fmla="*/ 2570 w 257"/>
                <a:gd name="T55" fmla="*/ 4201 h 237"/>
                <a:gd name="T56" fmla="*/ 2120 w 257"/>
                <a:gd name="T57" fmla="*/ 3443 h 237"/>
                <a:gd name="T58" fmla="*/ 1622 w 257"/>
                <a:gd name="T59" fmla="*/ 2710 h 237"/>
                <a:gd name="T60" fmla="*/ 1137 w 257"/>
                <a:gd name="T61" fmla="*/ 1847 h 237"/>
                <a:gd name="T62" fmla="*/ 596 w 257"/>
                <a:gd name="T63" fmla="*/ 93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3867 w 124"/>
                <a:gd name="T1" fmla="*/ 0 h 110"/>
                <a:gd name="T2" fmla="*/ 6219 w 124"/>
                <a:gd name="T3" fmla="*/ 4408 h 110"/>
                <a:gd name="T4" fmla="*/ 6012 w 124"/>
                <a:gd name="T5" fmla="*/ 4357 h 110"/>
                <a:gd name="T6" fmla="*/ 5368 w 124"/>
                <a:gd name="T7" fmla="*/ 4279 h 110"/>
                <a:gd name="T8" fmla="*/ 4468 w 124"/>
                <a:gd name="T9" fmla="*/ 4114 h 110"/>
                <a:gd name="T10" fmla="*/ 3414 w 124"/>
                <a:gd name="T11" fmla="*/ 4036 h 110"/>
                <a:gd name="T12" fmla="*/ 2259 w 124"/>
                <a:gd name="T13" fmla="*/ 3953 h 110"/>
                <a:gd name="T14" fmla="*/ 1261 w 124"/>
                <a:gd name="T15" fmla="*/ 4006 h 110"/>
                <a:gd name="T16" fmla="*/ 452 w 124"/>
                <a:gd name="T17" fmla="*/ 4165 h 110"/>
                <a:gd name="T18" fmla="*/ 0 w 124"/>
                <a:gd name="T19" fmla="*/ 4491 h 110"/>
                <a:gd name="T20" fmla="*/ 205 w 124"/>
                <a:gd name="T21" fmla="*/ 4006 h 110"/>
                <a:gd name="T22" fmla="*/ 397 w 124"/>
                <a:gd name="T23" fmla="*/ 3634 h 110"/>
                <a:gd name="T24" fmla="*/ 806 w 124"/>
                <a:gd name="T25" fmla="*/ 3341 h 110"/>
                <a:gd name="T26" fmla="*/ 1261 w 124"/>
                <a:gd name="T27" fmla="*/ 3098 h 110"/>
                <a:gd name="T28" fmla="*/ 1807 w 124"/>
                <a:gd name="T29" fmla="*/ 2939 h 110"/>
                <a:gd name="T30" fmla="*/ 2358 w 124"/>
                <a:gd name="T31" fmla="*/ 2886 h 110"/>
                <a:gd name="T32" fmla="*/ 2959 w 124"/>
                <a:gd name="T33" fmla="*/ 2886 h 110"/>
                <a:gd name="T34" fmla="*/ 3619 w 124"/>
                <a:gd name="T35" fmla="*/ 3020 h 110"/>
                <a:gd name="T36" fmla="*/ 3654 w 124"/>
                <a:gd name="T37" fmla="*/ 2886 h 110"/>
                <a:gd name="T38" fmla="*/ 3505 w 124"/>
                <a:gd name="T39" fmla="*/ 2292 h 110"/>
                <a:gd name="T40" fmla="*/ 3356 w 124"/>
                <a:gd name="T41" fmla="*/ 1552 h 110"/>
                <a:gd name="T42" fmla="*/ 3257 w 124"/>
                <a:gd name="T43" fmla="*/ 1226 h 110"/>
                <a:gd name="T44" fmla="*/ 3167 w 124"/>
                <a:gd name="T45" fmla="*/ 1226 h 110"/>
                <a:gd name="T46" fmla="*/ 3053 w 124"/>
                <a:gd name="T47" fmla="*/ 1175 h 110"/>
                <a:gd name="T48" fmla="*/ 2959 w 124"/>
                <a:gd name="T49" fmla="*/ 1067 h 110"/>
                <a:gd name="T50" fmla="*/ 2869 w 124"/>
                <a:gd name="T51" fmla="*/ 940 h 110"/>
                <a:gd name="T52" fmla="*/ 2869 w 124"/>
                <a:gd name="T53" fmla="*/ 773 h 110"/>
                <a:gd name="T54" fmla="*/ 2959 w 124"/>
                <a:gd name="T55" fmla="*/ 561 h 110"/>
                <a:gd name="T56" fmla="*/ 3313 w 124"/>
                <a:gd name="T57" fmla="*/ 326 h 110"/>
                <a:gd name="T58" fmla="*/ 38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1588 w 46"/>
                <a:gd name="T1" fmla="*/ 0 h 94"/>
                <a:gd name="T2" fmla="*/ 1016 w 46"/>
                <a:gd name="T3" fmla="*/ 1433 h 94"/>
                <a:gd name="T4" fmla="*/ 765 w 46"/>
                <a:gd name="T5" fmla="*/ 2347 h 94"/>
                <a:gd name="T6" fmla="*/ 559 w 46"/>
                <a:gd name="T7" fmla="*/ 2987 h 94"/>
                <a:gd name="T8" fmla="*/ 0 w 46"/>
                <a:gd name="T9" fmla="*/ 3552 h 94"/>
                <a:gd name="T10" fmla="*/ 615 w 46"/>
                <a:gd name="T11" fmla="*/ 3319 h 94"/>
                <a:gd name="T12" fmla="*/ 1187 w 46"/>
                <a:gd name="T13" fmla="*/ 3017 h 94"/>
                <a:gd name="T14" fmla="*/ 1644 w 46"/>
                <a:gd name="T15" fmla="*/ 2605 h 94"/>
                <a:gd name="T16" fmla="*/ 2046 w 46"/>
                <a:gd name="T17" fmla="*/ 2152 h 94"/>
                <a:gd name="T18" fmla="*/ 2294 w 46"/>
                <a:gd name="T19" fmla="*/ 1658 h 94"/>
                <a:gd name="T20" fmla="*/ 2353 w 46"/>
                <a:gd name="T21" fmla="*/ 1125 h 94"/>
                <a:gd name="T22" fmla="*/ 2139 w 46"/>
                <a:gd name="T23" fmla="*/ 565 h 94"/>
                <a:gd name="T24" fmla="*/ 15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93 w 149"/>
                <a:gd name="T3" fmla="*/ 693 h 704"/>
                <a:gd name="T4" fmla="*/ 773 w 149"/>
                <a:gd name="T5" fmla="*/ 1601 h 704"/>
                <a:gd name="T6" fmla="*/ 1356 w 149"/>
                <a:gd name="T7" fmla="*/ 2721 h 704"/>
                <a:gd name="T8" fmla="*/ 1983 w 149"/>
                <a:gd name="T9" fmla="*/ 4214 h 704"/>
                <a:gd name="T10" fmla="*/ 2812 w 149"/>
                <a:gd name="T11" fmla="*/ 6031 h 704"/>
                <a:gd name="T12" fmla="*/ 3542 w 149"/>
                <a:gd name="T13" fmla="*/ 7985 h 704"/>
                <a:gd name="T14" fmla="*/ 4257 w 149"/>
                <a:gd name="T15" fmla="*/ 10259 h 704"/>
                <a:gd name="T16" fmla="*/ 4843 w 149"/>
                <a:gd name="T17" fmla="*/ 12872 h 704"/>
                <a:gd name="T18" fmla="*/ 5412 w 149"/>
                <a:gd name="T19" fmla="*/ 15626 h 704"/>
                <a:gd name="T20" fmla="*/ 5816 w 149"/>
                <a:gd name="T21" fmla="*/ 18795 h 704"/>
                <a:gd name="T22" fmla="*/ 5998 w 149"/>
                <a:gd name="T23" fmla="*/ 22317 h 704"/>
                <a:gd name="T24" fmla="*/ 6095 w 149"/>
                <a:gd name="T25" fmla="*/ 25980 h 704"/>
                <a:gd name="T26" fmla="*/ 5816 w 149"/>
                <a:gd name="T27" fmla="*/ 30089 h 704"/>
                <a:gd name="T28" fmla="*/ 5267 w 149"/>
                <a:gd name="T29" fmla="*/ 34422 h 704"/>
                <a:gd name="T30" fmla="*/ 4460 w 149"/>
                <a:gd name="T31" fmla="*/ 38946 h 704"/>
                <a:gd name="T32" fmla="*/ 3250 w 149"/>
                <a:gd name="T33" fmla="*/ 43974 h 704"/>
                <a:gd name="T34" fmla="*/ 1891 w 149"/>
                <a:gd name="T35" fmla="*/ 49653 h 704"/>
                <a:gd name="T36" fmla="*/ 1008 w 149"/>
                <a:gd name="T37" fmla="*/ 54926 h 704"/>
                <a:gd name="T38" fmla="*/ 480 w 149"/>
                <a:gd name="T39" fmla="*/ 59803 h 704"/>
                <a:gd name="T40" fmla="*/ 293 w 149"/>
                <a:gd name="T41" fmla="*/ 64478 h 704"/>
                <a:gd name="T42" fmla="*/ 293 w 149"/>
                <a:gd name="T43" fmla="*/ 68941 h 704"/>
                <a:gd name="T44" fmla="*/ 382 w 149"/>
                <a:gd name="T45" fmla="*/ 73018 h 704"/>
                <a:gd name="T46" fmla="*/ 586 w 149"/>
                <a:gd name="T47" fmla="*/ 76678 h 704"/>
                <a:gd name="T48" fmla="*/ 680 w 149"/>
                <a:gd name="T49" fmla="*/ 80203 h 704"/>
                <a:gd name="T50" fmla="*/ 1983 w 149"/>
                <a:gd name="T51" fmla="*/ 78386 h 704"/>
                <a:gd name="T52" fmla="*/ 1891 w 149"/>
                <a:gd name="T53" fmla="*/ 77478 h 704"/>
                <a:gd name="T54" fmla="*/ 1746 w 149"/>
                <a:gd name="T55" fmla="*/ 74832 h 704"/>
                <a:gd name="T56" fmla="*/ 1593 w 149"/>
                <a:gd name="T57" fmla="*/ 70862 h 704"/>
                <a:gd name="T58" fmla="*/ 1691 w 149"/>
                <a:gd name="T59" fmla="*/ 65524 h 704"/>
                <a:gd name="T60" fmla="*/ 1983 w 149"/>
                <a:gd name="T61" fmla="*/ 59143 h 704"/>
                <a:gd name="T62" fmla="*/ 2812 w 149"/>
                <a:gd name="T63" fmla="*/ 51851 h 704"/>
                <a:gd name="T64" fmla="*/ 4167 w 149"/>
                <a:gd name="T65" fmla="*/ 43974 h 704"/>
                <a:gd name="T66" fmla="*/ 6241 w 149"/>
                <a:gd name="T67" fmla="*/ 35670 h 704"/>
                <a:gd name="T68" fmla="*/ 6916 w 149"/>
                <a:gd name="T69" fmla="*/ 31808 h 704"/>
                <a:gd name="T70" fmla="*/ 7214 w 149"/>
                <a:gd name="T71" fmla="*/ 26780 h 704"/>
                <a:gd name="T72" fmla="*/ 6971 w 149"/>
                <a:gd name="T73" fmla="*/ 20952 h 704"/>
                <a:gd name="T74" fmla="*/ 6351 w 149"/>
                <a:gd name="T75" fmla="*/ 15273 h 704"/>
                <a:gd name="T76" fmla="*/ 5267 w 149"/>
                <a:gd name="T77" fmla="*/ 9690 h 704"/>
                <a:gd name="T78" fmla="*/ 3925 w 149"/>
                <a:gd name="T79" fmla="*/ 5018 h 704"/>
                <a:gd name="T80" fmla="*/ 2129 w 149"/>
                <a:gd name="T81" fmla="*/ 160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10287"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fld id="{AD574861-55F5-4CB6-A7A6-2CDFA9980860}"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285198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48A5BF51-5D59-4BB3-A848-ABE68D85B33B}"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02060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75D33F6E-DF27-41DB-8191-87483E05C430}"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5684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AC1C9518-90D3-49A4-B8EC-BA1D7DB6223C}"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950767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fld id="{1033D07A-0445-4CAD-94D2-7A5725356483}"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378251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fld id="{8EF15723-B07B-4E30-B7D8-52C7D899A11D}"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85532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fld id="{27F4C82D-804A-4CBF-B171-B97272C0D9DB}"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648810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23BA4C08-E83B-4606-9B2C-464393C745C1}"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400142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arallelogram 6"/>
          <p:cNvSpPr/>
          <p:nvPr userDrawn="1"/>
        </p:nvSpPr>
        <p:spPr>
          <a:xfrm>
            <a:off x="-533400" y="0"/>
            <a:ext cx="6324600" cy="2057400"/>
          </a:xfrm>
          <a:prstGeom prst="parallelogram">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userDrawn="1"/>
        </p:nvSpPr>
        <p:spPr>
          <a:xfrm>
            <a:off x="-1524000" y="4800600"/>
            <a:ext cx="6324600" cy="2057400"/>
          </a:xfrm>
          <a:prstGeom prst="parallelogram">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412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42B5ECED-DF8D-4BD4-844B-2906BFF530A2}"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410245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19AA6233-EC1F-4021-94CA-205FCAD031B6}"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67665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28480568-435F-47E4-8C36-49285DA23A7B}"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5072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2EF87-F4E6-437A-B7A7-90B3157D4073}"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423692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42EF87-F4E6-437A-B7A7-90B3157D4073}"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350206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42EF87-F4E6-437A-B7A7-90B3157D4073}"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202617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42EF87-F4E6-437A-B7A7-90B3157D4073}"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28360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2EF87-F4E6-437A-B7A7-90B3157D4073}"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235656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2EF87-F4E6-437A-B7A7-90B3157D4073}"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422117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2EF87-F4E6-437A-B7A7-90B3157D4073}"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7B74-7EA6-4101-B258-3E9F5C578025}" type="slidenum">
              <a:rPr lang="en-US" smtClean="0"/>
              <a:t>‹#›</a:t>
            </a:fld>
            <a:endParaRPr lang="en-US"/>
          </a:p>
        </p:txBody>
      </p:sp>
    </p:spTree>
    <p:extLst>
      <p:ext uri="{BB962C8B-B14F-4D97-AF65-F5344CB8AC3E}">
        <p14:creationId xmlns:p14="http://schemas.microsoft.com/office/powerpoint/2010/main" val="72440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2EF87-F4E6-437A-B7A7-90B3157D4073}" type="datetimeFigureOut">
              <a:rPr lang="en-US" smtClean="0"/>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87B74-7EA6-4101-B258-3E9F5C578025}" type="slidenum">
              <a:rPr lang="en-US" smtClean="0"/>
              <a:t>‹#›</a:t>
            </a:fld>
            <a:endParaRPr lang="en-US"/>
          </a:p>
        </p:txBody>
      </p:sp>
    </p:spTree>
    <p:extLst>
      <p:ext uri="{BB962C8B-B14F-4D97-AF65-F5344CB8AC3E}">
        <p14:creationId xmlns:p14="http://schemas.microsoft.com/office/powerpoint/2010/main" val="36680091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198 w 217"/>
                  <a:gd name="T1" fmla="*/ 910 h 210"/>
                  <a:gd name="T2" fmla="*/ 159 w 217"/>
                  <a:gd name="T3" fmla="*/ 860 h 210"/>
                  <a:gd name="T4" fmla="*/ 114 w 217"/>
                  <a:gd name="T5" fmla="*/ 785 h 210"/>
                  <a:gd name="T6" fmla="*/ 66 w 217"/>
                  <a:gd name="T7" fmla="*/ 687 h 210"/>
                  <a:gd name="T8" fmla="*/ 20 w 217"/>
                  <a:gd name="T9" fmla="*/ 584 h 210"/>
                  <a:gd name="T10" fmla="*/ 0 w 217"/>
                  <a:gd name="T11" fmla="*/ 473 h 210"/>
                  <a:gd name="T12" fmla="*/ 1 w 217"/>
                  <a:gd name="T13" fmla="*/ 354 h 210"/>
                  <a:gd name="T14" fmla="*/ 39 w 217"/>
                  <a:gd name="T15" fmla="*/ 245 h 210"/>
                  <a:gd name="T16" fmla="*/ 117 w 217"/>
                  <a:gd name="T17" fmla="*/ 154 h 210"/>
                  <a:gd name="T18" fmla="*/ 196 w 217"/>
                  <a:gd name="T19" fmla="*/ 95 h 210"/>
                  <a:gd name="T20" fmla="*/ 260 w 217"/>
                  <a:gd name="T21" fmla="*/ 52 h 210"/>
                  <a:gd name="T22" fmla="*/ 312 w 217"/>
                  <a:gd name="T23" fmla="*/ 29 h 210"/>
                  <a:gd name="T24" fmla="*/ 352 w 217"/>
                  <a:gd name="T25" fmla="*/ 20 h 210"/>
                  <a:gd name="T26" fmla="*/ 381 w 217"/>
                  <a:gd name="T27" fmla="*/ 20 h 210"/>
                  <a:gd name="T28" fmla="*/ 450 w 217"/>
                  <a:gd name="T29" fmla="*/ 0 h 210"/>
                  <a:gd name="T30" fmla="*/ 639 w 217"/>
                  <a:gd name="T31" fmla="*/ 36 h 210"/>
                  <a:gd name="T32" fmla="*/ 692 w 217"/>
                  <a:gd name="T33" fmla="*/ 52 h 210"/>
                  <a:gd name="T34" fmla="*/ 744 w 217"/>
                  <a:gd name="T35" fmla="*/ 66 h 210"/>
                  <a:gd name="T36" fmla="*/ 789 w 217"/>
                  <a:gd name="T37" fmla="*/ 81 h 210"/>
                  <a:gd name="T38" fmla="*/ 822 w 217"/>
                  <a:gd name="T39" fmla="*/ 100 h 210"/>
                  <a:gd name="T40" fmla="*/ 860 w 217"/>
                  <a:gd name="T41" fmla="*/ 117 h 210"/>
                  <a:gd name="T42" fmla="*/ 889 w 217"/>
                  <a:gd name="T43" fmla="*/ 137 h 210"/>
                  <a:gd name="T44" fmla="*/ 912 w 217"/>
                  <a:gd name="T45" fmla="*/ 164 h 210"/>
                  <a:gd name="T46" fmla="*/ 939 w 217"/>
                  <a:gd name="T47" fmla="*/ 196 h 210"/>
                  <a:gd name="T48" fmla="*/ 889 w 217"/>
                  <a:gd name="T49" fmla="*/ 175 h 210"/>
                  <a:gd name="T50" fmla="*/ 841 w 217"/>
                  <a:gd name="T51" fmla="*/ 156 h 210"/>
                  <a:gd name="T52" fmla="*/ 793 w 217"/>
                  <a:gd name="T53" fmla="*/ 144 h 210"/>
                  <a:gd name="T54" fmla="*/ 744 w 217"/>
                  <a:gd name="T55" fmla="*/ 128 h 210"/>
                  <a:gd name="T56" fmla="*/ 705 w 217"/>
                  <a:gd name="T57" fmla="*/ 117 h 210"/>
                  <a:gd name="T58" fmla="*/ 664 w 217"/>
                  <a:gd name="T59" fmla="*/ 114 h 210"/>
                  <a:gd name="T60" fmla="*/ 617 w 217"/>
                  <a:gd name="T61" fmla="*/ 107 h 210"/>
                  <a:gd name="T62" fmla="*/ 578 w 217"/>
                  <a:gd name="T63" fmla="*/ 107 h 210"/>
                  <a:gd name="T64" fmla="*/ 541 w 217"/>
                  <a:gd name="T65" fmla="*/ 107 h 210"/>
                  <a:gd name="T66" fmla="*/ 502 w 217"/>
                  <a:gd name="T67" fmla="*/ 108 h 210"/>
                  <a:gd name="T68" fmla="*/ 462 w 217"/>
                  <a:gd name="T69" fmla="*/ 117 h 210"/>
                  <a:gd name="T70" fmla="*/ 428 w 217"/>
                  <a:gd name="T71" fmla="*/ 127 h 210"/>
                  <a:gd name="T72" fmla="*/ 394 w 217"/>
                  <a:gd name="T73" fmla="*/ 144 h 210"/>
                  <a:gd name="T74" fmla="*/ 353 w 217"/>
                  <a:gd name="T75" fmla="*/ 156 h 210"/>
                  <a:gd name="T76" fmla="*/ 320 w 217"/>
                  <a:gd name="T77" fmla="*/ 177 h 210"/>
                  <a:gd name="T78" fmla="*/ 286 w 217"/>
                  <a:gd name="T79" fmla="*/ 198 h 210"/>
                  <a:gd name="T80" fmla="*/ 225 w 217"/>
                  <a:gd name="T81" fmla="*/ 264 h 210"/>
                  <a:gd name="T82" fmla="*/ 183 w 217"/>
                  <a:gd name="T83" fmla="*/ 346 h 210"/>
                  <a:gd name="T84" fmla="*/ 159 w 217"/>
                  <a:gd name="T85" fmla="*/ 447 h 210"/>
                  <a:gd name="T86" fmla="*/ 150 w 217"/>
                  <a:gd name="T87" fmla="*/ 547 h 210"/>
                  <a:gd name="T88" fmla="*/ 150 w 217"/>
                  <a:gd name="T89" fmla="*/ 657 h 210"/>
                  <a:gd name="T90" fmla="*/ 164 w 217"/>
                  <a:gd name="T91" fmla="*/ 753 h 210"/>
                  <a:gd name="T92" fmla="*/ 177 w 217"/>
                  <a:gd name="T93" fmla="*/ 841 h 210"/>
                  <a:gd name="T94" fmla="*/ 198 w 217"/>
                  <a:gd name="T95" fmla="*/ 9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468 w 182"/>
                  <a:gd name="T1" fmla="*/ 0 h 213"/>
                  <a:gd name="T2" fmla="*/ 481 w 182"/>
                  <a:gd name="T3" fmla="*/ 9 h 213"/>
                  <a:gd name="T4" fmla="*/ 508 w 182"/>
                  <a:gd name="T5" fmla="*/ 36 h 213"/>
                  <a:gd name="T6" fmla="*/ 546 w 182"/>
                  <a:gd name="T7" fmla="*/ 80 h 213"/>
                  <a:gd name="T8" fmla="*/ 589 w 182"/>
                  <a:gd name="T9" fmla="*/ 145 h 213"/>
                  <a:gd name="T10" fmla="*/ 623 w 182"/>
                  <a:gd name="T11" fmla="*/ 226 h 213"/>
                  <a:gd name="T12" fmla="*/ 645 w 182"/>
                  <a:gd name="T13" fmla="*/ 333 h 213"/>
                  <a:gd name="T14" fmla="*/ 645 w 182"/>
                  <a:gd name="T15" fmla="*/ 460 h 213"/>
                  <a:gd name="T16" fmla="*/ 618 w 182"/>
                  <a:gd name="T17" fmla="*/ 609 h 213"/>
                  <a:gd name="T18" fmla="*/ 603 w 182"/>
                  <a:gd name="T19" fmla="*/ 651 h 213"/>
                  <a:gd name="T20" fmla="*/ 584 w 182"/>
                  <a:gd name="T21" fmla="*/ 685 h 213"/>
                  <a:gd name="T22" fmla="*/ 564 w 182"/>
                  <a:gd name="T23" fmla="*/ 723 h 213"/>
                  <a:gd name="T24" fmla="*/ 537 w 182"/>
                  <a:gd name="T25" fmla="*/ 756 h 213"/>
                  <a:gd name="T26" fmla="*/ 501 w 182"/>
                  <a:gd name="T27" fmla="*/ 787 h 213"/>
                  <a:gd name="T28" fmla="*/ 471 w 182"/>
                  <a:gd name="T29" fmla="*/ 811 h 213"/>
                  <a:gd name="T30" fmla="*/ 439 w 182"/>
                  <a:gd name="T31" fmla="*/ 834 h 213"/>
                  <a:gd name="T32" fmla="*/ 394 w 182"/>
                  <a:gd name="T33" fmla="*/ 853 h 213"/>
                  <a:gd name="T34" fmla="*/ 353 w 182"/>
                  <a:gd name="T35" fmla="*/ 862 h 213"/>
                  <a:gd name="T36" fmla="*/ 311 w 182"/>
                  <a:gd name="T37" fmla="*/ 873 h 213"/>
                  <a:gd name="T38" fmla="*/ 263 w 182"/>
                  <a:gd name="T39" fmla="*/ 881 h 213"/>
                  <a:gd name="T40" fmla="*/ 212 w 182"/>
                  <a:gd name="T41" fmla="*/ 881 h 213"/>
                  <a:gd name="T42" fmla="*/ 157 w 182"/>
                  <a:gd name="T43" fmla="*/ 873 h 213"/>
                  <a:gd name="T44" fmla="*/ 108 w 182"/>
                  <a:gd name="T45" fmla="*/ 862 h 213"/>
                  <a:gd name="T46" fmla="*/ 50 w 182"/>
                  <a:gd name="T47" fmla="*/ 843 h 213"/>
                  <a:gd name="T48" fmla="*/ 0 w 182"/>
                  <a:gd name="T49" fmla="*/ 821 h 213"/>
                  <a:gd name="T50" fmla="*/ 48 w 182"/>
                  <a:gd name="T51" fmla="*/ 853 h 213"/>
                  <a:gd name="T52" fmla="*/ 95 w 182"/>
                  <a:gd name="T53" fmla="*/ 873 h 213"/>
                  <a:gd name="T54" fmla="*/ 143 w 182"/>
                  <a:gd name="T55" fmla="*/ 895 h 213"/>
                  <a:gd name="T56" fmla="*/ 184 w 182"/>
                  <a:gd name="T57" fmla="*/ 910 h 213"/>
                  <a:gd name="T58" fmla="*/ 226 w 182"/>
                  <a:gd name="T59" fmla="*/ 923 h 213"/>
                  <a:gd name="T60" fmla="*/ 272 w 182"/>
                  <a:gd name="T61" fmla="*/ 928 h 213"/>
                  <a:gd name="T62" fmla="*/ 312 w 182"/>
                  <a:gd name="T63" fmla="*/ 930 h 213"/>
                  <a:gd name="T64" fmla="*/ 354 w 182"/>
                  <a:gd name="T65" fmla="*/ 930 h 213"/>
                  <a:gd name="T66" fmla="*/ 392 w 182"/>
                  <a:gd name="T67" fmla="*/ 928 h 213"/>
                  <a:gd name="T68" fmla="*/ 429 w 182"/>
                  <a:gd name="T69" fmla="*/ 920 h 213"/>
                  <a:gd name="T70" fmla="*/ 462 w 182"/>
                  <a:gd name="T71" fmla="*/ 910 h 213"/>
                  <a:gd name="T72" fmla="*/ 497 w 182"/>
                  <a:gd name="T73" fmla="*/ 901 h 213"/>
                  <a:gd name="T74" fmla="*/ 528 w 182"/>
                  <a:gd name="T75" fmla="*/ 889 h 213"/>
                  <a:gd name="T76" fmla="*/ 557 w 182"/>
                  <a:gd name="T77" fmla="*/ 870 h 213"/>
                  <a:gd name="T78" fmla="*/ 584 w 182"/>
                  <a:gd name="T79" fmla="*/ 853 h 213"/>
                  <a:gd name="T80" fmla="*/ 609 w 182"/>
                  <a:gd name="T81" fmla="*/ 834 h 213"/>
                  <a:gd name="T82" fmla="*/ 678 w 182"/>
                  <a:gd name="T83" fmla="*/ 768 h 213"/>
                  <a:gd name="T84" fmla="*/ 726 w 182"/>
                  <a:gd name="T85" fmla="*/ 704 h 213"/>
                  <a:gd name="T86" fmla="*/ 754 w 182"/>
                  <a:gd name="T87" fmla="*/ 629 h 213"/>
                  <a:gd name="T88" fmla="*/ 769 w 182"/>
                  <a:gd name="T89" fmla="*/ 561 h 213"/>
                  <a:gd name="T90" fmla="*/ 779 w 182"/>
                  <a:gd name="T91" fmla="*/ 487 h 213"/>
                  <a:gd name="T92" fmla="*/ 779 w 182"/>
                  <a:gd name="T93" fmla="*/ 414 h 213"/>
                  <a:gd name="T94" fmla="*/ 782 w 182"/>
                  <a:gd name="T95" fmla="*/ 346 h 213"/>
                  <a:gd name="T96" fmla="*/ 741 w 182"/>
                  <a:gd name="T97" fmla="*/ 202 h 213"/>
                  <a:gd name="T98" fmla="*/ 671 w 182"/>
                  <a:gd name="T99" fmla="*/ 90 h 213"/>
                  <a:gd name="T100" fmla="*/ 646 w 182"/>
                  <a:gd name="T101" fmla="*/ 80 h 213"/>
                  <a:gd name="T102" fmla="*/ 632 w 182"/>
                  <a:gd name="T103" fmla="*/ 67 h 213"/>
                  <a:gd name="T104" fmla="*/ 609 w 182"/>
                  <a:gd name="T105" fmla="*/ 56 h 213"/>
                  <a:gd name="T106" fmla="*/ 593 w 182"/>
                  <a:gd name="T107" fmla="*/ 48 h 213"/>
                  <a:gd name="T108" fmla="*/ 567 w 182"/>
                  <a:gd name="T109" fmla="*/ 39 h 213"/>
                  <a:gd name="T110" fmla="*/ 541 w 182"/>
                  <a:gd name="T111" fmla="*/ 27 h 213"/>
                  <a:gd name="T112" fmla="*/ 510 w 182"/>
                  <a:gd name="T113" fmla="*/ 13 h 213"/>
                  <a:gd name="T114" fmla="*/ 46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26 w 128"/>
                  <a:gd name="T1" fmla="*/ 0 h 217"/>
                  <a:gd name="T2" fmla="*/ 29 w 128"/>
                  <a:gd name="T3" fmla="*/ 2 h 217"/>
                  <a:gd name="T4" fmla="*/ 32 w 128"/>
                  <a:gd name="T5" fmla="*/ 7 h 217"/>
                  <a:gd name="T6" fmla="*/ 34 w 128"/>
                  <a:gd name="T7" fmla="*/ 14 h 217"/>
                  <a:gd name="T8" fmla="*/ 36 w 128"/>
                  <a:gd name="T9" fmla="*/ 21 h 217"/>
                  <a:gd name="T10" fmla="*/ 36 w 128"/>
                  <a:gd name="T11" fmla="*/ 30 h 217"/>
                  <a:gd name="T12" fmla="*/ 32 w 128"/>
                  <a:gd name="T13" fmla="*/ 39 h 217"/>
                  <a:gd name="T14" fmla="*/ 26 w 128"/>
                  <a:gd name="T15" fmla="*/ 48 h 217"/>
                  <a:gd name="T16" fmla="*/ 17 w 128"/>
                  <a:gd name="T17" fmla="*/ 58 h 217"/>
                  <a:gd name="T18" fmla="*/ 14 w 128"/>
                  <a:gd name="T19" fmla="*/ 57 h 217"/>
                  <a:gd name="T20" fmla="*/ 11 w 128"/>
                  <a:gd name="T21" fmla="*/ 56 h 217"/>
                  <a:gd name="T22" fmla="*/ 7 w 128"/>
                  <a:gd name="T23" fmla="*/ 55 h 217"/>
                  <a:gd name="T24" fmla="*/ 5 w 128"/>
                  <a:gd name="T25" fmla="*/ 54 h 217"/>
                  <a:gd name="T26" fmla="*/ 2 w 128"/>
                  <a:gd name="T27" fmla="*/ 52 h 217"/>
                  <a:gd name="T28" fmla="*/ 1 w 128"/>
                  <a:gd name="T29" fmla="*/ 50 h 217"/>
                  <a:gd name="T30" fmla="*/ 0 w 128"/>
                  <a:gd name="T31" fmla="*/ 49 h 217"/>
                  <a:gd name="T32" fmla="*/ 1 w 128"/>
                  <a:gd name="T33" fmla="*/ 47 h 217"/>
                  <a:gd name="T34" fmla="*/ 4 w 128"/>
                  <a:gd name="T35" fmla="*/ 45 h 217"/>
                  <a:gd name="T36" fmla="*/ 8 w 128"/>
                  <a:gd name="T37" fmla="*/ 43 h 217"/>
                  <a:gd name="T38" fmla="*/ 12 w 128"/>
                  <a:gd name="T39" fmla="*/ 40 h 217"/>
                  <a:gd name="T40" fmla="*/ 17 w 128"/>
                  <a:gd name="T41" fmla="*/ 36 h 217"/>
                  <a:gd name="T42" fmla="*/ 22 w 128"/>
                  <a:gd name="T43" fmla="*/ 30 h 217"/>
                  <a:gd name="T44" fmla="*/ 25 w 128"/>
                  <a:gd name="T45" fmla="*/ 22 h 217"/>
                  <a:gd name="T46" fmla="*/ 27 w 128"/>
                  <a:gd name="T47" fmla="*/ 12 h 217"/>
                  <a:gd name="T48" fmla="*/ 2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20 w 117"/>
                  <a:gd name="T1" fmla="*/ 0 h 132"/>
                  <a:gd name="T2" fmla="*/ 0 w 117"/>
                  <a:gd name="T3" fmla="*/ 6 h 132"/>
                  <a:gd name="T4" fmla="*/ 1 w 117"/>
                  <a:gd name="T5" fmla="*/ 6 h 132"/>
                  <a:gd name="T6" fmla="*/ 4 w 117"/>
                  <a:gd name="T7" fmla="*/ 7 h 132"/>
                  <a:gd name="T8" fmla="*/ 8 w 117"/>
                  <a:gd name="T9" fmla="*/ 9 h 132"/>
                  <a:gd name="T10" fmla="*/ 12 w 117"/>
                  <a:gd name="T11" fmla="*/ 11 h 132"/>
                  <a:gd name="T12" fmla="*/ 18 w 117"/>
                  <a:gd name="T13" fmla="*/ 16 h 132"/>
                  <a:gd name="T14" fmla="*/ 23 w 117"/>
                  <a:gd name="T15" fmla="*/ 19 h 132"/>
                  <a:gd name="T16" fmla="*/ 28 w 117"/>
                  <a:gd name="T17" fmla="*/ 25 h 132"/>
                  <a:gd name="T18" fmla="*/ 32 w 117"/>
                  <a:gd name="T19" fmla="*/ 33 h 132"/>
                  <a:gd name="T20" fmla="*/ 33 w 117"/>
                  <a:gd name="T21" fmla="*/ 30 h 132"/>
                  <a:gd name="T22" fmla="*/ 32 w 117"/>
                  <a:gd name="T23" fmla="*/ 26 h 132"/>
                  <a:gd name="T24" fmla="*/ 30 w 117"/>
                  <a:gd name="T25" fmla="*/ 22 h 132"/>
                  <a:gd name="T26" fmla="*/ 28 w 117"/>
                  <a:gd name="T27" fmla="*/ 18 h 132"/>
                  <a:gd name="T28" fmla="*/ 25 w 117"/>
                  <a:gd name="T29" fmla="*/ 14 h 132"/>
                  <a:gd name="T30" fmla="*/ 22 w 117"/>
                  <a:gd name="T31" fmla="*/ 11 h 132"/>
                  <a:gd name="T32" fmla="*/ 19 w 117"/>
                  <a:gd name="T33" fmla="*/ 9 h 132"/>
                  <a:gd name="T34" fmla="*/ 17 w 117"/>
                  <a:gd name="T35" fmla="*/ 8 h 132"/>
                  <a:gd name="T36" fmla="*/ 19 w 117"/>
                  <a:gd name="T37" fmla="*/ 7 h 132"/>
                  <a:gd name="T38" fmla="*/ 22 w 117"/>
                  <a:gd name="T39" fmla="*/ 7 h 132"/>
                  <a:gd name="T40" fmla="*/ 25 w 117"/>
                  <a:gd name="T41" fmla="*/ 6 h 132"/>
                  <a:gd name="T42" fmla="*/ 28 w 117"/>
                  <a:gd name="T43" fmla="*/ 6 h 132"/>
                  <a:gd name="T44" fmla="*/ 29 w 117"/>
                  <a:gd name="T45" fmla="*/ 6 h 132"/>
                  <a:gd name="T46" fmla="*/ 30 w 117"/>
                  <a:gd name="T47" fmla="*/ 6 h 132"/>
                  <a:gd name="T48" fmla="*/ 32 w 117"/>
                  <a:gd name="T49" fmla="*/ 6 h 132"/>
                  <a:gd name="T50" fmla="*/ 32 w 117"/>
                  <a:gd name="T51" fmla="*/ 6 h 132"/>
                  <a:gd name="T52" fmla="*/ 2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8 w 29"/>
                  <a:gd name="T1" fmla="*/ 0 h 77"/>
                  <a:gd name="T2" fmla="*/ 7 w 29"/>
                  <a:gd name="T3" fmla="*/ 0 h 77"/>
                  <a:gd name="T4" fmla="*/ 5 w 29"/>
                  <a:gd name="T5" fmla="*/ 1 h 77"/>
                  <a:gd name="T6" fmla="*/ 3 w 29"/>
                  <a:gd name="T7" fmla="*/ 2 h 77"/>
                  <a:gd name="T8" fmla="*/ 1 w 29"/>
                  <a:gd name="T9" fmla="*/ 5 h 77"/>
                  <a:gd name="T10" fmla="*/ 1 w 29"/>
                  <a:gd name="T11" fmla="*/ 8 h 77"/>
                  <a:gd name="T12" fmla="*/ 0 w 29"/>
                  <a:gd name="T13" fmla="*/ 11 h 77"/>
                  <a:gd name="T14" fmla="*/ 1 w 29"/>
                  <a:gd name="T15" fmla="*/ 16 h 77"/>
                  <a:gd name="T16" fmla="*/ 3 w 29"/>
                  <a:gd name="T17" fmla="*/ 20 h 77"/>
                  <a:gd name="T18" fmla="*/ 4 w 29"/>
                  <a:gd name="T19" fmla="*/ 14 h 77"/>
                  <a:gd name="T20" fmla="*/ 5 w 29"/>
                  <a:gd name="T21" fmla="*/ 10 h 77"/>
                  <a:gd name="T22" fmla="*/ 7 w 29"/>
                  <a:gd name="T23" fmla="*/ 6 h 77"/>
                  <a:gd name="T24" fmla="*/ 8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3 w 207"/>
                    <a:gd name="T1" fmla="*/ 10 h 564"/>
                    <a:gd name="T2" fmla="*/ 1 w 207"/>
                    <a:gd name="T3" fmla="*/ 17 h 564"/>
                    <a:gd name="T4" fmla="*/ 1 w 207"/>
                    <a:gd name="T5" fmla="*/ 23 h 564"/>
                    <a:gd name="T6" fmla="*/ 0 w 207"/>
                    <a:gd name="T7" fmla="*/ 28 h 564"/>
                    <a:gd name="T8" fmla="*/ 0 w 207"/>
                    <a:gd name="T9" fmla="*/ 35 h 564"/>
                    <a:gd name="T10" fmla="*/ 1 w 207"/>
                    <a:gd name="T11" fmla="*/ 41 h 564"/>
                    <a:gd name="T12" fmla="*/ 1 w 207"/>
                    <a:gd name="T13" fmla="*/ 48 h 564"/>
                    <a:gd name="T14" fmla="*/ 4 w 207"/>
                    <a:gd name="T15" fmla="*/ 57 h 564"/>
                    <a:gd name="T16" fmla="*/ 7 w 207"/>
                    <a:gd name="T17" fmla="*/ 66 h 564"/>
                    <a:gd name="T18" fmla="*/ 10 w 207"/>
                    <a:gd name="T19" fmla="*/ 75 h 564"/>
                    <a:gd name="T20" fmla="*/ 14 w 207"/>
                    <a:gd name="T21" fmla="*/ 83 h 564"/>
                    <a:gd name="T22" fmla="*/ 19 w 207"/>
                    <a:gd name="T23" fmla="*/ 93 h 564"/>
                    <a:gd name="T24" fmla="*/ 24 w 207"/>
                    <a:gd name="T25" fmla="*/ 102 h 564"/>
                    <a:gd name="T26" fmla="*/ 30 w 207"/>
                    <a:gd name="T27" fmla="*/ 111 h 564"/>
                    <a:gd name="T28" fmla="*/ 36 w 207"/>
                    <a:gd name="T29" fmla="*/ 118 h 564"/>
                    <a:gd name="T30" fmla="*/ 41 w 207"/>
                    <a:gd name="T31" fmla="*/ 124 h 564"/>
                    <a:gd name="T32" fmla="*/ 47 w 207"/>
                    <a:gd name="T33" fmla="*/ 129 h 564"/>
                    <a:gd name="T34" fmla="*/ 37 w 207"/>
                    <a:gd name="T35" fmla="*/ 114 h 564"/>
                    <a:gd name="T36" fmla="*/ 29 w 207"/>
                    <a:gd name="T37" fmla="*/ 102 h 564"/>
                    <a:gd name="T38" fmla="*/ 23 w 207"/>
                    <a:gd name="T39" fmla="*/ 93 h 564"/>
                    <a:gd name="T40" fmla="*/ 19 w 207"/>
                    <a:gd name="T41" fmla="*/ 84 h 564"/>
                    <a:gd name="T42" fmla="*/ 17 w 207"/>
                    <a:gd name="T43" fmla="*/ 77 h 564"/>
                    <a:gd name="T44" fmla="*/ 15 w 207"/>
                    <a:gd name="T45" fmla="*/ 71 h 564"/>
                    <a:gd name="T46" fmla="*/ 15 w 207"/>
                    <a:gd name="T47" fmla="*/ 65 h 564"/>
                    <a:gd name="T48" fmla="*/ 13 w 207"/>
                    <a:gd name="T49" fmla="*/ 59 h 564"/>
                    <a:gd name="T50" fmla="*/ 10 w 207"/>
                    <a:gd name="T51" fmla="*/ 47 h 564"/>
                    <a:gd name="T52" fmla="*/ 9 w 207"/>
                    <a:gd name="T53" fmla="*/ 32 h 564"/>
                    <a:gd name="T54" fmla="*/ 10 w 207"/>
                    <a:gd name="T55" fmla="*/ 16 h 564"/>
                    <a:gd name="T56" fmla="*/ 12 w 207"/>
                    <a:gd name="T57" fmla="*/ 0 h 564"/>
                    <a:gd name="T58" fmla="*/ 3 w 207"/>
                    <a:gd name="T59" fmla="*/ 1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4 h 232"/>
                    <a:gd name="T2" fmla="*/ 4 w 47"/>
                    <a:gd name="T3" fmla="*/ 12 h 232"/>
                    <a:gd name="T4" fmla="*/ 6 w 47"/>
                    <a:gd name="T5" fmla="*/ 23 h 232"/>
                    <a:gd name="T6" fmla="*/ 6 w 47"/>
                    <a:gd name="T7" fmla="*/ 36 h 232"/>
                    <a:gd name="T8" fmla="*/ 4 w 47"/>
                    <a:gd name="T9" fmla="*/ 52 h 232"/>
                    <a:gd name="T10" fmla="*/ 11 w 47"/>
                    <a:gd name="T11" fmla="*/ 49 h 232"/>
                    <a:gd name="T12" fmla="*/ 11 w 47"/>
                    <a:gd name="T13" fmla="*/ 41 h 232"/>
                    <a:gd name="T14" fmla="*/ 11 w 47"/>
                    <a:gd name="T15" fmla="*/ 32 h 232"/>
                    <a:gd name="T16" fmla="*/ 11 w 47"/>
                    <a:gd name="T17" fmla="*/ 23 h 232"/>
                    <a:gd name="T18" fmla="*/ 10 w 47"/>
                    <a:gd name="T19" fmla="*/ 16 h 232"/>
                    <a:gd name="T20" fmla="*/ 9 w 47"/>
                    <a:gd name="T21" fmla="*/ 12 h 232"/>
                    <a:gd name="T22" fmla="*/ 7 w 47"/>
                    <a:gd name="T23" fmla="*/ 8 h 232"/>
                    <a:gd name="T24" fmla="*/ 6 w 47"/>
                    <a:gd name="T25" fmla="*/ 4 h 232"/>
                    <a:gd name="T26" fmla="*/ 3 w 47"/>
                    <a:gd name="T27" fmla="*/ 0 h 232"/>
                    <a:gd name="T28" fmla="*/ 0 w 47"/>
                    <a:gd name="T29" fmla="*/ 4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70" name="Freeform 18"/>
                <p:cNvSpPr>
                  <a:spLocks/>
                </p:cNvSpPr>
                <p:nvPr userDrawn="1"/>
              </p:nvSpPr>
              <p:spPr bwMode="ltGray">
                <a:xfrm rot="4200091">
                  <a:off x="196" y="1721"/>
                  <a:ext cx="60" cy="27"/>
                </a:xfrm>
                <a:custGeom>
                  <a:avLst/>
                  <a:gdLst>
                    <a:gd name="T0" fmla="*/ 19 w 87"/>
                    <a:gd name="T1" fmla="*/ 5 h 40"/>
                    <a:gd name="T2" fmla="*/ 18 w 87"/>
                    <a:gd name="T3" fmla="*/ 3 h 40"/>
                    <a:gd name="T4" fmla="*/ 15 w 87"/>
                    <a:gd name="T5" fmla="*/ 2 h 40"/>
                    <a:gd name="T6" fmla="*/ 13 w 87"/>
                    <a:gd name="T7" fmla="*/ 1 h 40"/>
                    <a:gd name="T8" fmla="*/ 10 w 87"/>
                    <a:gd name="T9" fmla="*/ 1 h 40"/>
                    <a:gd name="T10" fmla="*/ 8 w 87"/>
                    <a:gd name="T11" fmla="*/ 1 h 40"/>
                    <a:gd name="T12" fmla="*/ 6 w 87"/>
                    <a:gd name="T13" fmla="*/ 1 h 40"/>
                    <a:gd name="T14" fmla="*/ 3 w 87"/>
                    <a:gd name="T15" fmla="*/ 0 h 40"/>
                    <a:gd name="T16" fmla="*/ 0 w 87"/>
                    <a:gd name="T17" fmla="*/ 1 h 40"/>
                    <a:gd name="T18" fmla="*/ 1 w 87"/>
                    <a:gd name="T19" fmla="*/ 1 h 40"/>
                    <a:gd name="T20" fmla="*/ 3 w 87"/>
                    <a:gd name="T21" fmla="*/ 2 h 40"/>
                    <a:gd name="T22" fmla="*/ 5 w 87"/>
                    <a:gd name="T23" fmla="*/ 3 h 40"/>
                    <a:gd name="T24" fmla="*/ 8 w 87"/>
                    <a:gd name="T25" fmla="*/ 3 h 40"/>
                    <a:gd name="T26" fmla="*/ 10 w 87"/>
                    <a:gd name="T27" fmla="*/ 5 h 40"/>
                    <a:gd name="T28" fmla="*/ 12 w 87"/>
                    <a:gd name="T29" fmla="*/ 5 h 40"/>
                    <a:gd name="T30" fmla="*/ 14 w 87"/>
                    <a:gd name="T31" fmla="*/ 7 h 40"/>
                    <a:gd name="T32" fmla="*/ 17 w 87"/>
                    <a:gd name="T33" fmla="*/ 8 h 40"/>
                    <a:gd name="T34" fmla="*/ 19 w 87"/>
                    <a:gd name="T35" fmla="*/ 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10 w 109"/>
                <a:gd name="T3" fmla="*/ 1 h 156"/>
                <a:gd name="T4" fmla="*/ 40 w 109"/>
                <a:gd name="T5" fmla="*/ 5 h 156"/>
                <a:gd name="T6" fmla="*/ 79 w 109"/>
                <a:gd name="T7" fmla="*/ 16 h 156"/>
                <a:gd name="T8" fmla="*/ 125 w 109"/>
                <a:gd name="T9" fmla="*/ 32 h 156"/>
                <a:gd name="T10" fmla="*/ 167 w 109"/>
                <a:gd name="T11" fmla="*/ 58 h 156"/>
                <a:gd name="T12" fmla="*/ 206 w 109"/>
                <a:gd name="T13" fmla="*/ 93 h 156"/>
                <a:gd name="T14" fmla="*/ 230 w 109"/>
                <a:gd name="T15" fmla="*/ 142 h 156"/>
                <a:gd name="T16" fmla="*/ 235 w 109"/>
                <a:gd name="T17" fmla="*/ 206 h 156"/>
                <a:gd name="T18" fmla="*/ 225 w 109"/>
                <a:gd name="T19" fmla="*/ 206 h 156"/>
                <a:gd name="T20" fmla="*/ 213 w 109"/>
                <a:gd name="T21" fmla="*/ 206 h 156"/>
                <a:gd name="T22" fmla="*/ 201 w 109"/>
                <a:gd name="T23" fmla="*/ 206 h 156"/>
                <a:gd name="T24" fmla="*/ 186 w 109"/>
                <a:gd name="T25" fmla="*/ 202 h 156"/>
                <a:gd name="T26" fmla="*/ 174 w 109"/>
                <a:gd name="T27" fmla="*/ 201 h 156"/>
                <a:gd name="T28" fmla="*/ 160 w 109"/>
                <a:gd name="T29" fmla="*/ 197 h 156"/>
                <a:gd name="T30" fmla="*/ 142 w 109"/>
                <a:gd name="T31" fmla="*/ 191 h 156"/>
                <a:gd name="T32" fmla="*/ 125 w 109"/>
                <a:gd name="T33" fmla="*/ 183 h 156"/>
                <a:gd name="T34" fmla="*/ 114 w 109"/>
                <a:gd name="T35" fmla="*/ 166 h 156"/>
                <a:gd name="T36" fmla="*/ 114 w 109"/>
                <a:gd name="T37" fmla="*/ 146 h 156"/>
                <a:gd name="T38" fmla="*/ 120 w 109"/>
                <a:gd name="T39" fmla="*/ 126 h 156"/>
                <a:gd name="T40" fmla="*/ 126 w 109"/>
                <a:gd name="T41" fmla="*/ 105 h 156"/>
                <a:gd name="T42" fmla="*/ 120 w 109"/>
                <a:gd name="T43" fmla="*/ 81 h 156"/>
                <a:gd name="T44" fmla="*/ 103 w 109"/>
                <a:gd name="T45" fmla="*/ 56 h 156"/>
                <a:gd name="T46" fmla="*/ 68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13 w 54"/>
                <a:gd name="T5" fmla="*/ 3 h 40"/>
                <a:gd name="T6" fmla="*/ 29 w 54"/>
                <a:gd name="T7" fmla="*/ 12 h 40"/>
                <a:gd name="T8" fmla="*/ 48 w 54"/>
                <a:gd name="T9" fmla="*/ 16 h 40"/>
                <a:gd name="T10" fmla="*/ 65 w 54"/>
                <a:gd name="T11" fmla="*/ 19 h 40"/>
                <a:gd name="T12" fmla="*/ 83 w 54"/>
                <a:gd name="T13" fmla="*/ 22 h 40"/>
                <a:gd name="T14" fmla="*/ 101 w 54"/>
                <a:gd name="T15" fmla="*/ 24 h 40"/>
                <a:gd name="T16" fmla="*/ 121 w 54"/>
                <a:gd name="T17" fmla="*/ 20 h 40"/>
                <a:gd name="T18" fmla="*/ 119 w 54"/>
                <a:gd name="T19" fmla="*/ 33 h 40"/>
                <a:gd name="T20" fmla="*/ 112 w 54"/>
                <a:gd name="T21" fmla="*/ 44 h 40"/>
                <a:gd name="T22" fmla="*/ 99 w 54"/>
                <a:gd name="T23" fmla="*/ 51 h 40"/>
                <a:gd name="T24" fmla="*/ 82 w 54"/>
                <a:gd name="T25" fmla="*/ 53 h 40"/>
                <a:gd name="T26" fmla="*/ 62 w 54"/>
                <a:gd name="T27" fmla="*/ 52 h 40"/>
                <a:gd name="T28" fmla="*/ 42 w 54"/>
                <a:gd name="T29" fmla="*/ 43 h 40"/>
                <a:gd name="T30" fmla="*/ 22 w 54"/>
                <a:gd name="T31" fmla="*/ 2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9 h 237"/>
                <a:gd name="T4" fmla="*/ 9 w 257"/>
                <a:gd name="T5" fmla="*/ 58 h 237"/>
                <a:gd name="T6" fmla="*/ 20 w 257"/>
                <a:gd name="T7" fmla="*/ 87 h 237"/>
                <a:gd name="T8" fmla="*/ 36 w 257"/>
                <a:gd name="T9" fmla="*/ 112 h 237"/>
                <a:gd name="T10" fmla="*/ 58 w 257"/>
                <a:gd name="T11" fmla="*/ 135 h 237"/>
                <a:gd name="T12" fmla="*/ 86 w 257"/>
                <a:gd name="T13" fmla="*/ 161 h 237"/>
                <a:gd name="T14" fmla="*/ 122 w 257"/>
                <a:gd name="T15" fmla="*/ 184 h 237"/>
                <a:gd name="T16" fmla="*/ 163 w 257"/>
                <a:gd name="T17" fmla="*/ 203 h 237"/>
                <a:gd name="T18" fmla="*/ 216 w 257"/>
                <a:gd name="T19" fmla="*/ 222 h 237"/>
                <a:gd name="T20" fmla="*/ 276 w 257"/>
                <a:gd name="T21" fmla="*/ 237 h 237"/>
                <a:gd name="T22" fmla="*/ 340 w 257"/>
                <a:gd name="T23" fmla="*/ 250 h 237"/>
                <a:gd name="T24" fmla="*/ 419 w 257"/>
                <a:gd name="T25" fmla="*/ 261 h 237"/>
                <a:gd name="T26" fmla="*/ 505 w 257"/>
                <a:gd name="T27" fmla="*/ 267 h 237"/>
                <a:gd name="T28" fmla="*/ 604 w 257"/>
                <a:gd name="T29" fmla="*/ 271 h 237"/>
                <a:gd name="T30" fmla="*/ 705 w 257"/>
                <a:gd name="T31" fmla="*/ 270 h 237"/>
                <a:gd name="T32" fmla="*/ 825 w 257"/>
                <a:gd name="T33" fmla="*/ 265 h 237"/>
                <a:gd name="T34" fmla="*/ 720 w 257"/>
                <a:gd name="T35" fmla="*/ 259 h 237"/>
                <a:gd name="T36" fmla="*/ 625 w 257"/>
                <a:gd name="T37" fmla="*/ 251 h 237"/>
                <a:gd name="T38" fmla="*/ 546 w 257"/>
                <a:gd name="T39" fmla="*/ 242 h 237"/>
                <a:gd name="T40" fmla="*/ 475 w 257"/>
                <a:gd name="T41" fmla="*/ 233 h 237"/>
                <a:gd name="T42" fmla="*/ 411 w 257"/>
                <a:gd name="T43" fmla="*/ 221 h 237"/>
                <a:gd name="T44" fmla="*/ 360 w 257"/>
                <a:gd name="T45" fmla="*/ 208 h 237"/>
                <a:gd name="T46" fmla="*/ 312 w 257"/>
                <a:gd name="T47" fmla="*/ 193 h 237"/>
                <a:gd name="T48" fmla="*/ 269 w 257"/>
                <a:gd name="T49" fmla="*/ 177 h 237"/>
                <a:gd name="T50" fmla="*/ 229 w 257"/>
                <a:gd name="T51" fmla="*/ 161 h 237"/>
                <a:gd name="T52" fmla="*/ 197 w 257"/>
                <a:gd name="T53" fmla="*/ 142 h 237"/>
                <a:gd name="T54" fmla="*/ 169 w 257"/>
                <a:gd name="T55" fmla="*/ 123 h 237"/>
                <a:gd name="T56" fmla="*/ 139 w 257"/>
                <a:gd name="T57" fmla="*/ 100 h 237"/>
                <a:gd name="T58" fmla="*/ 106 w 257"/>
                <a:gd name="T59" fmla="*/ 78 h 237"/>
                <a:gd name="T60" fmla="*/ 74 w 257"/>
                <a:gd name="T61" fmla="*/ 55 h 237"/>
                <a:gd name="T62" fmla="*/ 37 w 257"/>
                <a:gd name="T63" fmla="*/ 2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7" name="Freeform 39"/>
            <p:cNvSpPr>
              <a:spLocks/>
            </p:cNvSpPr>
            <p:nvPr/>
          </p:nvSpPr>
          <p:spPr bwMode="ltGray">
            <a:xfrm rot="1584153">
              <a:off x="242" y="756"/>
              <a:ext cx="167" cy="115"/>
            </a:xfrm>
            <a:custGeom>
              <a:avLst/>
              <a:gdLst>
                <a:gd name="T0" fmla="*/ 255 w 124"/>
                <a:gd name="T1" fmla="*/ 0 h 110"/>
                <a:gd name="T2" fmla="*/ 408 w 124"/>
                <a:gd name="T3" fmla="*/ 129 h 110"/>
                <a:gd name="T4" fmla="*/ 396 w 124"/>
                <a:gd name="T5" fmla="*/ 128 h 110"/>
                <a:gd name="T6" fmla="*/ 352 w 124"/>
                <a:gd name="T7" fmla="*/ 125 h 110"/>
                <a:gd name="T8" fmla="*/ 294 w 124"/>
                <a:gd name="T9" fmla="*/ 121 h 110"/>
                <a:gd name="T10" fmla="*/ 225 w 124"/>
                <a:gd name="T11" fmla="*/ 119 h 110"/>
                <a:gd name="T12" fmla="*/ 148 w 124"/>
                <a:gd name="T13" fmla="*/ 116 h 110"/>
                <a:gd name="T14" fmla="*/ 84 w 124"/>
                <a:gd name="T15" fmla="*/ 117 h 110"/>
                <a:gd name="T16" fmla="*/ 30 w 124"/>
                <a:gd name="T17" fmla="*/ 122 h 110"/>
                <a:gd name="T18" fmla="*/ 0 w 124"/>
                <a:gd name="T19" fmla="*/ 131 h 110"/>
                <a:gd name="T20" fmla="*/ 12 w 124"/>
                <a:gd name="T21" fmla="*/ 117 h 110"/>
                <a:gd name="T22" fmla="*/ 27 w 124"/>
                <a:gd name="T23" fmla="*/ 106 h 110"/>
                <a:gd name="T24" fmla="*/ 54 w 124"/>
                <a:gd name="T25" fmla="*/ 98 h 110"/>
                <a:gd name="T26" fmla="*/ 84 w 124"/>
                <a:gd name="T27" fmla="*/ 91 h 110"/>
                <a:gd name="T28" fmla="*/ 119 w 124"/>
                <a:gd name="T29" fmla="*/ 86 h 110"/>
                <a:gd name="T30" fmla="*/ 154 w 124"/>
                <a:gd name="T31" fmla="*/ 85 h 110"/>
                <a:gd name="T32" fmla="*/ 193 w 124"/>
                <a:gd name="T33" fmla="*/ 85 h 110"/>
                <a:gd name="T34" fmla="*/ 237 w 124"/>
                <a:gd name="T35" fmla="*/ 89 h 110"/>
                <a:gd name="T36" fmla="*/ 240 w 124"/>
                <a:gd name="T37" fmla="*/ 85 h 110"/>
                <a:gd name="T38" fmla="*/ 230 w 124"/>
                <a:gd name="T39" fmla="*/ 68 h 110"/>
                <a:gd name="T40" fmla="*/ 220 w 124"/>
                <a:gd name="T41" fmla="*/ 46 h 110"/>
                <a:gd name="T42" fmla="*/ 215 w 124"/>
                <a:gd name="T43" fmla="*/ 35 h 110"/>
                <a:gd name="T44" fmla="*/ 207 w 124"/>
                <a:gd name="T45" fmla="*/ 35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16 w 109"/>
                <a:gd name="T3" fmla="*/ 1 h 156"/>
                <a:gd name="T4" fmla="*/ 58 w 109"/>
                <a:gd name="T5" fmla="*/ 5 h 156"/>
                <a:gd name="T6" fmla="*/ 121 w 109"/>
                <a:gd name="T7" fmla="*/ 12 h 156"/>
                <a:gd name="T8" fmla="*/ 192 w 109"/>
                <a:gd name="T9" fmla="*/ 28 h 156"/>
                <a:gd name="T10" fmla="*/ 259 w 109"/>
                <a:gd name="T11" fmla="*/ 48 h 156"/>
                <a:gd name="T12" fmla="*/ 317 w 109"/>
                <a:gd name="T13" fmla="*/ 79 h 156"/>
                <a:gd name="T14" fmla="*/ 353 w 109"/>
                <a:gd name="T15" fmla="*/ 120 h 156"/>
                <a:gd name="T16" fmla="*/ 360 w 109"/>
                <a:gd name="T17" fmla="*/ 172 h 156"/>
                <a:gd name="T18" fmla="*/ 349 w 109"/>
                <a:gd name="T19" fmla="*/ 172 h 156"/>
                <a:gd name="T20" fmla="*/ 329 w 109"/>
                <a:gd name="T21" fmla="*/ 172 h 156"/>
                <a:gd name="T22" fmla="*/ 307 w 109"/>
                <a:gd name="T23" fmla="*/ 172 h 156"/>
                <a:gd name="T24" fmla="*/ 287 w 109"/>
                <a:gd name="T25" fmla="*/ 170 h 156"/>
                <a:gd name="T26" fmla="*/ 267 w 109"/>
                <a:gd name="T27" fmla="*/ 169 h 156"/>
                <a:gd name="T28" fmla="*/ 245 w 109"/>
                <a:gd name="T29" fmla="*/ 166 h 156"/>
                <a:gd name="T30" fmla="*/ 218 w 109"/>
                <a:gd name="T31" fmla="*/ 161 h 156"/>
                <a:gd name="T32" fmla="*/ 192 w 109"/>
                <a:gd name="T33" fmla="*/ 155 h 156"/>
                <a:gd name="T34" fmla="*/ 174 w 109"/>
                <a:gd name="T35" fmla="*/ 138 h 156"/>
                <a:gd name="T36" fmla="*/ 174 w 109"/>
                <a:gd name="T37" fmla="*/ 123 h 156"/>
                <a:gd name="T38" fmla="*/ 186 w 109"/>
                <a:gd name="T39" fmla="*/ 107 h 156"/>
                <a:gd name="T40" fmla="*/ 197 w 109"/>
                <a:gd name="T41" fmla="*/ 88 h 156"/>
                <a:gd name="T42" fmla="*/ 186 w 109"/>
                <a:gd name="T43" fmla="*/ 70 h 156"/>
                <a:gd name="T44" fmla="*/ 160 w 109"/>
                <a:gd name="T45" fmla="*/ 47 h 156"/>
                <a:gd name="T46" fmla="*/ 104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49" name="Freeform 41"/>
            <p:cNvSpPr>
              <a:spLocks/>
            </p:cNvSpPr>
            <p:nvPr/>
          </p:nvSpPr>
          <p:spPr bwMode="ltGray">
            <a:xfrm rot="1584153">
              <a:off x="236" y="721"/>
              <a:ext cx="62" cy="97"/>
            </a:xfrm>
            <a:custGeom>
              <a:avLst/>
              <a:gdLst>
                <a:gd name="T0" fmla="*/ 104 w 46"/>
                <a:gd name="T1" fmla="*/ 0 h 94"/>
                <a:gd name="T2" fmla="*/ 66 w 46"/>
                <a:gd name="T3" fmla="*/ 42 h 94"/>
                <a:gd name="T4" fmla="*/ 49 w 46"/>
                <a:gd name="T5" fmla="*/ 70 h 94"/>
                <a:gd name="T6" fmla="*/ 36 w 46"/>
                <a:gd name="T7" fmla="*/ 91 h 94"/>
                <a:gd name="T8" fmla="*/ 0 w 46"/>
                <a:gd name="T9" fmla="*/ 106 h 94"/>
                <a:gd name="T10" fmla="*/ 40 w 46"/>
                <a:gd name="T11" fmla="*/ 100 h 94"/>
                <a:gd name="T12" fmla="*/ 77 w 46"/>
                <a:gd name="T13" fmla="*/ 92 h 94"/>
                <a:gd name="T14" fmla="*/ 105 w 46"/>
                <a:gd name="T15" fmla="*/ 77 h 94"/>
                <a:gd name="T16" fmla="*/ 132 w 46"/>
                <a:gd name="T17" fmla="*/ 65 h 94"/>
                <a:gd name="T18" fmla="*/ 150 w 46"/>
                <a:gd name="T19" fmla="*/ 49 h 94"/>
                <a:gd name="T20" fmla="*/ 152 w 46"/>
                <a:gd name="T21" fmla="*/ 34 h 94"/>
                <a:gd name="T22" fmla="*/ 140 w 46"/>
                <a:gd name="T23" fmla="*/ 15 h 94"/>
                <a:gd name="T24" fmla="*/ 10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20 w 54"/>
                <a:gd name="T5" fmla="*/ 3 h 40"/>
                <a:gd name="T6" fmla="*/ 41 w 54"/>
                <a:gd name="T7" fmla="*/ 8 h 40"/>
                <a:gd name="T8" fmla="*/ 65 w 54"/>
                <a:gd name="T9" fmla="*/ 12 h 40"/>
                <a:gd name="T10" fmla="*/ 92 w 54"/>
                <a:gd name="T11" fmla="*/ 15 h 40"/>
                <a:gd name="T12" fmla="*/ 121 w 54"/>
                <a:gd name="T13" fmla="*/ 17 h 40"/>
                <a:gd name="T14" fmla="*/ 144 w 54"/>
                <a:gd name="T15" fmla="*/ 18 h 40"/>
                <a:gd name="T16" fmla="*/ 171 w 54"/>
                <a:gd name="T17" fmla="*/ 16 h 40"/>
                <a:gd name="T18" fmla="*/ 169 w 54"/>
                <a:gd name="T19" fmla="*/ 29 h 40"/>
                <a:gd name="T20" fmla="*/ 159 w 54"/>
                <a:gd name="T21" fmla="*/ 37 h 40"/>
                <a:gd name="T22" fmla="*/ 140 w 54"/>
                <a:gd name="T23" fmla="*/ 42 h 40"/>
                <a:gd name="T24" fmla="*/ 116 w 54"/>
                <a:gd name="T25" fmla="*/ 44 h 40"/>
                <a:gd name="T26" fmla="*/ 87 w 54"/>
                <a:gd name="T27" fmla="*/ 43 h 40"/>
                <a:gd name="T28" fmla="*/ 59 w 54"/>
                <a:gd name="T29" fmla="*/ 36 h 40"/>
                <a:gd name="T30" fmla="*/ 31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sp>
          <p:nvSpPr>
            <p:cNvPr id="1052" name="Freeform 44"/>
            <p:cNvSpPr>
              <a:spLocks/>
            </p:cNvSpPr>
            <p:nvPr/>
          </p:nvSpPr>
          <p:spPr bwMode="ltGray">
            <a:xfrm rot="1584153">
              <a:off x="56" y="84"/>
              <a:ext cx="804" cy="686"/>
            </a:xfrm>
            <a:custGeom>
              <a:avLst/>
              <a:gdLst>
                <a:gd name="T0" fmla="*/ 54 w 596"/>
                <a:gd name="T1" fmla="*/ 416 h 666"/>
                <a:gd name="T2" fmla="*/ 20 w 596"/>
                <a:gd name="T3" fmla="*/ 384 h 666"/>
                <a:gd name="T4" fmla="*/ 0 w 596"/>
                <a:gd name="T5" fmla="*/ 325 h 666"/>
                <a:gd name="T6" fmla="*/ 12 w 596"/>
                <a:gd name="T7" fmla="*/ 250 h 666"/>
                <a:gd name="T8" fmla="*/ 84 w 596"/>
                <a:gd name="T9" fmla="*/ 171 h 666"/>
                <a:gd name="T10" fmla="*/ 228 w 596"/>
                <a:gd name="T11" fmla="*/ 96 h 666"/>
                <a:gd name="T12" fmla="*/ 471 w 596"/>
                <a:gd name="T13" fmla="*/ 35 h 666"/>
                <a:gd name="T14" fmla="*/ 817 w 596"/>
                <a:gd name="T15" fmla="*/ 2 h 666"/>
                <a:gd name="T16" fmla="*/ 1260 w 596"/>
                <a:gd name="T17" fmla="*/ 9 h 666"/>
                <a:gd name="T18" fmla="*/ 1603 w 596"/>
                <a:gd name="T19" fmla="*/ 76 h 666"/>
                <a:gd name="T20" fmla="*/ 1835 w 596"/>
                <a:gd name="T21" fmla="*/ 185 h 666"/>
                <a:gd name="T22" fmla="*/ 1956 w 596"/>
                <a:gd name="T23" fmla="*/ 320 h 666"/>
                <a:gd name="T24" fmla="*/ 1971 w 596"/>
                <a:gd name="T25" fmla="*/ 460 h 666"/>
                <a:gd name="T26" fmla="*/ 1876 w 596"/>
                <a:gd name="T27" fmla="*/ 591 h 666"/>
                <a:gd name="T28" fmla="*/ 1679 w 596"/>
                <a:gd name="T29" fmla="*/ 692 h 666"/>
                <a:gd name="T30" fmla="*/ 1381 w 596"/>
                <a:gd name="T31" fmla="*/ 747 h 666"/>
                <a:gd name="T32" fmla="*/ 1288 w 596"/>
                <a:gd name="T33" fmla="*/ 742 h 666"/>
                <a:gd name="T34" fmla="*/ 1461 w 596"/>
                <a:gd name="T35" fmla="*/ 695 h 666"/>
                <a:gd name="T36" fmla="*/ 1596 w 596"/>
                <a:gd name="T37" fmla="*/ 612 h 666"/>
                <a:gd name="T38" fmla="*/ 1688 w 596"/>
                <a:gd name="T39" fmla="*/ 511 h 666"/>
                <a:gd name="T40" fmla="*/ 1721 w 596"/>
                <a:gd name="T41" fmla="*/ 400 h 666"/>
                <a:gd name="T42" fmla="*/ 1701 w 596"/>
                <a:gd name="T43" fmla="*/ 290 h 666"/>
                <a:gd name="T44" fmla="*/ 1605 w 596"/>
                <a:gd name="T45" fmla="*/ 196 h 666"/>
                <a:gd name="T46" fmla="*/ 1434 w 596"/>
                <a:gd name="T47" fmla="*/ 126 h 666"/>
                <a:gd name="T48" fmla="*/ 1130 w 596"/>
                <a:gd name="T49" fmla="*/ 83 h 666"/>
                <a:gd name="T50" fmla="*/ 815 w 596"/>
                <a:gd name="T51" fmla="*/ 69 h 666"/>
                <a:gd name="T52" fmla="*/ 577 w 596"/>
                <a:gd name="T53" fmla="*/ 79 h 666"/>
                <a:gd name="T54" fmla="*/ 401 w 596"/>
                <a:gd name="T55" fmla="*/ 113 h 666"/>
                <a:gd name="T56" fmla="*/ 277 w 596"/>
                <a:gd name="T57" fmla="*/ 168 h 666"/>
                <a:gd name="T58" fmla="*/ 189 w 596"/>
                <a:gd name="T59" fmla="*/ 232 h 666"/>
                <a:gd name="T60" fmla="*/ 132 w 596"/>
                <a:gd name="T61" fmla="*/ 306 h 666"/>
                <a:gd name="T62" fmla="*/ 93 w 596"/>
                <a:gd name="T63" fmla="*/ 38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6699"/>
                </a:solidFill>
              </a:endParaRPr>
            </a:p>
          </p:txBody>
        </p:sp>
      </p:grpSp>
      <p:sp>
        <p:nvSpPr>
          <p:cNvPr id="926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6699"/>
              </a:solidFill>
            </a:endParaRPr>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6699"/>
              </a:solidFill>
            </a:endParaRPr>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6795691-C61B-41D6-9685-CC5FFB97B9FE}" type="slidenum">
              <a:rPr lang="en-US" altLang="en-US" smtClean="0">
                <a:solidFill>
                  <a:srgbClr val="006699"/>
                </a:solidFill>
              </a:rPr>
              <a:pPr fontAlgn="base">
                <a:spcBef>
                  <a:spcPct val="0"/>
                </a:spcBef>
                <a:spcAft>
                  <a:spcPct val="0"/>
                </a:spcAft>
              </a:pPr>
              <a:t>‹#›</a:t>
            </a:fld>
            <a:endParaRPr lang="en-US" altLang="en-US">
              <a:solidFill>
                <a:srgbClr val="006699"/>
              </a:solidFill>
            </a:endParaRPr>
          </a:p>
        </p:txBody>
      </p:sp>
    </p:spTree>
    <p:extLst>
      <p:ext uri="{BB962C8B-B14F-4D97-AF65-F5344CB8AC3E}">
        <p14:creationId xmlns:p14="http://schemas.microsoft.com/office/powerpoint/2010/main" val="36818369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6.xml"/><Relationship Id="rId5" Type="http://schemas.openxmlformats.org/officeDocument/2006/relationships/image" Target="../media/image19.tmp"/><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6.xml"/><Relationship Id="rId5" Type="http://schemas.openxmlformats.org/officeDocument/2006/relationships/image" Target="../media/image19.tmp"/><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6.xml"/><Relationship Id="rId5" Type="http://schemas.openxmlformats.org/officeDocument/2006/relationships/image" Target="../media/image23.tmp"/><Relationship Id="rId4" Type="http://schemas.openxmlformats.org/officeDocument/2006/relationships/image" Target="../media/image22.tmp"/></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1.wmf"/><Relationship Id="rId4" Type="http://schemas.openxmlformats.org/officeDocument/2006/relationships/image" Target="../media/image50.wmf"/></Relationships>
</file>

<file path=ppt/slides/_rels/slide4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slides/_rels/slide48.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gi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4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76.jpeg"/><Relationship Id="rId4" Type="http://schemas.openxmlformats.org/officeDocument/2006/relationships/image" Target="../media/image7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slides/_rels/slide66.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85.wmf"/><Relationship Id="rId4" Type="http://schemas.openxmlformats.org/officeDocument/2006/relationships/image" Target="../media/image84.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8.wmf"/></Relationships>
</file>

<file path=ppt/slides/_rels/slide7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4.wmf"/></Relationships>
</file>

<file path=ppt/slides/_rels/slide82.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98.wmf"/><Relationship Id="rId4" Type="http://schemas.openxmlformats.org/officeDocument/2006/relationships/image" Target="../media/image97.wmf"/></Relationships>
</file>

<file path=ppt/slides/_rels/slide84.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slides/_rels/slide85.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06.wmf"/></Relationships>
</file>

<file path=ppt/slides/_rels/slide9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08.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10.gif"/></Relationships>
</file>

<file path=ppt/slides/_rels/slide94.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hyperlink" Target="mailto:vguy@agri.nv.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99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Creating Compliant Menus</a:t>
            </a:r>
            <a:br>
              <a:rPr lang="en-US" sz="2700" b="1" dirty="0"/>
            </a:br>
            <a:endParaRPr lang="en-US" sz="2000"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8759">
            <a:off x="4086709" y="2481629"/>
            <a:ext cx="4324936" cy="3117977"/>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3624000" cy="2153550"/>
          </a:xfrm>
          <a:prstGeom prst="rect">
            <a:avLst/>
          </a:prstGeom>
        </p:spPr>
      </p:pic>
      <p:sp>
        <p:nvSpPr>
          <p:cNvPr id="7" name="Right Arrow 6"/>
          <p:cNvSpPr/>
          <p:nvPr/>
        </p:nvSpPr>
        <p:spPr>
          <a:xfrm>
            <a:off x="3928800" y="2057400"/>
            <a:ext cx="643200" cy="4572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839234">
            <a:off x="6338025" y="3830868"/>
            <a:ext cx="1529207" cy="1200329"/>
          </a:xfrm>
          <a:prstGeom prst="rect">
            <a:avLst/>
          </a:prstGeom>
          <a:noFill/>
        </p:spPr>
        <p:txBody>
          <a:bodyPr wrap="square" rtlCol="0">
            <a:spAutoFit/>
          </a:bodyPr>
          <a:lstStyle/>
          <a:p>
            <a:r>
              <a:rPr lang="en-US" sz="1200" b="1" dirty="0">
                <a:latin typeface="Bradley Hand ITC" panose="03070402050302030203" pitchFamily="66" charset="0"/>
              </a:rPr>
              <a:t>CACFP Cycle Menu</a:t>
            </a:r>
          </a:p>
          <a:p>
            <a:r>
              <a:rPr lang="en-US" sz="1200" dirty="0">
                <a:latin typeface="Bradley Hand ITC" panose="03070402050302030203" pitchFamily="66" charset="0"/>
              </a:rPr>
              <a:t>Tab 1: CN Labels</a:t>
            </a:r>
          </a:p>
          <a:p>
            <a:r>
              <a:rPr lang="en-US" sz="1200" dirty="0">
                <a:latin typeface="Bradley Hand ITC" panose="03070402050302030203" pitchFamily="66" charset="0"/>
              </a:rPr>
              <a:t>Tab 2: HM Recipes</a:t>
            </a:r>
          </a:p>
          <a:p>
            <a:r>
              <a:rPr lang="en-US" sz="1200" dirty="0">
                <a:latin typeface="Bradley Hand ITC" panose="03070402050302030203" pitchFamily="66" charset="0"/>
              </a:rPr>
              <a:t>Tab 3: WGR Labels</a:t>
            </a:r>
          </a:p>
          <a:p>
            <a:r>
              <a:rPr lang="en-US" sz="1200" dirty="0">
                <a:latin typeface="Bradley Hand ITC" panose="03070402050302030203" pitchFamily="66" charset="0"/>
              </a:rPr>
              <a:t>Tab 4: Yogurt Labels</a:t>
            </a:r>
          </a:p>
          <a:p>
            <a:r>
              <a:rPr lang="en-US" sz="1200" dirty="0">
                <a:latin typeface="Bradley Hand ITC" panose="03070402050302030203" pitchFamily="66" charset="0"/>
              </a:rPr>
              <a:t>Tab 5: Cereal Labels</a:t>
            </a:r>
          </a:p>
        </p:txBody>
      </p:sp>
      <p:sp>
        <p:nvSpPr>
          <p:cNvPr id="9" name="TextBox 8"/>
          <p:cNvSpPr txBox="1"/>
          <p:nvPr/>
        </p:nvSpPr>
        <p:spPr>
          <a:xfrm>
            <a:off x="533400" y="4191000"/>
            <a:ext cx="2895600" cy="1477328"/>
          </a:xfrm>
          <a:prstGeom prst="rect">
            <a:avLst/>
          </a:prstGeom>
          <a:noFill/>
        </p:spPr>
        <p:txBody>
          <a:bodyPr wrap="square" rtlCol="0">
            <a:spAutoFit/>
          </a:bodyPr>
          <a:lstStyle/>
          <a:p>
            <a:r>
              <a:rPr lang="en-US" dirty="0"/>
              <a:t>Keep all required labels in a 3 ring binder by category.  This will keep you organized and set you up for a successful review!</a:t>
            </a:r>
          </a:p>
        </p:txBody>
      </p:sp>
    </p:spTree>
    <p:extLst>
      <p:ext uri="{BB962C8B-B14F-4D97-AF65-F5344CB8AC3E}">
        <p14:creationId xmlns:p14="http://schemas.microsoft.com/office/powerpoint/2010/main" val="342536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Menu Documentation Requirements </a:t>
            </a:r>
          </a:p>
        </p:txBody>
      </p:sp>
      <p:sp>
        <p:nvSpPr>
          <p:cNvPr id="3" name="Rectangle 2"/>
          <p:cNvSpPr/>
          <p:nvPr/>
        </p:nvSpPr>
        <p:spPr>
          <a:xfrm>
            <a:off x="0" y="1219200"/>
            <a:ext cx="9144000" cy="76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371600"/>
            <a:ext cx="9144000" cy="7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931539369"/>
              </p:ext>
            </p:extLst>
          </p:nvPr>
        </p:nvGraphicFramePr>
        <p:xfrm>
          <a:off x="1676400" y="1752600"/>
          <a:ext cx="67056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43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Whole Grain Rich Items</a:t>
            </a:r>
          </a:p>
        </p:txBody>
      </p:sp>
      <p:sp>
        <p:nvSpPr>
          <p:cNvPr id="3" name="Rectangle 2"/>
          <p:cNvSpPr/>
          <p:nvPr/>
        </p:nvSpPr>
        <p:spPr>
          <a:xfrm>
            <a:off x="0" y="1219200"/>
            <a:ext cx="9144000" cy="76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371600"/>
            <a:ext cx="9144000" cy="7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20620">
            <a:off x="1157402" y="1988286"/>
            <a:ext cx="3188341" cy="4173997"/>
          </a:xfrm>
          <a:prstGeom prst="rect">
            <a:avLst/>
          </a:prstGeom>
        </p:spPr>
      </p:pic>
      <p:sp>
        <p:nvSpPr>
          <p:cNvPr id="6" name="TextBox 5"/>
          <p:cNvSpPr txBox="1"/>
          <p:nvPr/>
        </p:nvSpPr>
        <p:spPr>
          <a:xfrm>
            <a:off x="5257800" y="2590800"/>
            <a:ext cx="3124200" cy="923330"/>
          </a:xfrm>
          <a:prstGeom prst="rect">
            <a:avLst/>
          </a:prstGeom>
          <a:noFill/>
        </p:spPr>
        <p:txBody>
          <a:bodyPr wrap="square" rtlCol="0">
            <a:spAutoFit/>
          </a:bodyPr>
          <a:lstStyle/>
          <a:p>
            <a:r>
              <a:rPr lang="en-US" dirty="0"/>
              <a:t>Memo CACFP 09-2018 provides 6 different ways to identify Whole Grain Rich items</a:t>
            </a:r>
          </a:p>
        </p:txBody>
      </p:sp>
    </p:spTree>
    <p:extLst>
      <p:ext uri="{BB962C8B-B14F-4D97-AF65-F5344CB8AC3E}">
        <p14:creationId xmlns:p14="http://schemas.microsoft.com/office/powerpoint/2010/main" val="190739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18" y="381000"/>
            <a:ext cx="8502482" cy="1548376"/>
          </a:xfrm>
          <a:prstGeom prst="rect">
            <a:avLst/>
          </a:prstGeom>
        </p:spPr>
      </p:pic>
      <p:sp>
        <p:nvSpPr>
          <p:cNvPr id="4" name="Rectangle 3"/>
          <p:cNvSpPr/>
          <p:nvPr/>
        </p:nvSpPr>
        <p:spPr>
          <a:xfrm>
            <a:off x="533400" y="22098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22239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22239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78" y="2645417"/>
            <a:ext cx="1474644" cy="3319766"/>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600" y="3048000"/>
            <a:ext cx="1562318" cy="2748347"/>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9542" y="2438400"/>
            <a:ext cx="1742715" cy="3572203"/>
          </a:xfrm>
          <a:prstGeom prst="rect">
            <a:avLst/>
          </a:prstGeom>
        </p:spPr>
      </p:pic>
      <p:sp>
        <p:nvSpPr>
          <p:cNvPr id="11" name="TextBox 10"/>
          <p:cNvSpPr txBox="1"/>
          <p:nvPr/>
        </p:nvSpPr>
        <p:spPr>
          <a:xfrm>
            <a:off x="2514600" y="1861544"/>
            <a:ext cx="4253778" cy="369332"/>
          </a:xfrm>
          <a:prstGeom prst="rect">
            <a:avLst/>
          </a:prstGeom>
          <a:noFill/>
        </p:spPr>
        <p:txBody>
          <a:bodyPr wrap="square" rtlCol="0">
            <a:spAutoFit/>
          </a:bodyPr>
          <a:lstStyle/>
          <a:p>
            <a:r>
              <a:rPr lang="en-US" dirty="0"/>
              <a:t>Are these all whole grain rich???</a:t>
            </a:r>
          </a:p>
        </p:txBody>
      </p:sp>
    </p:spTree>
    <p:extLst>
      <p:ext uri="{BB962C8B-B14F-4D97-AF65-F5344CB8AC3E}">
        <p14:creationId xmlns:p14="http://schemas.microsoft.com/office/powerpoint/2010/main" val="120697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18" y="381000"/>
            <a:ext cx="8502482" cy="1548376"/>
          </a:xfrm>
          <a:prstGeom prst="rect">
            <a:avLst/>
          </a:prstGeom>
        </p:spPr>
      </p:pic>
      <p:sp>
        <p:nvSpPr>
          <p:cNvPr id="4" name="Rectangle 3"/>
          <p:cNvSpPr/>
          <p:nvPr/>
        </p:nvSpPr>
        <p:spPr>
          <a:xfrm>
            <a:off x="533400" y="22098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22239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2223900"/>
            <a:ext cx="2209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78" y="2645417"/>
            <a:ext cx="1474644" cy="3319766"/>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600" y="3048000"/>
            <a:ext cx="1562318" cy="2748347"/>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9542" y="2438400"/>
            <a:ext cx="1742715" cy="3572203"/>
          </a:xfrm>
          <a:prstGeom prst="rect">
            <a:avLst/>
          </a:prstGeom>
        </p:spPr>
      </p:pic>
      <p:sp>
        <p:nvSpPr>
          <p:cNvPr id="2" name="Multiply 1"/>
          <p:cNvSpPr/>
          <p:nvPr/>
        </p:nvSpPr>
        <p:spPr>
          <a:xfrm>
            <a:off x="3846018" y="3886200"/>
            <a:ext cx="1447800" cy="14910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601975" y="3886199"/>
            <a:ext cx="1447800" cy="14910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3886198"/>
            <a:ext cx="1295400" cy="1200329"/>
          </a:xfrm>
          <a:prstGeom prst="rect">
            <a:avLst/>
          </a:prstGeom>
          <a:noFill/>
        </p:spPr>
        <p:txBody>
          <a:bodyPr wrap="square" rtlCol="0">
            <a:spAutoFit/>
          </a:bodyPr>
          <a:lstStyle/>
          <a:p>
            <a:r>
              <a:rPr lang="en-US" sz="7200" b="1" dirty="0">
                <a:solidFill>
                  <a:srgbClr val="92D050"/>
                </a:solidFill>
                <a:latin typeface="Wingdings" panose="05000000000000000000" pitchFamily="2" charset="2"/>
                <a:ea typeface="Segoe UI Symbol"/>
              </a:rPr>
              <a:t>✔</a:t>
            </a:r>
            <a:endParaRPr lang="en-US" sz="7200" b="1" dirty="0">
              <a:solidFill>
                <a:srgbClr val="92D050"/>
              </a:solidFill>
              <a:latin typeface="Wingdings" panose="05000000000000000000" pitchFamily="2" charset="2"/>
            </a:endParaRPr>
          </a:p>
        </p:txBody>
      </p:sp>
    </p:spTree>
    <p:extLst>
      <p:ext uri="{BB962C8B-B14F-4D97-AF65-F5344CB8AC3E}">
        <p14:creationId xmlns:p14="http://schemas.microsoft.com/office/powerpoint/2010/main" val="297831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573811" cy="990600"/>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10050"/>
            <a:ext cx="3171788" cy="415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849" y="2344650"/>
            <a:ext cx="2932239" cy="389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2271900"/>
            <a:ext cx="3078723" cy="3831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3203088" y="1524000"/>
            <a:ext cx="5334000" cy="307777"/>
          </a:xfrm>
          <a:prstGeom prst="rect">
            <a:avLst/>
          </a:prstGeom>
          <a:noFill/>
        </p:spPr>
        <p:txBody>
          <a:bodyPr wrap="square" rtlCol="0">
            <a:spAutoFit/>
          </a:bodyPr>
          <a:lstStyle/>
          <a:p>
            <a:r>
              <a:rPr lang="en-US" sz="1400" dirty="0"/>
              <a:t>http://nevadawic.org/wp-content/uploads/2018/01/Whole-Grains.pdf</a:t>
            </a:r>
          </a:p>
        </p:txBody>
      </p:sp>
    </p:spTree>
    <p:extLst>
      <p:ext uri="{BB962C8B-B14F-4D97-AF65-F5344CB8AC3E}">
        <p14:creationId xmlns:p14="http://schemas.microsoft.com/office/powerpoint/2010/main" val="201478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57200"/>
            <a:ext cx="6827358" cy="149551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286000"/>
            <a:ext cx="2829320" cy="4048690"/>
          </a:xfrm>
          <a:prstGeom prst="rect">
            <a:avLst/>
          </a:prstGeom>
        </p:spPr>
      </p:pic>
      <p:sp>
        <p:nvSpPr>
          <p:cNvPr id="5" name="Oval 4"/>
          <p:cNvSpPr/>
          <p:nvPr/>
        </p:nvSpPr>
        <p:spPr>
          <a:xfrm>
            <a:off x="3325800" y="5943600"/>
            <a:ext cx="1981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334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57200"/>
            <a:ext cx="6400800" cy="5072062"/>
          </a:xfrm>
          <a:prstGeom prst="rect">
            <a:avLst/>
          </a:prstGeom>
        </p:spPr>
      </p:pic>
      <p:sp>
        <p:nvSpPr>
          <p:cNvPr id="4" name="TextBox 3"/>
          <p:cNvSpPr txBox="1"/>
          <p:nvPr/>
        </p:nvSpPr>
        <p:spPr>
          <a:xfrm>
            <a:off x="1371600" y="5715000"/>
            <a:ext cx="6400800" cy="1077218"/>
          </a:xfrm>
          <a:prstGeom prst="rect">
            <a:avLst/>
          </a:prstGeom>
          <a:noFill/>
        </p:spPr>
        <p:txBody>
          <a:bodyPr wrap="square" rtlCol="0">
            <a:spAutoFit/>
          </a:bodyPr>
          <a:lstStyle/>
          <a:p>
            <a:r>
              <a:rPr lang="en-US" sz="1600" dirty="0"/>
              <a:t>****Disregarded Ingredients may be ignored, as these ingredients are not included in the rule of three****  Other Disregarded Ingredients include; wheat gluten, wheat starch, wheat dextrin, corn starch, corn dextrin, rice starch, tapioca starch, or modified food starch.</a:t>
            </a:r>
          </a:p>
        </p:txBody>
      </p:sp>
      <p:cxnSp>
        <p:nvCxnSpPr>
          <p:cNvPr id="6" name="Straight Arrow Connector 5"/>
          <p:cNvCxnSpPr/>
          <p:nvPr/>
        </p:nvCxnSpPr>
        <p:spPr>
          <a:xfrm flipV="1">
            <a:off x="2362200" y="5082600"/>
            <a:ext cx="3048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09800" y="4876800"/>
            <a:ext cx="1600200" cy="20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78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3794"/>
            <a:ext cx="3599387" cy="265761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362200"/>
            <a:ext cx="2852516" cy="3705330"/>
          </a:xfrm>
          <a:prstGeom prst="rect">
            <a:avLst/>
          </a:prstGeom>
        </p:spPr>
      </p:pic>
      <p:sp>
        <p:nvSpPr>
          <p:cNvPr id="6" name="TextBox 5"/>
          <p:cNvSpPr txBox="1"/>
          <p:nvPr/>
        </p:nvSpPr>
        <p:spPr>
          <a:xfrm>
            <a:off x="304800" y="3962400"/>
            <a:ext cx="4648200" cy="923330"/>
          </a:xfrm>
          <a:prstGeom prst="rect">
            <a:avLst/>
          </a:prstGeom>
          <a:noFill/>
        </p:spPr>
        <p:txBody>
          <a:bodyPr wrap="square" rtlCol="0">
            <a:spAutoFit/>
          </a:bodyPr>
          <a:lstStyle/>
          <a:p>
            <a:r>
              <a:rPr lang="en-US" dirty="0"/>
              <a:t>https://www.fns.usda.gov/tn/whole-grain-resource-national-school-lunch-and-school-breakfast-programs-0</a:t>
            </a:r>
          </a:p>
        </p:txBody>
      </p:sp>
    </p:spTree>
    <p:extLst>
      <p:ext uri="{BB962C8B-B14F-4D97-AF65-F5344CB8AC3E}">
        <p14:creationId xmlns:p14="http://schemas.microsoft.com/office/powerpoint/2010/main" val="67432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3581400" cy="1876556"/>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14600"/>
            <a:ext cx="5125166" cy="3267531"/>
          </a:xfrm>
          <a:prstGeom prst="rect">
            <a:avLst/>
          </a:prstGeom>
        </p:spPr>
      </p:pic>
      <p:sp>
        <p:nvSpPr>
          <p:cNvPr id="2" name="TextBox 1"/>
          <p:cNvSpPr txBox="1"/>
          <p:nvPr/>
        </p:nvSpPr>
        <p:spPr>
          <a:xfrm>
            <a:off x="3962398" y="3562518"/>
            <a:ext cx="2971801" cy="246221"/>
          </a:xfrm>
          <a:prstGeom prst="rect">
            <a:avLst/>
          </a:prstGeom>
          <a:noFill/>
        </p:spPr>
        <p:txBody>
          <a:bodyPr wrap="square" rtlCol="0">
            <a:spAutoFit/>
          </a:bodyPr>
          <a:lstStyle/>
          <a:p>
            <a:r>
              <a:rPr lang="en-US" sz="1000" dirty="0"/>
              <a:t>Recipe yields 16-1oz slices per loaf.</a:t>
            </a:r>
          </a:p>
        </p:txBody>
      </p:sp>
    </p:spTree>
    <p:extLst>
      <p:ext uri="{BB962C8B-B14F-4D97-AF65-F5344CB8AC3E}">
        <p14:creationId xmlns:p14="http://schemas.microsoft.com/office/powerpoint/2010/main" val="28751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62200"/>
            <a:ext cx="5638800" cy="923330"/>
          </a:xfrm>
          <a:prstGeom prst="rect">
            <a:avLst/>
          </a:prstGeom>
          <a:noFill/>
        </p:spPr>
        <p:txBody>
          <a:bodyPr wrap="square" rtlCol="0">
            <a:spAutoFit/>
          </a:bodyPr>
          <a:lstStyle/>
          <a:p>
            <a:r>
              <a:rPr lang="en-US" sz="5400" b="1" dirty="0"/>
              <a:t>CACFP Updates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223489"/>
            <a:ext cx="2438400" cy="2230473"/>
          </a:xfrm>
          <a:prstGeom prst="rect">
            <a:avLst/>
          </a:prstGeom>
        </p:spPr>
      </p:pic>
    </p:spTree>
    <p:extLst>
      <p:ext uri="{BB962C8B-B14F-4D97-AF65-F5344CB8AC3E}">
        <p14:creationId xmlns:p14="http://schemas.microsoft.com/office/powerpoint/2010/main" val="338705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Setting You Up For a Successful Review</a:t>
            </a:r>
          </a:p>
        </p:txBody>
      </p:sp>
      <p:sp>
        <p:nvSpPr>
          <p:cNvPr id="3" name="Rectangle 2"/>
          <p:cNvSpPr/>
          <p:nvPr/>
        </p:nvSpPr>
        <p:spPr>
          <a:xfrm>
            <a:off x="0" y="1219200"/>
            <a:ext cx="9144000" cy="76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371600"/>
            <a:ext cx="9144000" cy="7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676400"/>
            <a:ext cx="8534400" cy="3970318"/>
          </a:xfrm>
          <a:prstGeom prst="rect">
            <a:avLst/>
          </a:prstGeom>
          <a:noFill/>
        </p:spPr>
        <p:txBody>
          <a:bodyPr wrap="square" rtlCol="0">
            <a:spAutoFit/>
          </a:bodyPr>
          <a:lstStyle/>
          <a:p>
            <a:r>
              <a:rPr lang="en-US" dirty="0"/>
              <a:t>Maintaining your records is the key to a successful review! </a:t>
            </a:r>
          </a:p>
          <a:p>
            <a:endParaRPr lang="en-US" dirty="0"/>
          </a:p>
          <a:p>
            <a:r>
              <a:rPr lang="en-US" dirty="0"/>
              <a:t>7 CFR 226.15(e): Institutions must establish procedures to collect and maintain all records listed in the CACFP regulations and required by the State Agency.  </a:t>
            </a:r>
            <a:r>
              <a:rPr lang="en-US" b="1" dirty="0"/>
              <a:t>Failure to maintain records will be grounds for the denial of reimbursement</a:t>
            </a:r>
            <a:r>
              <a:rPr lang="en-US" dirty="0"/>
              <a:t> for meals lacking records. </a:t>
            </a:r>
          </a:p>
          <a:p>
            <a:endParaRPr lang="en-US" dirty="0"/>
          </a:p>
          <a:p>
            <a:endParaRPr lang="en-US" dirty="0"/>
          </a:p>
          <a:p>
            <a:r>
              <a:rPr lang="en-US" dirty="0"/>
              <a:t>7 CFR 226.6(c)(3)(ii)(F): </a:t>
            </a:r>
            <a:r>
              <a:rPr lang="en-US" i="1" dirty="0"/>
              <a:t>(ii) List of serious deficiencies for participating institutions.  </a:t>
            </a:r>
            <a:r>
              <a:rPr lang="en-US" dirty="0"/>
              <a:t>The list of serious deficiencies is not identical for each category of institution (new, renewing, participating) because the type of information likely to be available to the State agency is different, depending on whether the State agency is reviewing a new or renewing institution’s application or is conducting a review of a participating institution.  Serious deficiencies for participating institutions include: </a:t>
            </a:r>
            <a:r>
              <a:rPr lang="en-US" b="1" dirty="0"/>
              <a:t>(F) Failure to maintain adequate records.</a:t>
            </a:r>
          </a:p>
        </p:txBody>
      </p:sp>
    </p:spTree>
    <p:extLst>
      <p:ext uri="{BB962C8B-B14F-4D97-AF65-F5344CB8AC3E}">
        <p14:creationId xmlns:p14="http://schemas.microsoft.com/office/powerpoint/2010/main" val="375268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RETENTION</a:t>
            </a:r>
          </a:p>
        </p:txBody>
      </p:sp>
      <p:sp>
        <p:nvSpPr>
          <p:cNvPr id="4" name="TextBox 3"/>
          <p:cNvSpPr txBox="1"/>
          <p:nvPr/>
        </p:nvSpPr>
        <p:spPr>
          <a:xfrm>
            <a:off x="457200" y="1447800"/>
            <a:ext cx="8153400" cy="2862322"/>
          </a:xfrm>
          <a:prstGeom prst="rect">
            <a:avLst/>
          </a:prstGeom>
          <a:noFill/>
        </p:spPr>
        <p:txBody>
          <a:bodyPr wrap="square" rtlCol="0">
            <a:spAutoFit/>
          </a:bodyPr>
          <a:lstStyle/>
          <a:p>
            <a:r>
              <a:rPr lang="en-US" dirty="0"/>
              <a:t>USDA requires all hardcopy original CACFP records to be retained for 4 years, current FY and the previous three.</a:t>
            </a:r>
          </a:p>
          <a:p>
            <a:endParaRPr lang="en-US" dirty="0"/>
          </a:p>
          <a:p>
            <a:r>
              <a:rPr lang="en-US" dirty="0"/>
              <a:t>The current month plus the last 12 months of CACFP records must be stored on site.</a:t>
            </a:r>
          </a:p>
          <a:p>
            <a:endParaRPr lang="en-US" dirty="0"/>
          </a:p>
          <a:p>
            <a:r>
              <a:rPr lang="en-US" dirty="0"/>
              <a:t>The previous 3 years of CACFP records may be stored off site; however, they must be made available within a 24 hour notice.</a:t>
            </a:r>
          </a:p>
          <a:p>
            <a:endParaRPr lang="en-US" dirty="0"/>
          </a:p>
          <a:p>
            <a:r>
              <a:rPr lang="en-US" dirty="0"/>
              <a:t>You may maintain electronic copy </a:t>
            </a:r>
            <a:r>
              <a:rPr lang="en-US" u="sng" dirty="0"/>
              <a:t>in addition to </a:t>
            </a:r>
            <a:r>
              <a:rPr lang="en-US" dirty="0"/>
              <a:t>hardcopy originals.  We encourage you to have a regular scheduled back up system. </a:t>
            </a:r>
          </a:p>
        </p:txBody>
      </p:sp>
    </p:spTree>
    <p:extLst>
      <p:ext uri="{BB962C8B-B14F-4D97-AF65-F5344CB8AC3E}">
        <p14:creationId xmlns:p14="http://schemas.microsoft.com/office/powerpoint/2010/main" val="222363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 POLICY</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4280725" cy="5324654"/>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5029200" y="1447800"/>
            <a:ext cx="3124200" cy="4862870"/>
          </a:xfrm>
          <a:prstGeom prst="rect">
            <a:avLst/>
          </a:prstGeom>
          <a:noFill/>
        </p:spPr>
        <p:txBody>
          <a:bodyPr wrap="square" rtlCol="0">
            <a:spAutoFit/>
          </a:bodyPr>
          <a:lstStyle/>
          <a:p>
            <a:pPr marL="285750" indent="-285750">
              <a:buFont typeface="Wingdings" panose="05000000000000000000" pitchFamily="2" charset="2"/>
              <a:buChar char="ü"/>
            </a:pPr>
            <a:r>
              <a:rPr lang="en-US" dirty="0"/>
              <a:t>Describes exactly where all required CACFP records are stored.</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Identifies who has access to records.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Identifies record retention requirements (4 years).</a:t>
            </a:r>
          </a:p>
          <a:p>
            <a:endParaRPr lang="en-US" dirty="0"/>
          </a:p>
          <a:p>
            <a:r>
              <a:rPr lang="en-US" sz="1400" dirty="0"/>
              <a:t>**If records are retained offsite your policy must disclose applicable contract information such as address, storage unit number, etc. and must indicate that all records can be made available to NDA, USDA, Auditors, and any other authorized reviewers within 24 hours notice</a:t>
            </a:r>
          </a:p>
          <a:p>
            <a:endParaRPr lang="en-US" dirty="0"/>
          </a:p>
        </p:txBody>
      </p:sp>
    </p:spTree>
    <p:extLst>
      <p:ext uri="{BB962C8B-B14F-4D97-AF65-F5344CB8AC3E}">
        <p14:creationId xmlns:p14="http://schemas.microsoft.com/office/powerpoint/2010/main" val="29799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CACFP RECORDS</a:t>
            </a:r>
          </a:p>
        </p:txBody>
      </p:sp>
      <p:graphicFrame>
        <p:nvGraphicFramePr>
          <p:cNvPr id="3" name="Diagram 2"/>
          <p:cNvGraphicFramePr/>
          <p:nvPr>
            <p:extLst>
              <p:ext uri="{D42A27DB-BD31-4B8C-83A1-F6EECF244321}">
                <p14:modId xmlns:p14="http://schemas.microsoft.com/office/powerpoint/2010/main" val="1172452830"/>
              </p:ext>
            </p:extLst>
          </p:nvPr>
        </p:nvGraphicFramePr>
        <p:xfrm>
          <a:off x="1219200" y="1371600"/>
          <a:ext cx="7086600" cy="180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407947872"/>
              </p:ext>
            </p:extLst>
          </p:nvPr>
        </p:nvGraphicFramePr>
        <p:xfrm>
          <a:off x="1371600" y="2743200"/>
          <a:ext cx="6629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rot="19139708">
            <a:off x="-103371" y="1721444"/>
            <a:ext cx="2133600" cy="369332"/>
          </a:xfrm>
          <a:prstGeom prst="rect">
            <a:avLst/>
          </a:prstGeom>
          <a:noFill/>
        </p:spPr>
        <p:txBody>
          <a:bodyPr wrap="square" rtlCol="0">
            <a:spAutoFit/>
          </a:bodyPr>
          <a:lstStyle/>
          <a:p>
            <a:r>
              <a:rPr lang="en-US" dirty="0"/>
              <a:t>How Easy Is That?</a:t>
            </a:r>
          </a:p>
        </p:txBody>
      </p:sp>
    </p:spTree>
    <p:extLst>
      <p:ext uri="{BB962C8B-B14F-4D97-AF65-F5344CB8AC3E}">
        <p14:creationId xmlns:p14="http://schemas.microsoft.com/office/powerpoint/2010/main" val="405664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REVIEW PROCESS</a:t>
            </a:r>
          </a:p>
        </p:txBody>
      </p:sp>
      <p:graphicFrame>
        <p:nvGraphicFramePr>
          <p:cNvPr id="4" name="Diagram 3"/>
          <p:cNvGraphicFramePr/>
          <p:nvPr>
            <p:extLst>
              <p:ext uri="{D42A27DB-BD31-4B8C-83A1-F6EECF244321}">
                <p14:modId xmlns:p14="http://schemas.microsoft.com/office/powerpoint/2010/main" val="1352815595"/>
              </p:ext>
            </p:extLst>
          </p:nvPr>
        </p:nvGraphicFramePr>
        <p:xfrm>
          <a:off x="228600" y="9144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14500" y="2687418"/>
            <a:ext cx="1143000" cy="646331"/>
          </a:xfrm>
          <a:prstGeom prst="rect">
            <a:avLst/>
          </a:prstGeom>
          <a:noFill/>
        </p:spPr>
        <p:txBody>
          <a:bodyPr wrap="square" rtlCol="0">
            <a:spAutoFit/>
          </a:bodyPr>
          <a:lstStyle/>
          <a:p>
            <a:r>
              <a:rPr lang="en-US" sz="1200" dirty="0"/>
              <a:t>Finding or noncompliance identified</a:t>
            </a:r>
          </a:p>
        </p:txBody>
      </p:sp>
      <p:cxnSp>
        <p:nvCxnSpPr>
          <p:cNvPr id="7" name="Straight Connector 6"/>
          <p:cNvCxnSpPr/>
          <p:nvPr/>
        </p:nvCxnSpPr>
        <p:spPr>
          <a:xfrm>
            <a:off x="2133600" y="3258105"/>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24150" y="4324350"/>
            <a:ext cx="1219200" cy="1200329"/>
          </a:xfrm>
          <a:prstGeom prst="rect">
            <a:avLst/>
          </a:prstGeom>
          <a:noFill/>
        </p:spPr>
        <p:txBody>
          <a:bodyPr wrap="square" rtlCol="0">
            <a:spAutoFit/>
          </a:bodyPr>
          <a:lstStyle/>
          <a:p>
            <a:r>
              <a:rPr lang="en-US" sz="1200" dirty="0"/>
              <a:t>Observations or findings are discussed and technical assistance provided</a:t>
            </a:r>
          </a:p>
        </p:txBody>
      </p:sp>
      <p:cxnSp>
        <p:nvCxnSpPr>
          <p:cNvPr id="9" name="Straight Connector 8"/>
          <p:cNvCxnSpPr/>
          <p:nvPr/>
        </p:nvCxnSpPr>
        <p:spPr>
          <a:xfrm>
            <a:off x="3343275" y="40767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037991"/>
            <a:ext cx="1348200" cy="1200329"/>
          </a:xfrm>
          <a:prstGeom prst="rect">
            <a:avLst/>
          </a:prstGeom>
          <a:noFill/>
        </p:spPr>
        <p:txBody>
          <a:bodyPr wrap="square" rtlCol="0">
            <a:spAutoFit/>
          </a:bodyPr>
          <a:lstStyle/>
          <a:p>
            <a:r>
              <a:rPr lang="en-US" sz="1200" dirty="0"/>
              <a:t>Corrective action is assigned with a due date.  Appeal procedures are provided, if fiscal action is required</a:t>
            </a:r>
          </a:p>
        </p:txBody>
      </p:sp>
      <p:cxnSp>
        <p:nvCxnSpPr>
          <p:cNvPr id="11" name="Straight Connector 10"/>
          <p:cNvCxnSpPr/>
          <p:nvPr/>
        </p:nvCxnSpPr>
        <p:spPr>
          <a:xfrm>
            <a:off x="4495800" y="3209924"/>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57800" y="4381500"/>
            <a:ext cx="1066800" cy="1015663"/>
          </a:xfrm>
          <a:prstGeom prst="rect">
            <a:avLst/>
          </a:prstGeom>
          <a:noFill/>
        </p:spPr>
        <p:txBody>
          <a:bodyPr wrap="square" rtlCol="0">
            <a:spAutoFit/>
          </a:bodyPr>
          <a:lstStyle/>
          <a:p>
            <a:r>
              <a:rPr lang="en-US" sz="1200" dirty="0"/>
              <a:t>Sponsor identifies the root cause and develops a solution</a:t>
            </a:r>
          </a:p>
        </p:txBody>
      </p:sp>
      <p:cxnSp>
        <p:nvCxnSpPr>
          <p:cNvPr id="14" name="Straight Connector 13"/>
          <p:cNvCxnSpPr/>
          <p:nvPr/>
        </p:nvCxnSpPr>
        <p:spPr>
          <a:xfrm>
            <a:off x="5791200" y="409575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2009595"/>
            <a:ext cx="1266600" cy="1200329"/>
          </a:xfrm>
          <a:prstGeom prst="rect">
            <a:avLst/>
          </a:prstGeom>
          <a:noFill/>
        </p:spPr>
        <p:txBody>
          <a:bodyPr wrap="square" rtlCol="0">
            <a:spAutoFit/>
          </a:bodyPr>
          <a:lstStyle/>
          <a:p>
            <a:r>
              <a:rPr lang="en-US" sz="1200" dirty="0"/>
              <a:t>Sponsor must inform and train responsible staff and ensure an edit check is in place</a:t>
            </a:r>
          </a:p>
        </p:txBody>
      </p:sp>
      <p:cxnSp>
        <p:nvCxnSpPr>
          <p:cNvPr id="16" name="Straight Connector 15"/>
          <p:cNvCxnSpPr/>
          <p:nvPr/>
        </p:nvCxnSpPr>
        <p:spPr>
          <a:xfrm>
            <a:off x="6934200" y="3105705"/>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91200" y="4381500"/>
            <a:ext cx="1295400" cy="1200329"/>
          </a:xfrm>
          <a:prstGeom prst="rect">
            <a:avLst/>
          </a:prstGeom>
          <a:noFill/>
        </p:spPr>
        <p:txBody>
          <a:bodyPr wrap="square" rtlCol="0">
            <a:spAutoFit/>
          </a:bodyPr>
          <a:lstStyle/>
          <a:p>
            <a:r>
              <a:rPr lang="en-US" sz="1200" dirty="0"/>
              <a:t>Retain copy of on site review/NDA review letter and approved corrective action plan</a:t>
            </a:r>
          </a:p>
        </p:txBody>
      </p:sp>
      <p:cxnSp>
        <p:nvCxnSpPr>
          <p:cNvPr id="21" name="Straight Connector 20"/>
          <p:cNvCxnSpPr/>
          <p:nvPr/>
        </p:nvCxnSpPr>
        <p:spPr>
          <a:xfrm>
            <a:off x="8229600" y="409575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 y="409575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 y="4381500"/>
            <a:ext cx="1143000" cy="1938992"/>
          </a:xfrm>
          <a:prstGeom prst="rect">
            <a:avLst/>
          </a:prstGeom>
          <a:noFill/>
        </p:spPr>
        <p:txBody>
          <a:bodyPr wrap="square" rtlCol="0">
            <a:spAutoFit/>
          </a:bodyPr>
          <a:lstStyle/>
          <a:p>
            <a:r>
              <a:rPr lang="en-US" sz="1200" dirty="0"/>
              <a:t>The on-site checklist is attached with this letter.  It provides guidance to what records need to be available for the review</a:t>
            </a:r>
          </a:p>
        </p:txBody>
      </p:sp>
    </p:spTree>
    <p:extLst>
      <p:ext uri="{BB962C8B-B14F-4D97-AF65-F5344CB8AC3E}">
        <p14:creationId xmlns:p14="http://schemas.microsoft.com/office/powerpoint/2010/main" val="407647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SUBMITTING ACCEPTABLE CORRECTIVE ACTION</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5042710" cy="3834612"/>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5562600" y="2133600"/>
            <a:ext cx="3352800" cy="1477328"/>
          </a:xfrm>
          <a:prstGeom prst="rect">
            <a:avLst/>
          </a:prstGeom>
          <a:noFill/>
        </p:spPr>
        <p:txBody>
          <a:bodyPr wrap="square" rtlCol="0">
            <a:spAutoFit/>
          </a:bodyPr>
          <a:lstStyle/>
          <a:p>
            <a:r>
              <a:rPr lang="en-US" dirty="0"/>
              <a:t>For each finding you will complete a corrective action plan.  This is a written response identifying how a finding has been permanently corrected.</a:t>
            </a:r>
          </a:p>
        </p:txBody>
      </p:sp>
    </p:spTree>
    <p:extLst>
      <p:ext uri="{BB962C8B-B14F-4D97-AF65-F5344CB8AC3E}">
        <p14:creationId xmlns:p14="http://schemas.microsoft.com/office/powerpoint/2010/main" val="400949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0"/>
            <a:ext cx="5105400" cy="923330"/>
          </a:xfrm>
          <a:prstGeom prst="rect">
            <a:avLst/>
          </a:prstGeom>
          <a:noFill/>
        </p:spPr>
        <p:txBody>
          <a:bodyPr wrap="square" rtlCol="0">
            <a:spAutoFit/>
          </a:bodyPr>
          <a:lstStyle/>
          <a:p>
            <a:r>
              <a:rPr lang="en-US" sz="5400" b="1" dirty="0"/>
              <a:t>Procurement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477194"/>
            <a:ext cx="2209800" cy="2021367"/>
          </a:xfrm>
          <a:prstGeom prst="rect">
            <a:avLst/>
          </a:prstGeom>
        </p:spPr>
      </p:pic>
    </p:spTree>
    <p:extLst>
      <p:ext uri="{BB962C8B-B14F-4D97-AF65-F5344CB8AC3E}">
        <p14:creationId xmlns:p14="http://schemas.microsoft.com/office/powerpoint/2010/main" val="235131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Purpose of Procurement</a:t>
            </a:r>
          </a:p>
        </p:txBody>
      </p:sp>
      <p:sp>
        <p:nvSpPr>
          <p:cNvPr id="3" name="TextBox 2"/>
          <p:cNvSpPr txBox="1"/>
          <p:nvPr/>
        </p:nvSpPr>
        <p:spPr>
          <a:xfrm>
            <a:off x="457200" y="1828800"/>
            <a:ext cx="8077200"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a:t>Obtain goods and services efficiently and economically</a:t>
            </a:r>
          </a:p>
          <a:p>
            <a:endParaRPr lang="en-US" dirty="0"/>
          </a:p>
          <a:p>
            <a:pPr marL="285750" indent="-285750">
              <a:buFont typeface="Wingdings" panose="05000000000000000000" pitchFamily="2" charset="2"/>
              <a:buChar char="ü"/>
            </a:pPr>
            <a:r>
              <a:rPr lang="en-US" dirty="0"/>
              <a:t>Comply with Federal, State, and local regulations</a:t>
            </a:r>
          </a:p>
          <a:p>
            <a:endParaRPr lang="en-US" dirty="0"/>
          </a:p>
          <a:p>
            <a:pPr marL="285750" indent="-285750">
              <a:buFont typeface="Wingdings" panose="05000000000000000000" pitchFamily="2" charset="2"/>
              <a:buChar char="ü"/>
            </a:pPr>
            <a:r>
              <a:rPr lang="en-US" dirty="0"/>
              <a:t>Prevent fraud, waste, and abuse</a:t>
            </a:r>
          </a:p>
          <a:p>
            <a:endParaRPr lang="en-US" dirty="0"/>
          </a:p>
          <a:p>
            <a:pPr marL="285750" indent="-285750">
              <a:buFont typeface="Wingdings" panose="05000000000000000000" pitchFamily="2" charset="2"/>
              <a:buChar char="ü"/>
            </a:pPr>
            <a:r>
              <a:rPr lang="en-US" dirty="0"/>
              <a:t>Maximize free and open competition </a:t>
            </a:r>
          </a:p>
          <a:p>
            <a:r>
              <a:rPr lang="en-US" dirty="0"/>
              <a:t>	</a:t>
            </a:r>
          </a:p>
        </p:txBody>
      </p:sp>
    </p:spTree>
    <p:extLst>
      <p:ext uri="{BB962C8B-B14F-4D97-AF65-F5344CB8AC3E}">
        <p14:creationId xmlns:p14="http://schemas.microsoft.com/office/powerpoint/2010/main" val="345085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asks:</a:t>
            </a:r>
          </a:p>
        </p:txBody>
      </p:sp>
      <p:sp>
        <p:nvSpPr>
          <p:cNvPr id="4" name="TextBox 3"/>
          <p:cNvSpPr txBox="1"/>
          <p:nvPr/>
        </p:nvSpPr>
        <p:spPr>
          <a:xfrm>
            <a:off x="381000" y="1447800"/>
            <a:ext cx="8153400" cy="2585323"/>
          </a:xfrm>
          <a:prstGeom prst="rect">
            <a:avLst/>
          </a:prstGeom>
          <a:noFill/>
        </p:spPr>
        <p:txBody>
          <a:bodyPr wrap="square" rtlCol="0">
            <a:spAutoFit/>
          </a:bodyPr>
          <a:lstStyle/>
          <a:p>
            <a:endParaRPr lang="en-US" dirty="0"/>
          </a:p>
          <a:p>
            <a:pPr marL="285750" indent="-285750">
              <a:buFont typeface="Wingdings" panose="05000000000000000000" pitchFamily="2" charset="2"/>
              <a:buChar char="ü"/>
            </a:pPr>
            <a:r>
              <a:rPr lang="en-US" dirty="0"/>
              <a:t>Do you know how much you spend per year on food and supplies for your program?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 you use a cycle menu?</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 you know how many children are enrolled in your program?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 you know how much storage space you have?</a:t>
            </a:r>
          </a:p>
        </p:txBody>
      </p:sp>
    </p:spTree>
    <p:extLst>
      <p:ext uri="{BB962C8B-B14F-4D97-AF65-F5344CB8AC3E}">
        <p14:creationId xmlns:p14="http://schemas.microsoft.com/office/powerpoint/2010/main" val="413303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Procurement </a:t>
            </a:r>
          </a:p>
        </p:txBody>
      </p:sp>
      <p:graphicFrame>
        <p:nvGraphicFramePr>
          <p:cNvPr id="6" name="Diagram 5"/>
          <p:cNvGraphicFramePr/>
          <p:nvPr>
            <p:extLst>
              <p:ext uri="{D42A27DB-BD31-4B8C-83A1-F6EECF244321}">
                <p14:modId xmlns:p14="http://schemas.microsoft.com/office/powerpoint/2010/main" val="2654953152"/>
              </p:ext>
            </p:extLst>
          </p:nvPr>
        </p:nvGraphicFramePr>
        <p:xfrm>
          <a:off x="1219200" y="1752600"/>
          <a:ext cx="6858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11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TextBox 2"/>
          <p:cNvSpPr txBox="1"/>
          <p:nvPr/>
        </p:nvSpPr>
        <p:spPr>
          <a:xfrm>
            <a:off x="228600" y="1524000"/>
            <a:ext cx="8458200" cy="1015663"/>
          </a:xfrm>
          <a:prstGeom prst="rect">
            <a:avLst/>
          </a:prstGeom>
          <a:noFill/>
        </p:spPr>
        <p:txBody>
          <a:bodyPr wrap="square" rtlCol="0">
            <a:spAutoFit/>
          </a:bodyPr>
          <a:lstStyle/>
          <a:p>
            <a:r>
              <a:rPr lang="en-US" sz="2000" dirty="0"/>
              <a:t>The Nevada Department of Agriculture now has the following trainings available:</a:t>
            </a:r>
          </a:p>
          <a:p>
            <a:endParaRPr lang="en-US" sz="2000" dirty="0"/>
          </a:p>
        </p:txBody>
      </p:sp>
      <p:graphicFrame>
        <p:nvGraphicFramePr>
          <p:cNvPr id="5" name="Diagram 4"/>
          <p:cNvGraphicFramePr/>
          <p:nvPr>
            <p:extLst>
              <p:ext uri="{D42A27DB-BD31-4B8C-83A1-F6EECF244321}">
                <p14:modId xmlns:p14="http://schemas.microsoft.com/office/powerpoint/2010/main" val="790406615"/>
              </p:ext>
            </p:extLst>
          </p:nvPr>
        </p:nvGraphicFramePr>
        <p:xfrm>
          <a:off x="60960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 5"/>
          <p:cNvSpPr/>
          <p:nvPr/>
        </p:nvSpPr>
        <p:spPr>
          <a:xfrm>
            <a:off x="0" y="152400"/>
            <a:ext cx="2590800" cy="381000"/>
          </a:xfrm>
          <a:prstGeom prst="homePlat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228600"/>
            <a:ext cx="2362200" cy="369332"/>
          </a:xfrm>
          <a:prstGeom prst="rect">
            <a:avLst/>
          </a:prstGeom>
          <a:noFill/>
        </p:spPr>
        <p:txBody>
          <a:bodyPr wrap="square" rtlCol="0">
            <a:spAutoFit/>
          </a:bodyPr>
          <a:lstStyle/>
          <a:p>
            <a:pPr algn="ctr"/>
            <a:r>
              <a:rPr lang="en-US" dirty="0"/>
              <a:t>CACFP Updates</a:t>
            </a:r>
          </a:p>
        </p:txBody>
      </p:sp>
    </p:spTree>
    <p:extLst>
      <p:ext uri="{BB962C8B-B14F-4D97-AF65-F5344CB8AC3E}">
        <p14:creationId xmlns:p14="http://schemas.microsoft.com/office/powerpoint/2010/main" val="223661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Procurement </a:t>
            </a:r>
          </a:p>
        </p:txBody>
      </p:sp>
      <p:graphicFrame>
        <p:nvGraphicFramePr>
          <p:cNvPr id="3" name="Diagram 2"/>
          <p:cNvGraphicFramePr/>
          <p:nvPr>
            <p:extLst>
              <p:ext uri="{D42A27DB-BD31-4B8C-83A1-F6EECF244321}">
                <p14:modId xmlns:p14="http://schemas.microsoft.com/office/powerpoint/2010/main" val="45636029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0"/>
            <a:ext cx="4800600" cy="1415772"/>
          </a:xfrm>
          <a:prstGeom prst="rect">
            <a:avLst/>
          </a:prstGeom>
          <a:noFill/>
        </p:spPr>
        <p:txBody>
          <a:bodyPr wrap="square" rtlCol="0">
            <a:spAutoFit/>
          </a:bodyPr>
          <a:lstStyle/>
          <a:p>
            <a:r>
              <a:rPr lang="en-US" sz="5400" b="1" dirty="0"/>
              <a:t>Civil Rights</a:t>
            </a:r>
          </a:p>
          <a:p>
            <a:r>
              <a:rPr lang="en-US" sz="2000" b="1" dirty="0"/>
              <a:t>Food and Nutrition Service, USDA</a:t>
            </a:r>
          </a:p>
          <a:p>
            <a:r>
              <a:rPr lang="en-US" sz="1200" b="1" dirty="0"/>
              <a:t>Adapted by The Nevada Department of Agriculture August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17796"/>
            <a:ext cx="2057400" cy="1830129"/>
          </a:xfrm>
          <a:prstGeom prst="rect">
            <a:avLst/>
          </a:prstGeom>
        </p:spPr>
      </p:pic>
    </p:spTree>
    <p:extLst>
      <p:ext uri="{BB962C8B-B14F-4D97-AF65-F5344CB8AC3E}">
        <p14:creationId xmlns:p14="http://schemas.microsoft.com/office/powerpoint/2010/main" val="3044050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 Responsibility </a:t>
            </a:r>
          </a:p>
        </p:txBody>
      </p:sp>
      <p:sp>
        <p:nvSpPr>
          <p:cNvPr id="5" name="Content Placeholder 3"/>
          <p:cNvSpPr>
            <a:spLocks noGrp="1"/>
          </p:cNvSpPr>
          <p:nvPr>
            <p:ph sz="half" idx="1"/>
          </p:nvPr>
        </p:nvSpPr>
        <p:spPr/>
        <p:txBody>
          <a:bodyPr>
            <a:noAutofit/>
          </a:bodyPr>
          <a:lstStyle/>
          <a:p>
            <a:r>
              <a:rPr lang="en-US" sz="1100" b="1" dirty="0"/>
              <a:t>No disparity in meal service due to race, color, national origin, age, disability, sex</a:t>
            </a:r>
            <a:r>
              <a:rPr lang="en-US" sz="1100" dirty="0"/>
              <a:t>	</a:t>
            </a:r>
          </a:p>
          <a:p>
            <a:pPr lvl="1"/>
            <a:r>
              <a:rPr lang="en-US" sz="1100" dirty="0"/>
              <a:t>Eating periods, Serving lines,</a:t>
            </a:r>
          </a:p>
          <a:p>
            <a:pPr lvl="1"/>
            <a:r>
              <a:rPr lang="en-US" sz="1100" dirty="0"/>
              <a:t>Seating arrangements, and</a:t>
            </a:r>
          </a:p>
          <a:p>
            <a:pPr lvl="1"/>
            <a:r>
              <a:rPr lang="en-US" sz="1100" dirty="0"/>
              <a:t>Eating areas must reflect equality!</a:t>
            </a:r>
          </a:p>
          <a:p>
            <a:pPr marL="0" indent="0">
              <a:buNone/>
            </a:pPr>
            <a:endParaRPr lang="en-US" sz="1100" dirty="0"/>
          </a:p>
          <a:p>
            <a:r>
              <a:rPr lang="en-US" sz="1100" b="1" dirty="0"/>
              <a:t>“Building for the Future” flyer</a:t>
            </a:r>
          </a:p>
          <a:p>
            <a:pPr lvl="1"/>
            <a:r>
              <a:rPr lang="en-US" sz="1100" dirty="0"/>
              <a:t>Post where visible and readable for all or distribute to parents/guardians.</a:t>
            </a:r>
          </a:p>
          <a:p>
            <a:pPr lvl="1"/>
            <a:r>
              <a:rPr lang="en-US" sz="1100" dirty="0"/>
              <a:t>Notifies parents/guardians about the CACFP, how to contact the sponsor and NDA, and how to file a civil rights complaint. </a:t>
            </a:r>
          </a:p>
          <a:p>
            <a:pPr marL="0" indent="0">
              <a:buNone/>
            </a:pPr>
            <a:endParaRPr lang="en-US" sz="1100" dirty="0"/>
          </a:p>
          <a:p>
            <a:r>
              <a:rPr lang="en-US" sz="1100" b="1" dirty="0"/>
              <a:t>Procedure for Language assistance</a:t>
            </a:r>
          </a:p>
          <a:p>
            <a:pPr lvl="1"/>
            <a:r>
              <a:rPr lang="en-US" sz="1100" dirty="0"/>
              <a:t>Persons with Limited English Proficiency (LEP) (ability to read, speak, write or understand English) may be entitled to language assistance in understanding program services and benefits. </a:t>
            </a:r>
          </a:p>
          <a:p>
            <a:pPr lvl="1"/>
            <a:r>
              <a:rPr lang="en-US" sz="1100" dirty="0"/>
              <a:t>Determine type of language assistance needed based on highest percentage of national origin(s) population in the area by going to the  </a:t>
            </a:r>
          </a:p>
          <a:p>
            <a:pPr marL="0" indent="0">
              <a:buNone/>
            </a:pPr>
            <a:endParaRPr lang="en-US" sz="1050" dirty="0"/>
          </a:p>
        </p:txBody>
      </p:sp>
      <p:sp>
        <p:nvSpPr>
          <p:cNvPr id="6" name="Content Placeholder 2"/>
          <p:cNvSpPr txBox="1">
            <a:spLocks/>
          </p:cNvSpPr>
          <p:nvPr/>
        </p:nvSpPr>
        <p:spPr>
          <a:xfrm>
            <a:off x="4648200" y="1600200"/>
            <a:ext cx="3886200" cy="42164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1" dirty="0">
                <a:solidFill>
                  <a:schemeClr val="tx1"/>
                </a:solidFill>
              </a:rPr>
              <a:t>“And Justice for All” poster </a:t>
            </a:r>
          </a:p>
          <a:p>
            <a:pPr marL="457200" indent="-457200">
              <a:buFont typeface="Arial" panose="020B0604020202020204" pitchFamily="34" charset="0"/>
              <a:buChar char="•"/>
            </a:pPr>
            <a:endParaRPr lang="en-US" b="1" dirty="0">
              <a:solidFill>
                <a:schemeClr val="tx1"/>
              </a:solidFill>
            </a:endParaRPr>
          </a:p>
          <a:p>
            <a:pPr marL="914400" lvl="1" indent="-457200">
              <a:buFont typeface="Arial" panose="020B0604020202020204" pitchFamily="34" charset="0"/>
              <a:buChar char="•"/>
            </a:pPr>
            <a:r>
              <a:rPr lang="en-US" sz="1200" b="1" dirty="0">
                <a:solidFill>
                  <a:schemeClr val="tx1"/>
                </a:solidFill>
              </a:rPr>
              <a:t>Post where visible and readable for all in administrative building and at each site</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r>
              <a:rPr lang="en-US" b="1" dirty="0">
                <a:solidFill>
                  <a:schemeClr val="tx1"/>
                </a:solidFill>
              </a:rPr>
              <a:t>Reasonable accommodations for persons with disabilities</a:t>
            </a:r>
          </a:p>
          <a:p>
            <a:pPr marL="1200150" lvl="1" indent="-457200">
              <a:buFont typeface="Arial" panose="020B0604020202020204" pitchFamily="34" charset="0"/>
              <a:buChar char="•"/>
            </a:pPr>
            <a:r>
              <a:rPr lang="en-US" sz="1100" dirty="0"/>
              <a:t>see Meal Modifications training</a:t>
            </a:r>
          </a:p>
          <a:p>
            <a:endParaRPr lang="en-US" sz="1100" dirty="0">
              <a:solidFill>
                <a:schemeClr val="tx1"/>
              </a:solidFill>
            </a:endParaRPr>
          </a:p>
          <a:p>
            <a:pPr marL="457200" indent="-457200">
              <a:buFont typeface="Arial" panose="020B0604020202020204" pitchFamily="34" charset="0"/>
              <a:buChar char="•"/>
            </a:pPr>
            <a:r>
              <a:rPr lang="en-US" b="1" dirty="0">
                <a:solidFill>
                  <a:schemeClr val="tx1"/>
                </a:solidFill>
              </a:rPr>
              <a:t>Handling and reporting Civil Rights complaints</a:t>
            </a:r>
          </a:p>
          <a:p>
            <a:pPr marL="1200150" lvl="1" indent="-457200">
              <a:buFont typeface="Arial" panose="020B0604020202020204" pitchFamily="34" charset="0"/>
              <a:buChar char="•"/>
            </a:pPr>
            <a:r>
              <a:rPr lang="en-US" sz="1100" dirty="0"/>
              <a:t>Follow procedures and use the form and log in binder at each site</a:t>
            </a:r>
          </a:p>
          <a:p>
            <a:endParaRPr lang="en-US" dirty="0">
              <a:solidFill>
                <a:schemeClr val="tx1"/>
              </a:solidFill>
            </a:endParaRPr>
          </a:p>
          <a:p>
            <a:pPr marL="457200" indent="-457200">
              <a:buFont typeface="Arial" panose="020B0604020202020204" pitchFamily="34" charset="0"/>
              <a:buChar char="•"/>
            </a:pPr>
            <a:r>
              <a:rPr lang="en-US" b="1" dirty="0">
                <a:solidFill>
                  <a:schemeClr val="tx1"/>
                </a:solidFill>
              </a:rPr>
              <a:t>Include non-discrimination statement on the sponsor website and all program literature that mentions meals/snacks, including posted menus.</a:t>
            </a:r>
          </a:p>
          <a:p>
            <a:pPr lvl="1"/>
            <a:endParaRPr lang="en-US" dirty="0"/>
          </a:p>
          <a:p>
            <a:pPr marL="457200" indent="-457200">
              <a:buFont typeface="Arial" panose="020B0604020202020204" pitchFamily="34" charset="0"/>
              <a:buChar char="•"/>
            </a:pPr>
            <a:r>
              <a:rPr lang="en-US" b="1" dirty="0">
                <a:solidFill>
                  <a:schemeClr val="tx1"/>
                </a:solidFill>
              </a:rPr>
              <a:t>Report Racial/Ethnic Participation for each site onto the Data Collection Form.  Total all  site data and enter onto the Sponsor Application on CNP.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03099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457200"/>
            <a:ext cx="8610600" cy="762000"/>
          </a:xfrm>
        </p:spPr>
        <p:txBody>
          <a:bodyPr/>
          <a:lstStyle/>
          <a:p>
            <a:pPr eaLnBrk="1" hangingPunct="1">
              <a:defRPr/>
            </a:pPr>
            <a:r>
              <a:rPr lang="en-US" b="1"/>
              <a:t>GOALS OF CIVIL RIGHTS</a:t>
            </a:r>
          </a:p>
        </p:txBody>
      </p:sp>
      <p:sp>
        <p:nvSpPr>
          <p:cNvPr id="7171" name="Rectangle 3"/>
          <p:cNvSpPr>
            <a:spLocks noGrp="1" noChangeArrowheads="1"/>
          </p:cNvSpPr>
          <p:nvPr>
            <p:ph type="body" idx="1"/>
          </p:nvPr>
        </p:nvSpPr>
        <p:spPr>
          <a:xfrm>
            <a:off x="228600" y="1371600"/>
            <a:ext cx="8763000" cy="4800600"/>
          </a:xfrm>
        </p:spPr>
        <p:txBody>
          <a:bodyPr/>
          <a:lstStyle/>
          <a:p>
            <a:pPr eaLnBrk="1" hangingPunct="1">
              <a:buClr>
                <a:schemeClr val="tx1"/>
              </a:buClr>
            </a:pPr>
            <a:r>
              <a:rPr lang="en-US" altLang="en-US" b="1"/>
              <a:t>Equal treatment for all applicants and beneficiaries under the law</a:t>
            </a:r>
          </a:p>
          <a:p>
            <a:pPr eaLnBrk="1" hangingPunct="1">
              <a:buClr>
                <a:schemeClr val="tx1"/>
              </a:buClr>
            </a:pPr>
            <a:r>
              <a:rPr lang="en-US" altLang="en-US" b="1"/>
              <a:t>Knowledge of rights and responsibilities</a:t>
            </a:r>
          </a:p>
          <a:p>
            <a:pPr eaLnBrk="1" hangingPunct="1">
              <a:buClr>
                <a:schemeClr val="tx1"/>
              </a:buClr>
            </a:pPr>
            <a:r>
              <a:rPr lang="en-US" altLang="en-US" b="1"/>
              <a:t>Elimination of illegal barriers that prevent or deter people from receiving benefits</a:t>
            </a:r>
          </a:p>
          <a:p>
            <a:pPr eaLnBrk="1" hangingPunct="1">
              <a:buClr>
                <a:schemeClr val="tx1"/>
              </a:buClr>
            </a:pPr>
            <a:r>
              <a:rPr lang="en-US" altLang="en-US" b="1"/>
              <a:t>Dignity and respect for all</a:t>
            </a:r>
            <a:endParaRPr lang="en-US" altLang="en-US"/>
          </a:p>
        </p:txBody>
      </p:sp>
      <p:pic>
        <p:nvPicPr>
          <p:cNvPr id="7172" name="Picture 4" descr="MCBS0071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76800"/>
            <a:ext cx="2057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581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b="1"/>
              <a:t>FEDERAL FINANCIAL ASSISTANCE</a:t>
            </a:r>
          </a:p>
        </p:txBody>
      </p:sp>
      <p:sp>
        <p:nvSpPr>
          <p:cNvPr id="9219" name="Rectangle 3"/>
          <p:cNvSpPr>
            <a:spLocks noGrp="1" noChangeArrowheads="1"/>
          </p:cNvSpPr>
          <p:nvPr>
            <p:ph type="body" idx="1"/>
          </p:nvPr>
        </p:nvSpPr>
        <p:spPr>
          <a:xfrm>
            <a:off x="228600" y="1600200"/>
            <a:ext cx="8686800" cy="4456113"/>
          </a:xfrm>
        </p:spPr>
        <p:txBody>
          <a:bodyPr/>
          <a:lstStyle/>
          <a:p>
            <a:pPr eaLnBrk="1" hangingPunct="1"/>
            <a:r>
              <a:rPr lang="en-US" altLang="en-US" sz="2800" b="1"/>
              <a:t>Federal financial assistance is anything of value received from the Federal government and can include cash, commodities, training, excess, computers, and more.</a:t>
            </a:r>
          </a:p>
          <a:p>
            <a:pPr eaLnBrk="1" hangingPunct="1"/>
            <a:r>
              <a:rPr lang="en-US" altLang="en-US" sz="2800" b="1"/>
              <a:t>Accepting Federal financial assistance requires compliance with civil rights rules in all aspects of operations – not just in the program being funded!</a:t>
            </a:r>
          </a:p>
        </p:txBody>
      </p:sp>
      <p:pic>
        <p:nvPicPr>
          <p:cNvPr id="9220" name="Picture 4" descr="MCj04348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MCj043163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j02929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2819400"/>
            <a:ext cx="9144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5" descr="MCj028993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715000"/>
            <a:ext cx="12938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3" descr="MMj0223773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5715000"/>
            <a:ext cx="1152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594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2913" y="304800"/>
            <a:ext cx="8243887" cy="838200"/>
          </a:xfrm>
        </p:spPr>
        <p:txBody>
          <a:bodyPr/>
          <a:lstStyle/>
          <a:p>
            <a:pPr eaLnBrk="1" hangingPunct="1">
              <a:defRPr/>
            </a:pPr>
            <a:r>
              <a:rPr lang="en-US" b="1"/>
              <a:t>HELPFUL REFERENCES</a:t>
            </a:r>
          </a:p>
        </p:txBody>
      </p:sp>
      <p:sp>
        <p:nvSpPr>
          <p:cNvPr id="11267" name="Rectangle 3"/>
          <p:cNvSpPr>
            <a:spLocks noGrp="1" noChangeArrowheads="1"/>
          </p:cNvSpPr>
          <p:nvPr>
            <p:ph type="body" idx="1"/>
          </p:nvPr>
        </p:nvSpPr>
        <p:spPr/>
        <p:txBody>
          <a:bodyPr/>
          <a:lstStyle/>
          <a:p>
            <a:pPr eaLnBrk="1" hangingPunct="1"/>
            <a:r>
              <a:rPr lang="en-US" altLang="en-US" b="1" dirty="0"/>
              <a:t>USDA Regulations at 7 CFR 15</a:t>
            </a:r>
          </a:p>
          <a:p>
            <a:pPr eaLnBrk="1" hangingPunct="1"/>
            <a:r>
              <a:rPr lang="en-US" altLang="en-US" b="1" dirty="0"/>
              <a:t>USDA Regulations at 7 CFR 16</a:t>
            </a:r>
          </a:p>
          <a:p>
            <a:pPr eaLnBrk="1" hangingPunct="1"/>
            <a:r>
              <a:rPr lang="en-US" altLang="en-US" b="1" dirty="0"/>
              <a:t>CACFP Regulations at 7 CFR 226.6</a:t>
            </a:r>
          </a:p>
          <a:p>
            <a:pPr eaLnBrk="1" hangingPunct="1"/>
            <a:r>
              <a:rPr lang="en-US" altLang="en-US" b="1" dirty="0"/>
              <a:t>FNS Instruction 113-1, including Appendix B</a:t>
            </a:r>
          </a:p>
          <a:p>
            <a:pPr eaLnBrk="1" hangingPunct="1"/>
            <a:endParaRPr lang="en-US" altLang="en-US" dirty="0"/>
          </a:p>
        </p:txBody>
      </p:sp>
      <p:pic>
        <p:nvPicPr>
          <p:cNvPr id="11268" name="Picture 5" descr="MCj037025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572000"/>
            <a:ext cx="1828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86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103188"/>
            <a:ext cx="8077200" cy="1314450"/>
          </a:xfrm>
        </p:spPr>
        <p:txBody>
          <a:bodyPr/>
          <a:lstStyle/>
          <a:p>
            <a:pPr eaLnBrk="1" hangingPunct="1">
              <a:defRPr/>
            </a:pPr>
            <a:r>
              <a:rPr lang="en-US" b="1"/>
              <a:t>WHAT IS A PROTECTED CLASS ?</a:t>
            </a:r>
          </a:p>
        </p:txBody>
      </p:sp>
      <p:sp>
        <p:nvSpPr>
          <p:cNvPr id="13315" name="Rectangle 3"/>
          <p:cNvSpPr>
            <a:spLocks noGrp="1" noChangeArrowheads="1"/>
          </p:cNvSpPr>
          <p:nvPr>
            <p:ph type="body" idx="1"/>
          </p:nvPr>
        </p:nvSpPr>
        <p:spPr/>
        <p:txBody>
          <a:bodyPr/>
          <a:lstStyle/>
          <a:p>
            <a:pPr eaLnBrk="1" hangingPunct="1">
              <a:buFontTx/>
              <a:buNone/>
            </a:pPr>
            <a:r>
              <a:rPr lang="en-US" altLang="en-US" b="1" dirty="0"/>
              <a:t>	Any person or group of people who have characteristics for which discrimination is prohibited based on a law, regulation, or executive order.  Protected classes in CACFP are </a:t>
            </a:r>
            <a:r>
              <a:rPr lang="en-US" altLang="en-US" b="1" dirty="0">
                <a:solidFill>
                  <a:srgbClr val="000000"/>
                </a:solidFill>
              </a:rPr>
              <a:t>race, color, national origin, age, sex, and disability</a:t>
            </a:r>
            <a:r>
              <a:rPr lang="en-US" altLang="en-US" b="1" dirty="0"/>
              <a:t>.</a:t>
            </a:r>
          </a:p>
          <a:p>
            <a:pPr eaLnBrk="1" hangingPunct="1"/>
            <a:endParaRPr lang="en-US" altLang="en-US" dirty="0"/>
          </a:p>
        </p:txBody>
      </p:sp>
      <p:pic>
        <p:nvPicPr>
          <p:cNvPr id="13316" name="Picture 6" descr="MCj03246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193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MCj034183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10540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396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52600" y="304800"/>
            <a:ext cx="5562600" cy="762000"/>
          </a:xfrm>
        </p:spPr>
        <p:txBody>
          <a:bodyPr/>
          <a:lstStyle/>
          <a:p>
            <a:pPr eaLnBrk="1" hangingPunct="1">
              <a:defRPr/>
            </a:pPr>
            <a:r>
              <a:rPr lang="en-US" b="1"/>
              <a:t>SITUATION</a:t>
            </a:r>
          </a:p>
        </p:txBody>
      </p:sp>
      <p:sp>
        <p:nvSpPr>
          <p:cNvPr id="15363" name="Rectangle 3"/>
          <p:cNvSpPr>
            <a:spLocks noGrp="1" noChangeArrowheads="1"/>
          </p:cNvSpPr>
          <p:nvPr>
            <p:ph type="body" idx="1"/>
          </p:nvPr>
        </p:nvSpPr>
        <p:spPr>
          <a:xfrm>
            <a:off x="457200" y="1600200"/>
            <a:ext cx="8229600" cy="2895600"/>
          </a:xfrm>
        </p:spPr>
        <p:txBody>
          <a:bodyPr/>
          <a:lstStyle/>
          <a:p>
            <a:pPr eaLnBrk="1" hangingPunct="1">
              <a:buFontTx/>
              <a:buNone/>
            </a:pPr>
            <a:r>
              <a:rPr lang="en-US" altLang="en-US"/>
              <a:t>	</a:t>
            </a:r>
            <a:r>
              <a:rPr lang="en-US" altLang="en-US" b="1"/>
              <a:t>Someone complains that she was denied participation in the CACFP because she is a Muslim.  Is this a civil rights violation since religion is not a protected class?</a:t>
            </a:r>
          </a:p>
        </p:txBody>
      </p:sp>
      <p:pic>
        <p:nvPicPr>
          <p:cNvPr id="15364" name="Picture 5" descr="MCj03103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114800"/>
            <a:ext cx="190341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55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400" b="1" dirty="0"/>
              <a:t>A complaint like this would not be handled as a civil rights matter because there would be no basis for citing a civil rights violation. It would, however, be addressed as a program matter because if true, an inappropriate eligibility criterion dealing with religion was applied which served as a barrier to participation. Any complaints that make allegations that are not related to a protected class are referred to the program to e handled as a customer service issue and/or to determine if program rules were violated.</a:t>
            </a:r>
          </a:p>
        </p:txBody>
      </p:sp>
    </p:spTree>
    <p:extLst>
      <p:ext uri="{BB962C8B-B14F-4D97-AF65-F5344CB8AC3E}">
        <p14:creationId xmlns:p14="http://schemas.microsoft.com/office/powerpoint/2010/main" val="1162265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2913" y="228600"/>
            <a:ext cx="8243887" cy="762000"/>
          </a:xfrm>
        </p:spPr>
        <p:txBody>
          <a:bodyPr/>
          <a:lstStyle/>
          <a:p>
            <a:pPr eaLnBrk="1" hangingPunct="1">
              <a:defRPr/>
            </a:pPr>
            <a:r>
              <a:rPr lang="en-US" b="1"/>
              <a:t>ASSURANCES</a:t>
            </a:r>
          </a:p>
        </p:txBody>
      </p:sp>
      <p:sp>
        <p:nvSpPr>
          <p:cNvPr id="17411" name="Rectangle 3"/>
          <p:cNvSpPr>
            <a:spLocks noGrp="1" noChangeArrowheads="1"/>
          </p:cNvSpPr>
          <p:nvPr>
            <p:ph type="body" idx="1"/>
          </p:nvPr>
        </p:nvSpPr>
        <p:spPr>
          <a:xfrm>
            <a:off x="152400" y="1066800"/>
            <a:ext cx="8839200" cy="4419600"/>
          </a:xfrm>
        </p:spPr>
        <p:txBody>
          <a:bodyPr/>
          <a:lstStyle/>
          <a:p>
            <a:pPr eaLnBrk="1" hangingPunct="1"/>
            <a:r>
              <a:rPr lang="en-US" altLang="en-US" b="1" dirty="0"/>
              <a:t>In order to receive Federal funding, agencies/providers must sign assurances that they will abide by civil rights requirements in program delivery</a:t>
            </a:r>
          </a:p>
          <a:p>
            <a:pPr eaLnBrk="1" hangingPunct="1"/>
            <a:r>
              <a:rPr lang="en-US" altLang="en-US" b="1" dirty="0"/>
              <a:t>The NDA pre-award compliance review document is used to determine the likelihood of civil rights compliance.</a:t>
            </a:r>
          </a:p>
          <a:p>
            <a:pPr eaLnBrk="1" hangingPunct="1">
              <a:buFontTx/>
              <a:buNone/>
            </a:pPr>
            <a:endParaRPr lang="en-US" altLang="en-US" b="1" dirty="0"/>
          </a:p>
        </p:txBody>
      </p:sp>
      <p:pic>
        <p:nvPicPr>
          <p:cNvPr id="17412" name="Picture 5" descr="MCj042603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270932"/>
            <a:ext cx="2286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0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sp>
        <p:nvSpPr>
          <p:cNvPr id="3" name="Pentagon 2"/>
          <p:cNvSpPr/>
          <p:nvPr/>
        </p:nvSpPr>
        <p:spPr>
          <a:xfrm>
            <a:off x="0" y="152400"/>
            <a:ext cx="2590800" cy="381000"/>
          </a:xfrm>
          <a:prstGeom prst="homePlat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28600"/>
            <a:ext cx="2362200" cy="369332"/>
          </a:xfrm>
          <a:prstGeom prst="rect">
            <a:avLst/>
          </a:prstGeom>
          <a:noFill/>
        </p:spPr>
        <p:txBody>
          <a:bodyPr wrap="square" rtlCol="0">
            <a:spAutoFit/>
          </a:bodyPr>
          <a:lstStyle/>
          <a:p>
            <a:pPr algn="ctr"/>
            <a:r>
              <a:rPr lang="en-US" dirty="0"/>
              <a:t>CACFP Updates</a:t>
            </a:r>
          </a:p>
        </p:txBody>
      </p:sp>
      <p:sp>
        <p:nvSpPr>
          <p:cNvPr id="5" name="TextBox 4"/>
          <p:cNvSpPr txBox="1"/>
          <p:nvPr/>
        </p:nvSpPr>
        <p:spPr>
          <a:xfrm>
            <a:off x="228600" y="1219200"/>
            <a:ext cx="8610600" cy="646331"/>
          </a:xfrm>
          <a:prstGeom prst="rect">
            <a:avLst/>
          </a:prstGeom>
          <a:noFill/>
        </p:spPr>
        <p:txBody>
          <a:bodyPr wrap="square" rtlCol="0">
            <a:spAutoFit/>
          </a:bodyPr>
          <a:lstStyle/>
          <a:p>
            <a:r>
              <a:rPr lang="en-US" dirty="0"/>
              <a:t>Under the Sponsor Resources Financial Management Tab on CNP web we now have the following forms:</a:t>
            </a:r>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05000"/>
            <a:ext cx="3322566" cy="2077650"/>
          </a:xfrm>
          <a:prstGeom prst="rect">
            <a:avLst/>
          </a:prstGeo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449400"/>
            <a:ext cx="2376610" cy="2819400"/>
          </a:xfrm>
          <a:prstGeom prst="rect">
            <a:avLst/>
          </a:prstGeom>
        </p:spPr>
      </p:pic>
      <p:sp>
        <p:nvSpPr>
          <p:cNvPr id="8" name="TextBox 7"/>
          <p:cNvSpPr txBox="1"/>
          <p:nvPr/>
        </p:nvSpPr>
        <p:spPr>
          <a:xfrm>
            <a:off x="4800600" y="1917600"/>
            <a:ext cx="2819400" cy="1200329"/>
          </a:xfrm>
          <a:prstGeom prst="rect">
            <a:avLst/>
          </a:prstGeom>
          <a:noFill/>
        </p:spPr>
        <p:txBody>
          <a:bodyPr wrap="square" rtlCol="0">
            <a:spAutoFit/>
          </a:bodyPr>
          <a:lstStyle/>
          <a:p>
            <a:r>
              <a:rPr lang="en-US" dirty="0"/>
              <a:t>The monthly expense worksheet will help you keep track of administrative and operation expenses </a:t>
            </a:r>
          </a:p>
        </p:txBody>
      </p:sp>
      <p:sp>
        <p:nvSpPr>
          <p:cNvPr id="9" name="Left Arrow 8"/>
          <p:cNvSpPr/>
          <p:nvPr/>
        </p:nvSpPr>
        <p:spPr>
          <a:xfrm>
            <a:off x="4267200" y="2438400"/>
            <a:ext cx="533400" cy="152400"/>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4343400"/>
            <a:ext cx="3429000" cy="1477328"/>
          </a:xfrm>
          <a:prstGeom prst="rect">
            <a:avLst/>
          </a:prstGeom>
          <a:noFill/>
        </p:spPr>
        <p:txBody>
          <a:bodyPr wrap="square" rtlCol="0">
            <a:spAutoFit/>
          </a:bodyPr>
          <a:lstStyle/>
          <a:p>
            <a:r>
              <a:rPr lang="en-US" dirty="0"/>
              <a:t>The food service cost report will allow you to track your monthly food cost, gallons of milk purchased, and what type of purchases you are making </a:t>
            </a:r>
          </a:p>
        </p:txBody>
      </p:sp>
      <p:sp>
        <p:nvSpPr>
          <p:cNvPr id="11" name="Right Arrow 10"/>
          <p:cNvSpPr/>
          <p:nvPr/>
        </p:nvSpPr>
        <p:spPr>
          <a:xfrm>
            <a:off x="4953000" y="5082064"/>
            <a:ext cx="685800" cy="17573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173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7620000" cy="762000"/>
          </a:xfrm>
        </p:spPr>
        <p:txBody>
          <a:bodyPr/>
          <a:lstStyle/>
          <a:p>
            <a:pPr eaLnBrk="1" hangingPunct="1">
              <a:defRPr/>
            </a:pPr>
            <a:r>
              <a:rPr lang="en-US" sz="4000" b="1"/>
              <a:t>ASSURANCES=PROMISES</a:t>
            </a:r>
          </a:p>
        </p:txBody>
      </p:sp>
      <p:sp>
        <p:nvSpPr>
          <p:cNvPr id="19459" name="Rectangle 3"/>
          <p:cNvSpPr>
            <a:spLocks noGrp="1" noChangeArrowheads="1"/>
          </p:cNvSpPr>
          <p:nvPr>
            <p:ph type="body" idx="1"/>
          </p:nvPr>
        </p:nvSpPr>
        <p:spPr>
          <a:xfrm>
            <a:off x="457200" y="1219200"/>
            <a:ext cx="8229600" cy="4837113"/>
          </a:xfrm>
        </p:spPr>
        <p:txBody>
          <a:bodyPr/>
          <a:lstStyle/>
          <a:p>
            <a:pPr eaLnBrk="1" hangingPunct="1"/>
            <a:r>
              <a:rPr lang="en-US" altLang="en-US" sz="2800" b="1"/>
              <a:t>No discrimination based on race, color, national origin, age, sex, or disability</a:t>
            </a:r>
          </a:p>
          <a:p>
            <a:pPr eaLnBrk="1" hangingPunct="1"/>
            <a:r>
              <a:rPr lang="en-US" altLang="en-US" sz="2800" b="1"/>
              <a:t>Program will be operated in compliance with all nondiscrimination laws, regulations, instructions, policies, and guidelines</a:t>
            </a:r>
          </a:p>
          <a:p>
            <a:pPr eaLnBrk="1" hangingPunct="1"/>
            <a:r>
              <a:rPr lang="en-US" altLang="en-US" sz="2800" b="1"/>
              <a:t>Compile data, maintain records, submit reports</a:t>
            </a:r>
          </a:p>
          <a:p>
            <a:pPr eaLnBrk="1" hangingPunct="1"/>
            <a:r>
              <a:rPr lang="en-US" altLang="en-US" sz="2800" b="1"/>
              <a:t>Allow reviews &amp; access</a:t>
            </a:r>
          </a:p>
        </p:txBody>
      </p:sp>
      <p:pic>
        <p:nvPicPr>
          <p:cNvPr id="19460" name="Picture 20" descr="MCj03836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788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1" descr="MPj039875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953000"/>
            <a:ext cx="2971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65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52600" y="152400"/>
            <a:ext cx="5867400" cy="838200"/>
          </a:xfrm>
        </p:spPr>
        <p:txBody>
          <a:bodyPr/>
          <a:lstStyle/>
          <a:p>
            <a:pPr eaLnBrk="1" hangingPunct="1">
              <a:defRPr/>
            </a:pPr>
            <a:r>
              <a:rPr lang="en-US" b="1"/>
              <a:t>SITUATION</a:t>
            </a:r>
          </a:p>
        </p:txBody>
      </p:sp>
      <p:sp>
        <p:nvSpPr>
          <p:cNvPr id="21507" name="Rectangle 3"/>
          <p:cNvSpPr>
            <a:spLocks noGrp="1" noChangeArrowheads="1"/>
          </p:cNvSpPr>
          <p:nvPr>
            <p:ph type="body" idx="1"/>
          </p:nvPr>
        </p:nvSpPr>
        <p:spPr>
          <a:xfrm>
            <a:off x="152400" y="1066800"/>
            <a:ext cx="8763000" cy="3581400"/>
          </a:xfrm>
        </p:spPr>
        <p:txBody>
          <a:bodyPr/>
          <a:lstStyle/>
          <a:p>
            <a:pPr eaLnBrk="1" hangingPunct="1">
              <a:buFontTx/>
              <a:buNone/>
            </a:pPr>
            <a:r>
              <a:rPr lang="en-US" altLang="en-US"/>
              <a:t>	</a:t>
            </a:r>
            <a:r>
              <a:rPr lang="en-US" altLang="en-US" b="1"/>
              <a:t>Someone who runs a day care center would like to apply for CACFP but doesn’t like the idea of opening up enrollment to everyone because some existing customers distrust people not like themselves.  Is this allowed?</a:t>
            </a:r>
          </a:p>
        </p:txBody>
      </p:sp>
      <p:pic>
        <p:nvPicPr>
          <p:cNvPr id="21508" name="Picture 17" descr="MCPE0232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800600"/>
            <a:ext cx="2590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5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800" b="1" dirty="0"/>
              <a:t>No. As long as the day care center accepts Federal financial assistance</a:t>
            </a:r>
          </a:p>
          <a:p>
            <a:pPr marL="0" indent="0">
              <a:buNone/>
            </a:pPr>
            <a:r>
              <a:rPr lang="en-US" sz="2800" b="1" dirty="0"/>
              <a:t>for CACFP or from any other source, it cannot discriminate in any aspect of its operations based on race, color, national origin, age, sex, or disability. Other Federal agencies may have additional protected classes.</a:t>
            </a:r>
          </a:p>
        </p:txBody>
      </p:sp>
    </p:spTree>
    <p:extLst>
      <p:ext uri="{BB962C8B-B14F-4D97-AF65-F5344CB8AC3E}">
        <p14:creationId xmlns:p14="http://schemas.microsoft.com/office/powerpoint/2010/main" val="169166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03188"/>
            <a:ext cx="9144000" cy="811212"/>
          </a:xfrm>
        </p:spPr>
        <p:txBody>
          <a:bodyPr/>
          <a:lstStyle/>
          <a:p>
            <a:pPr eaLnBrk="1" hangingPunct="1">
              <a:defRPr/>
            </a:pPr>
            <a:r>
              <a:rPr lang="en-US" b="1"/>
              <a:t>TYPES OF DISCRIMINATION</a:t>
            </a:r>
          </a:p>
        </p:txBody>
      </p:sp>
      <p:sp>
        <p:nvSpPr>
          <p:cNvPr id="23555" name="Rectangle 3"/>
          <p:cNvSpPr>
            <a:spLocks noGrp="1" noChangeArrowheads="1"/>
          </p:cNvSpPr>
          <p:nvPr>
            <p:ph type="body" idx="1"/>
          </p:nvPr>
        </p:nvSpPr>
        <p:spPr>
          <a:xfrm>
            <a:off x="0" y="1066800"/>
            <a:ext cx="9144000" cy="4419600"/>
          </a:xfrm>
        </p:spPr>
        <p:txBody>
          <a:bodyPr/>
          <a:lstStyle/>
          <a:p>
            <a:pPr eaLnBrk="1" hangingPunct="1">
              <a:lnSpc>
                <a:spcPct val="80000"/>
              </a:lnSpc>
            </a:pPr>
            <a:r>
              <a:rPr lang="en-US" altLang="en-US" sz="2800" b="1" dirty="0"/>
              <a:t>Disparate treatment – Because of protected class, someone is treated differently – may sue agency</a:t>
            </a:r>
          </a:p>
          <a:p>
            <a:pPr eaLnBrk="1" hangingPunct="1">
              <a:lnSpc>
                <a:spcPct val="80000"/>
              </a:lnSpc>
            </a:pPr>
            <a:r>
              <a:rPr lang="en-US" altLang="en-US" sz="2800" b="1" dirty="0">
                <a:solidFill>
                  <a:srgbClr val="000000"/>
                </a:solidFill>
              </a:rPr>
              <a:t>Disparate Impact - Discriminatory result on a protected class results from action or rule – appeal to Federal agency</a:t>
            </a:r>
          </a:p>
          <a:p>
            <a:pPr eaLnBrk="1" hangingPunct="1">
              <a:lnSpc>
                <a:spcPct val="80000"/>
              </a:lnSpc>
            </a:pPr>
            <a:r>
              <a:rPr lang="en-US" altLang="en-US" sz="2800" b="1" dirty="0"/>
              <a:t>Reprisal/Retaliation - Negative treatment due to prior civil rights activity by an individual or his/her family or known associates or for cooperating with an investigation – may sue agency</a:t>
            </a:r>
          </a:p>
          <a:p>
            <a:pPr eaLnBrk="1" hangingPunct="1">
              <a:lnSpc>
                <a:spcPct val="80000"/>
              </a:lnSpc>
            </a:pPr>
            <a:endParaRPr lang="en-US" altLang="en-US" sz="2800" dirty="0"/>
          </a:p>
        </p:txBody>
      </p:sp>
      <p:pic>
        <p:nvPicPr>
          <p:cNvPr id="23556" name="Picture 10" descr="MCj02379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29200"/>
            <a:ext cx="1905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0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447800" y="304800"/>
            <a:ext cx="6248400" cy="762000"/>
          </a:xfrm>
        </p:spPr>
        <p:txBody>
          <a:bodyPr/>
          <a:lstStyle/>
          <a:p>
            <a:pPr eaLnBrk="1" hangingPunct="1">
              <a:defRPr/>
            </a:pPr>
            <a:r>
              <a:rPr lang="en-US" b="1"/>
              <a:t>SITUATION</a:t>
            </a:r>
          </a:p>
        </p:txBody>
      </p:sp>
      <p:sp>
        <p:nvSpPr>
          <p:cNvPr id="25603" name="Rectangle 3"/>
          <p:cNvSpPr>
            <a:spLocks noGrp="1" noChangeArrowheads="1"/>
          </p:cNvSpPr>
          <p:nvPr>
            <p:ph type="body" idx="1"/>
          </p:nvPr>
        </p:nvSpPr>
        <p:spPr>
          <a:xfrm>
            <a:off x="457200" y="1143000"/>
            <a:ext cx="8229600" cy="3962400"/>
          </a:xfrm>
        </p:spPr>
        <p:txBody>
          <a:bodyPr/>
          <a:lstStyle/>
          <a:p>
            <a:pPr eaLnBrk="1" hangingPunct="1">
              <a:lnSpc>
                <a:spcPct val="90000"/>
              </a:lnSpc>
              <a:buFontTx/>
              <a:buNone/>
            </a:pPr>
            <a:r>
              <a:rPr lang="en-US" altLang="en-US" dirty="0"/>
              <a:t>	</a:t>
            </a:r>
            <a:r>
              <a:rPr lang="en-US" altLang="en-US" b="1" dirty="0"/>
              <a:t>A sponsor decides to conduct CACFP reviews of all of the day care centers </a:t>
            </a:r>
            <a:r>
              <a:rPr lang="en-US" altLang="en-US" b="1" i="1" u="sng" dirty="0"/>
              <a:t>only</a:t>
            </a:r>
            <a:r>
              <a:rPr lang="en-US" altLang="en-US" b="1" dirty="0"/>
              <a:t> in a certain zip code. Are there legitimate business reasons for this? Could this be considered discrimination and if so, what kind? Are there other ways of achieve the same result?</a:t>
            </a:r>
          </a:p>
        </p:txBody>
      </p:sp>
      <p:pic>
        <p:nvPicPr>
          <p:cNvPr id="25604" name="Picture 10" descr="MCBD1983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800600"/>
            <a:ext cx="1879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64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000" b="1" dirty="0"/>
              <a:t>There is probably a legitimate business reason such as insuring accountability for doing these audits. By singling out a zip code, however, there might be disparate impact discrimination if the day care homes in that zip code are run primarily by people of the same racial or ethnic group. To overcome charges of</a:t>
            </a:r>
          </a:p>
          <a:p>
            <a:pPr marL="0" indent="0">
              <a:buNone/>
            </a:pPr>
            <a:r>
              <a:rPr lang="en-US" sz="2000" b="1" dirty="0"/>
              <a:t>discrimination, the agency would have to demonstrate that there is less discriminatory way of achieving the same objective(s) and that the government interest served by the business reasons outweighs any discrimination that might result. It is important to consider the possible impact of policies before they are implemented.</a:t>
            </a:r>
          </a:p>
        </p:txBody>
      </p:sp>
    </p:spTree>
    <p:extLst>
      <p:ext uri="{BB962C8B-B14F-4D97-AF65-F5344CB8AC3E}">
        <p14:creationId xmlns:p14="http://schemas.microsoft.com/office/powerpoint/2010/main" val="411182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b="1"/>
              <a:t>FAITH AND COMMUNITY BASED ORGANIZATIONS</a:t>
            </a:r>
          </a:p>
        </p:txBody>
      </p:sp>
      <p:sp>
        <p:nvSpPr>
          <p:cNvPr id="27651" name="Rectangle 3"/>
          <p:cNvSpPr>
            <a:spLocks noGrp="1" noChangeArrowheads="1"/>
          </p:cNvSpPr>
          <p:nvPr>
            <p:ph type="body" idx="1"/>
          </p:nvPr>
        </p:nvSpPr>
        <p:spPr/>
        <p:txBody>
          <a:bodyPr/>
          <a:lstStyle/>
          <a:p>
            <a:pPr eaLnBrk="1" hangingPunct="1">
              <a:buFontTx/>
              <a:buNone/>
            </a:pPr>
            <a:r>
              <a:rPr lang="en-US" altLang="en-US" b="1"/>
              <a:t>	USDA Regulations at 7 CFR 16 require equal opportunity for Faith Based Organizations (FBO’s) and Community Based Organizations (CBO’s).  </a:t>
            </a:r>
            <a:r>
              <a:rPr lang="en-US" altLang="en-US" b="1">
                <a:solidFill>
                  <a:srgbClr val="000000"/>
                </a:solidFill>
              </a:rPr>
              <a:t>Conduct outreach to FBOs and CBOs!</a:t>
            </a:r>
          </a:p>
          <a:p>
            <a:pPr eaLnBrk="1" hangingPunct="1"/>
            <a:endParaRPr lang="en-US" altLang="en-US">
              <a:solidFill>
                <a:srgbClr val="000000"/>
              </a:solidFill>
            </a:endParaRPr>
          </a:p>
        </p:txBody>
      </p:sp>
      <p:pic>
        <p:nvPicPr>
          <p:cNvPr id="27652" name="Picture 6" descr="MCj041094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02920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MCj03103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800600"/>
            <a:ext cx="11334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MCj019412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5181600"/>
            <a:ext cx="130968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93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b="1"/>
              <a:t>FAITH AND COMMUNITY BASED ORGANIZATIONS</a:t>
            </a:r>
          </a:p>
        </p:txBody>
      </p:sp>
      <p:sp>
        <p:nvSpPr>
          <p:cNvPr id="29699" name="Rectangle 3"/>
          <p:cNvSpPr>
            <a:spLocks noGrp="1" noChangeArrowheads="1"/>
          </p:cNvSpPr>
          <p:nvPr>
            <p:ph type="body" idx="1"/>
          </p:nvPr>
        </p:nvSpPr>
        <p:spPr>
          <a:xfrm>
            <a:off x="0" y="1600200"/>
            <a:ext cx="9144000" cy="4456113"/>
          </a:xfrm>
        </p:spPr>
        <p:txBody>
          <a:bodyPr/>
          <a:lstStyle/>
          <a:p>
            <a:pPr eaLnBrk="1" hangingPunct="1"/>
            <a:r>
              <a:rPr lang="en-US" altLang="en-US" b="1"/>
              <a:t>Discrimination is prohibited against an organization on the basis of religion, religious belief or character in the distribution of funds</a:t>
            </a:r>
          </a:p>
          <a:p>
            <a:pPr eaLnBrk="1" hangingPunct="1"/>
            <a:r>
              <a:rPr lang="en-US" altLang="en-US" b="1">
                <a:solidFill>
                  <a:srgbClr val="000000"/>
                </a:solidFill>
              </a:rPr>
              <a:t>FBOs can use space in their facilities without removing religious art or symbols</a:t>
            </a:r>
          </a:p>
          <a:p>
            <a:pPr eaLnBrk="1" hangingPunct="1"/>
            <a:endParaRPr lang="en-US" altLang="en-US">
              <a:solidFill>
                <a:srgbClr val="000000"/>
              </a:solidFill>
            </a:endParaRPr>
          </a:p>
        </p:txBody>
      </p:sp>
      <p:pic>
        <p:nvPicPr>
          <p:cNvPr id="29700" name="Picture 10" descr="MCj041115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00600"/>
            <a:ext cx="142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MCj04299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724400"/>
            <a:ext cx="16764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4" descr="MCj032481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410200"/>
            <a:ext cx="18081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8" descr="MCj036632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5029200"/>
            <a:ext cx="1419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9" descr="MCj015653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4724400"/>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2" descr="MCSO01249_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5181600"/>
            <a:ext cx="11223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3" descr="MCj0276878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5334000"/>
            <a:ext cx="12192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87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b="1"/>
              <a:t>FAITH AND COMMUNITY BASED ORGANIZATIONS</a:t>
            </a:r>
          </a:p>
        </p:txBody>
      </p:sp>
      <p:sp>
        <p:nvSpPr>
          <p:cNvPr id="31747" name="Rectangle 3"/>
          <p:cNvSpPr>
            <a:spLocks noGrp="1" noChangeArrowheads="1"/>
          </p:cNvSpPr>
          <p:nvPr>
            <p:ph type="body" idx="1"/>
          </p:nvPr>
        </p:nvSpPr>
        <p:spPr>
          <a:xfrm>
            <a:off x="0" y="1371600"/>
            <a:ext cx="9144000" cy="4191000"/>
          </a:xfrm>
        </p:spPr>
        <p:txBody>
          <a:bodyPr/>
          <a:lstStyle/>
          <a:p>
            <a:pPr algn="ctr" eaLnBrk="1" hangingPunct="1">
              <a:lnSpc>
                <a:spcPct val="90000"/>
              </a:lnSpc>
              <a:buFontTx/>
              <a:buNone/>
            </a:pPr>
            <a:r>
              <a:rPr lang="en-US" altLang="en-US" sz="2800" b="1">
                <a:solidFill>
                  <a:srgbClr val="000000"/>
                </a:solidFill>
              </a:rPr>
              <a:t>Beneficiaries also protected!</a:t>
            </a:r>
          </a:p>
          <a:p>
            <a:pPr eaLnBrk="1" hangingPunct="1">
              <a:lnSpc>
                <a:spcPct val="90000"/>
              </a:lnSpc>
            </a:pPr>
            <a:r>
              <a:rPr lang="en-US" altLang="en-US" sz="2800" b="1"/>
              <a:t>No organization that receives direct assistance from the USDA can discriminate against a beneficiary or prospective beneficiary on the basis of religion or religious belief</a:t>
            </a:r>
          </a:p>
          <a:p>
            <a:pPr eaLnBrk="1" hangingPunct="1">
              <a:lnSpc>
                <a:spcPct val="90000"/>
              </a:lnSpc>
            </a:pPr>
            <a:r>
              <a:rPr lang="en-US" altLang="en-US" sz="2800" b="1">
                <a:solidFill>
                  <a:srgbClr val="000000"/>
                </a:solidFill>
              </a:rPr>
              <a:t>FBOs retain their independence and carry out their mission, as long as USDA funds or activities do not support worship, religious instruction or proselytization</a:t>
            </a:r>
            <a:endParaRPr lang="en-US" altLang="en-US" sz="2800">
              <a:solidFill>
                <a:srgbClr val="000000"/>
              </a:solidFill>
            </a:endParaRPr>
          </a:p>
          <a:p>
            <a:pPr eaLnBrk="1" hangingPunct="1">
              <a:lnSpc>
                <a:spcPct val="90000"/>
              </a:lnSpc>
            </a:pPr>
            <a:endParaRPr lang="en-US" altLang="en-US" sz="2800">
              <a:solidFill>
                <a:srgbClr val="000000"/>
              </a:solidFill>
            </a:endParaRPr>
          </a:p>
          <a:p>
            <a:pPr eaLnBrk="1" hangingPunct="1">
              <a:lnSpc>
                <a:spcPct val="90000"/>
              </a:lnSpc>
            </a:pPr>
            <a:endParaRPr lang="en-US" altLang="en-US" sz="2800">
              <a:solidFill>
                <a:srgbClr val="000000"/>
              </a:solidFill>
            </a:endParaRPr>
          </a:p>
        </p:txBody>
      </p:sp>
      <p:pic>
        <p:nvPicPr>
          <p:cNvPr id="31748" name="Picture 21" descr="MCj033835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13" y="4953000"/>
            <a:ext cx="9747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3" descr="MCBD09460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410200"/>
            <a:ext cx="12509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4" descr="MCBD09470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5486400"/>
            <a:ext cx="9699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5" descr="MCj038887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486400"/>
            <a:ext cx="9572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6" descr="MMj0365298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5626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85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b="1"/>
              <a:t>FAITH AND COMMUNITY BASED ORGANIZATIONS</a:t>
            </a:r>
          </a:p>
        </p:txBody>
      </p:sp>
      <p:sp>
        <p:nvSpPr>
          <p:cNvPr id="33795" name="Rectangle 3"/>
          <p:cNvSpPr>
            <a:spLocks noGrp="1" noChangeArrowheads="1"/>
          </p:cNvSpPr>
          <p:nvPr>
            <p:ph type="body" idx="1"/>
          </p:nvPr>
        </p:nvSpPr>
        <p:spPr>
          <a:xfrm>
            <a:off x="152400" y="1371600"/>
            <a:ext cx="8839200" cy="4343400"/>
          </a:xfrm>
        </p:spPr>
        <p:txBody>
          <a:bodyPr/>
          <a:lstStyle/>
          <a:p>
            <a:pPr algn="ctr" eaLnBrk="1" hangingPunct="1">
              <a:lnSpc>
                <a:spcPct val="80000"/>
              </a:lnSpc>
              <a:buFontTx/>
              <a:buNone/>
            </a:pPr>
            <a:r>
              <a:rPr lang="en-US" altLang="en-US" sz="2800" b="1">
                <a:solidFill>
                  <a:srgbClr val="000000"/>
                </a:solidFill>
              </a:rPr>
              <a:t>- EXCEPTION -</a:t>
            </a:r>
          </a:p>
          <a:p>
            <a:pPr eaLnBrk="1" hangingPunct="1">
              <a:lnSpc>
                <a:spcPct val="80000"/>
              </a:lnSpc>
              <a:buFontTx/>
              <a:buNone/>
            </a:pPr>
            <a:r>
              <a:rPr lang="en-US" altLang="en-US" sz="2800"/>
              <a:t>	</a:t>
            </a:r>
            <a:r>
              <a:rPr lang="en-US" altLang="en-US" sz="2800" b="1"/>
              <a:t>7 CFR 16.3 (c) provides that religious organizations that receive USDA assistance under the Richard B. Russell National School Lunch Act, 42 U.S.C. 1751 </a:t>
            </a:r>
            <a:r>
              <a:rPr lang="en-US" altLang="en-US" sz="2800" b="1" i="1"/>
              <a:t>et seq., </a:t>
            </a:r>
            <a:r>
              <a:rPr lang="en-US" altLang="en-US" sz="2800" b="1"/>
              <a:t>the Child Nutrition Act of 1966, 42 U.S.C. 1771 </a:t>
            </a:r>
            <a:r>
              <a:rPr lang="en-US" altLang="en-US" sz="2800" b="1" i="1"/>
              <a:t>et seq., </a:t>
            </a:r>
            <a:r>
              <a:rPr lang="en-US" altLang="en-US" sz="2800" b="1"/>
              <a:t>or USDA international school feeding programs may consider religion in their admissions practices and impose religious attendance or curricular requirements at their schools. </a:t>
            </a:r>
          </a:p>
          <a:p>
            <a:pPr eaLnBrk="1" hangingPunct="1">
              <a:lnSpc>
                <a:spcPct val="80000"/>
              </a:lnSpc>
            </a:pPr>
            <a:endParaRPr lang="en-US" altLang="en-US" sz="2800"/>
          </a:p>
          <a:p>
            <a:pPr eaLnBrk="1" hangingPunct="1">
              <a:lnSpc>
                <a:spcPct val="80000"/>
              </a:lnSpc>
            </a:pPr>
            <a:endParaRPr lang="en-US" altLang="en-US" sz="2800"/>
          </a:p>
        </p:txBody>
      </p:sp>
      <p:pic>
        <p:nvPicPr>
          <p:cNvPr id="33796" name="Picture 6" descr="MCj031035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345113"/>
            <a:ext cx="14160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9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0"/>
            <a:ext cx="8153400" cy="923330"/>
          </a:xfrm>
          <a:prstGeom prst="rect">
            <a:avLst/>
          </a:prstGeom>
          <a:noFill/>
        </p:spPr>
        <p:txBody>
          <a:bodyPr wrap="square" rtlCol="0">
            <a:spAutoFit/>
          </a:bodyPr>
          <a:lstStyle/>
          <a:p>
            <a:r>
              <a:rPr lang="en-US" sz="5400" b="1" dirty="0"/>
              <a:t>Common Review Findings</a:t>
            </a:r>
          </a:p>
        </p:txBody>
      </p:sp>
    </p:spTree>
    <p:extLst>
      <p:ext uri="{BB962C8B-B14F-4D97-AF65-F5344CB8AC3E}">
        <p14:creationId xmlns:p14="http://schemas.microsoft.com/office/powerpoint/2010/main" val="2960601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304800"/>
            <a:ext cx="6172200" cy="762000"/>
          </a:xfrm>
        </p:spPr>
        <p:txBody>
          <a:bodyPr/>
          <a:lstStyle/>
          <a:p>
            <a:pPr eaLnBrk="1" hangingPunct="1">
              <a:defRPr/>
            </a:pPr>
            <a:r>
              <a:rPr lang="en-US" b="1"/>
              <a:t>SITUATION</a:t>
            </a:r>
          </a:p>
        </p:txBody>
      </p:sp>
      <p:sp>
        <p:nvSpPr>
          <p:cNvPr id="35843" name="Rectangle 3"/>
          <p:cNvSpPr>
            <a:spLocks noGrp="1" noChangeArrowheads="1"/>
          </p:cNvSpPr>
          <p:nvPr>
            <p:ph type="body" idx="1"/>
          </p:nvPr>
        </p:nvSpPr>
        <p:spPr>
          <a:xfrm>
            <a:off x="457200" y="1219200"/>
            <a:ext cx="8229600" cy="3733800"/>
          </a:xfrm>
        </p:spPr>
        <p:txBody>
          <a:bodyPr/>
          <a:lstStyle/>
          <a:p>
            <a:pPr eaLnBrk="1" hangingPunct="1">
              <a:lnSpc>
                <a:spcPct val="90000"/>
              </a:lnSpc>
              <a:buFontTx/>
              <a:buNone/>
            </a:pPr>
            <a:r>
              <a:rPr lang="en-US" altLang="en-US"/>
              <a:t>	</a:t>
            </a:r>
            <a:r>
              <a:rPr lang="en-US" altLang="en-US" b="1"/>
              <a:t>A day care center run by a church and operating the CACFP only admits children who are of the faith served by the church and requires children to say a prayer before the meal.  Are there any civil rights problems here and if so, what?</a:t>
            </a:r>
          </a:p>
        </p:txBody>
      </p:sp>
      <p:pic>
        <p:nvPicPr>
          <p:cNvPr id="35844" name="Picture 4" descr="MCj03635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8768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333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800" b="1" dirty="0"/>
              <a:t>Since CACFP is authorized under the Richard B. Russell National School</a:t>
            </a:r>
          </a:p>
          <a:p>
            <a:pPr marL="0" indent="0">
              <a:buNone/>
            </a:pPr>
            <a:r>
              <a:rPr lang="en-US" sz="2800" b="1" dirty="0"/>
              <a:t>Lunch Act, based on the exception in 7 CFR 16.3 (c), there would not be a civil rights problem. Faith based organizations may consider religion in their admissions practices and impose religious attendance.</a:t>
            </a:r>
          </a:p>
        </p:txBody>
      </p:sp>
    </p:spTree>
    <p:extLst>
      <p:ext uri="{BB962C8B-B14F-4D97-AF65-F5344CB8AC3E}">
        <p14:creationId xmlns:p14="http://schemas.microsoft.com/office/powerpoint/2010/main" val="2487481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304800"/>
            <a:ext cx="6172200" cy="762000"/>
          </a:xfrm>
        </p:spPr>
        <p:txBody>
          <a:bodyPr/>
          <a:lstStyle/>
          <a:p>
            <a:pPr eaLnBrk="1" hangingPunct="1">
              <a:defRPr/>
            </a:pPr>
            <a:r>
              <a:rPr lang="en-US" b="1"/>
              <a:t>SITUATION</a:t>
            </a:r>
          </a:p>
        </p:txBody>
      </p:sp>
      <p:sp>
        <p:nvSpPr>
          <p:cNvPr id="37891" name="Rectangle 3"/>
          <p:cNvSpPr>
            <a:spLocks noGrp="1" noChangeArrowheads="1"/>
          </p:cNvSpPr>
          <p:nvPr>
            <p:ph type="body" idx="1"/>
          </p:nvPr>
        </p:nvSpPr>
        <p:spPr>
          <a:xfrm>
            <a:off x="457200" y="1219200"/>
            <a:ext cx="8229600" cy="3048000"/>
          </a:xfrm>
        </p:spPr>
        <p:txBody>
          <a:bodyPr/>
          <a:lstStyle/>
          <a:p>
            <a:pPr eaLnBrk="1" hangingPunct="1">
              <a:buFontTx/>
              <a:buNone/>
            </a:pPr>
            <a:r>
              <a:rPr lang="en-US" altLang="en-US" dirty="0"/>
              <a:t>	</a:t>
            </a:r>
            <a:r>
              <a:rPr lang="en-US" altLang="en-US" b="1" dirty="0"/>
              <a:t>An atheist complains to you that she was not hired by a church- run day care center because of her lack of religious beliefs.  What should you do?</a:t>
            </a:r>
          </a:p>
        </p:txBody>
      </p:sp>
      <p:pic>
        <p:nvPicPr>
          <p:cNvPr id="37892" name="Picture 5" descr="MCj00787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962400"/>
            <a:ext cx="20621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042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400" b="1" dirty="0"/>
              <a:t>You really do not have to do anything. Religious institutions are exempt from the Title VII provisions that prohibit discrimination based on religion. If the person wants to complain, refer her to the Equal Employment Opportunity Commission (EEOC).  We do not investigate employment discrimination complaints unless the behavior directly impact program delivery.</a:t>
            </a:r>
          </a:p>
        </p:txBody>
      </p:sp>
    </p:spTree>
    <p:extLst>
      <p:ext uri="{BB962C8B-B14F-4D97-AF65-F5344CB8AC3E}">
        <p14:creationId xmlns:p14="http://schemas.microsoft.com/office/powerpoint/2010/main" val="3865530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2913" y="103188"/>
            <a:ext cx="8243887" cy="887412"/>
          </a:xfrm>
        </p:spPr>
        <p:txBody>
          <a:bodyPr/>
          <a:lstStyle/>
          <a:p>
            <a:pPr eaLnBrk="1" hangingPunct="1">
              <a:defRPr/>
            </a:pPr>
            <a:r>
              <a:rPr lang="en-US" sz="4000" b="1"/>
              <a:t>TRAINING REQUIREMENTS</a:t>
            </a:r>
          </a:p>
        </p:txBody>
      </p:sp>
      <p:sp>
        <p:nvSpPr>
          <p:cNvPr id="39939" name="Rectangle 3"/>
          <p:cNvSpPr>
            <a:spLocks noGrp="1" noChangeArrowheads="1"/>
          </p:cNvSpPr>
          <p:nvPr>
            <p:ph type="body" idx="1"/>
          </p:nvPr>
        </p:nvSpPr>
        <p:spPr>
          <a:xfrm>
            <a:off x="304800" y="1066800"/>
            <a:ext cx="8610600" cy="3124200"/>
          </a:xfrm>
        </p:spPr>
        <p:txBody>
          <a:bodyPr/>
          <a:lstStyle/>
          <a:p>
            <a:pPr eaLnBrk="1" hangingPunct="1">
              <a:buFontTx/>
              <a:buNone/>
            </a:pPr>
            <a:r>
              <a:rPr lang="en-US" altLang="en-US" b="1"/>
              <a:t>	“Frontline staff” who interact with applicants and participants and supervisors of “frontline staff” must be trained annually!  This would include day care operators and their staff members.</a:t>
            </a:r>
          </a:p>
          <a:p>
            <a:pPr eaLnBrk="1" hangingPunct="1"/>
            <a:endParaRPr lang="en-US" altLang="en-US"/>
          </a:p>
        </p:txBody>
      </p:sp>
      <p:pic>
        <p:nvPicPr>
          <p:cNvPr id="39940" name="Picture 6" descr="MCPE0207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210050"/>
            <a:ext cx="2438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60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42913" y="103188"/>
            <a:ext cx="8243887" cy="887412"/>
          </a:xfrm>
        </p:spPr>
        <p:txBody>
          <a:bodyPr/>
          <a:lstStyle/>
          <a:p>
            <a:pPr eaLnBrk="1" hangingPunct="1">
              <a:defRPr/>
            </a:pPr>
            <a:r>
              <a:rPr lang="en-US" sz="4000" b="1"/>
              <a:t>TRAINING REQUIREMENTS</a:t>
            </a:r>
          </a:p>
        </p:txBody>
      </p:sp>
      <p:sp>
        <p:nvSpPr>
          <p:cNvPr id="41987" name="Rectangle 3"/>
          <p:cNvSpPr>
            <a:spLocks noGrp="1" noChangeArrowheads="1"/>
          </p:cNvSpPr>
          <p:nvPr>
            <p:ph type="body" idx="1"/>
          </p:nvPr>
        </p:nvSpPr>
        <p:spPr>
          <a:xfrm>
            <a:off x="304800" y="1066800"/>
            <a:ext cx="8610600" cy="5105400"/>
          </a:xfrm>
        </p:spPr>
        <p:txBody>
          <a:bodyPr/>
          <a:lstStyle/>
          <a:p>
            <a:pPr eaLnBrk="1" hangingPunct="1">
              <a:lnSpc>
                <a:spcPct val="80000"/>
              </a:lnSpc>
              <a:buFontTx/>
              <a:buNone/>
            </a:pPr>
            <a:r>
              <a:rPr lang="en-US" altLang="en-US" sz="2800" b="1">
                <a:solidFill>
                  <a:schemeClr val="bg1"/>
                </a:solidFill>
              </a:rPr>
              <a:t>“	</a:t>
            </a:r>
            <a:r>
              <a:rPr lang="en-US" altLang="en-US" sz="2800" b="1"/>
              <a:t>REQUIRED TRAINING TOPICS:</a:t>
            </a:r>
          </a:p>
          <a:p>
            <a:pPr eaLnBrk="1" hangingPunct="1">
              <a:lnSpc>
                <a:spcPct val="80000"/>
              </a:lnSpc>
            </a:pPr>
            <a:r>
              <a:rPr lang="en-US" altLang="en-US" sz="2800" b="1"/>
              <a:t>Collection &amp; use of data;</a:t>
            </a:r>
          </a:p>
          <a:p>
            <a:pPr eaLnBrk="1" hangingPunct="1">
              <a:lnSpc>
                <a:spcPct val="80000"/>
              </a:lnSpc>
            </a:pPr>
            <a:r>
              <a:rPr lang="en-US" altLang="en-US" sz="2800" b="1"/>
              <a:t>Effective public notification systems;</a:t>
            </a:r>
          </a:p>
          <a:p>
            <a:pPr eaLnBrk="1" hangingPunct="1">
              <a:lnSpc>
                <a:spcPct val="80000"/>
              </a:lnSpc>
            </a:pPr>
            <a:r>
              <a:rPr lang="en-US" altLang="en-US" sz="2800" b="1"/>
              <a:t>Complaint procedures;</a:t>
            </a:r>
          </a:p>
          <a:p>
            <a:pPr eaLnBrk="1" hangingPunct="1">
              <a:lnSpc>
                <a:spcPct val="80000"/>
              </a:lnSpc>
            </a:pPr>
            <a:r>
              <a:rPr lang="en-US" altLang="en-US" sz="2800" b="1"/>
              <a:t>Compliance review techniques;</a:t>
            </a:r>
          </a:p>
          <a:p>
            <a:pPr eaLnBrk="1" hangingPunct="1">
              <a:lnSpc>
                <a:spcPct val="80000"/>
              </a:lnSpc>
            </a:pPr>
            <a:r>
              <a:rPr lang="en-US" altLang="en-US" sz="2800" b="1"/>
              <a:t>Resolution of noncompliance;</a:t>
            </a:r>
          </a:p>
          <a:p>
            <a:pPr eaLnBrk="1" hangingPunct="1">
              <a:lnSpc>
                <a:spcPct val="80000"/>
              </a:lnSpc>
            </a:pPr>
            <a:r>
              <a:rPr lang="en-US" altLang="en-US" sz="2800" b="1"/>
              <a:t>Requirements for reasonable accommodation of persons with disabilities;</a:t>
            </a:r>
          </a:p>
          <a:p>
            <a:pPr eaLnBrk="1" hangingPunct="1">
              <a:lnSpc>
                <a:spcPct val="80000"/>
              </a:lnSpc>
            </a:pPr>
            <a:r>
              <a:rPr lang="en-US" altLang="en-US" sz="2800" b="1"/>
              <a:t>Requirements for language assistance;</a:t>
            </a:r>
          </a:p>
          <a:p>
            <a:pPr eaLnBrk="1" hangingPunct="1">
              <a:lnSpc>
                <a:spcPct val="80000"/>
              </a:lnSpc>
            </a:pPr>
            <a:r>
              <a:rPr lang="en-US" altLang="en-US" sz="2800" b="1"/>
              <a:t>Conflict resolution; and</a:t>
            </a:r>
          </a:p>
          <a:p>
            <a:pPr eaLnBrk="1" hangingPunct="1">
              <a:lnSpc>
                <a:spcPct val="80000"/>
              </a:lnSpc>
            </a:pPr>
            <a:r>
              <a:rPr lang="en-US" altLang="en-US" sz="2800" b="1"/>
              <a:t>Customer service</a:t>
            </a:r>
          </a:p>
        </p:txBody>
      </p:sp>
      <p:pic>
        <p:nvPicPr>
          <p:cNvPr id="41988" name="Picture 6" descr="MCj02509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181600"/>
            <a:ext cx="1662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3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76400" y="103188"/>
            <a:ext cx="5791200" cy="963612"/>
          </a:xfrm>
        </p:spPr>
        <p:txBody>
          <a:bodyPr/>
          <a:lstStyle/>
          <a:p>
            <a:pPr eaLnBrk="1" hangingPunct="1">
              <a:defRPr/>
            </a:pPr>
            <a:r>
              <a:rPr lang="en-US" b="1"/>
              <a:t>SITUATION</a:t>
            </a:r>
          </a:p>
        </p:txBody>
      </p:sp>
      <p:sp>
        <p:nvSpPr>
          <p:cNvPr id="44035" name="Rectangle 3"/>
          <p:cNvSpPr>
            <a:spLocks noGrp="1" noChangeArrowheads="1"/>
          </p:cNvSpPr>
          <p:nvPr>
            <p:ph type="body" idx="1"/>
          </p:nvPr>
        </p:nvSpPr>
        <p:spPr>
          <a:xfrm>
            <a:off x="457200" y="1208314"/>
            <a:ext cx="8229600" cy="2895600"/>
          </a:xfrm>
        </p:spPr>
        <p:txBody>
          <a:bodyPr/>
          <a:lstStyle/>
          <a:p>
            <a:pPr eaLnBrk="1" hangingPunct="1">
              <a:buFontTx/>
              <a:buNone/>
            </a:pPr>
            <a:r>
              <a:rPr lang="en-US" altLang="en-US" dirty="0"/>
              <a:t> 	</a:t>
            </a:r>
            <a:r>
              <a:rPr lang="en-US" altLang="en-US" b="1" dirty="0"/>
              <a:t>A sponsor develops a computer- based training module for civil rights and wants to distribute it to day care centers to train frontline staff.  Is this acceptable?</a:t>
            </a:r>
          </a:p>
        </p:txBody>
      </p:sp>
      <p:pic>
        <p:nvPicPr>
          <p:cNvPr id="44036" name="Picture 4" descr="MCj043571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14800"/>
            <a:ext cx="13716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MCj043460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191000"/>
            <a:ext cx="15176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49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1600" b="1" dirty="0"/>
              <a:t>Yes. FNS Instruction 113-1 allows lots of flexibility in terms of how training is delivered as long as front line staff and their supervisors are trained annually. It is important to track who is trained to make sure the requirement is met. How training is conducted can range from one-on-one briefings to computer based training to classroom presentations and anything in between. It is important to have provisions for make-up sessions for anyone who misses the training. Computer based training is good in that there are ways to build in tracking systems to insure that everyone completes the training. The drawbacks are a lack of interaction including a lack of ability to share situations and to get questions answered on the spot.</a:t>
            </a:r>
          </a:p>
        </p:txBody>
      </p:sp>
    </p:spTree>
    <p:extLst>
      <p:ext uri="{BB962C8B-B14F-4D97-AF65-F5344CB8AC3E}">
        <p14:creationId xmlns:p14="http://schemas.microsoft.com/office/powerpoint/2010/main" val="61938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295400"/>
          </a:xfrm>
        </p:spPr>
        <p:txBody>
          <a:bodyPr/>
          <a:lstStyle/>
          <a:p>
            <a:pPr eaLnBrk="1" hangingPunct="1">
              <a:defRPr/>
            </a:pPr>
            <a:br>
              <a:rPr lang="en-US" sz="4000"/>
            </a:br>
            <a:r>
              <a:rPr lang="en-US" sz="4000" b="1"/>
              <a:t>DATA COLLECTION &amp; ANALYSIS</a:t>
            </a:r>
          </a:p>
        </p:txBody>
      </p:sp>
      <p:sp>
        <p:nvSpPr>
          <p:cNvPr id="46083" name="Rectangle 3"/>
          <p:cNvSpPr>
            <a:spLocks noGrp="1" noChangeArrowheads="1"/>
          </p:cNvSpPr>
          <p:nvPr>
            <p:ph type="body" idx="1"/>
          </p:nvPr>
        </p:nvSpPr>
        <p:spPr>
          <a:xfrm>
            <a:off x="457200" y="1219200"/>
            <a:ext cx="8229600" cy="4837113"/>
          </a:xfrm>
        </p:spPr>
        <p:txBody>
          <a:bodyPr/>
          <a:lstStyle/>
          <a:p>
            <a:pPr eaLnBrk="1" hangingPunct="1"/>
            <a:r>
              <a:rPr lang="en-US" altLang="en-US" b="1"/>
              <a:t>Collected to help determine if there are disparities between potentially eligible and participating populations</a:t>
            </a:r>
          </a:p>
          <a:p>
            <a:pPr eaLnBrk="1" hangingPunct="1"/>
            <a:r>
              <a:rPr lang="en-US" altLang="en-US" b="1"/>
              <a:t>Allow for targeting of outreach efforts</a:t>
            </a:r>
          </a:p>
          <a:p>
            <a:pPr eaLnBrk="1" hangingPunct="1"/>
            <a:r>
              <a:rPr lang="en-US" altLang="en-US" b="1"/>
              <a:t>Aggregated for analysis</a:t>
            </a:r>
          </a:p>
          <a:p>
            <a:pPr eaLnBrk="1" hangingPunct="1"/>
            <a:r>
              <a:rPr lang="en-US" altLang="en-US" b="1"/>
              <a:t>Kept confidential</a:t>
            </a:r>
          </a:p>
          <a:p>
            <a:pPr eaLnBrk="1" hangingPunct="1"/>
            <a:endParaRPr lang="en-US" altLang="en-US"/>
          </a:p>
        </p:txBody>
      </p:sp>
      <p:pic>
        <p:nvPicPr>
          <p:cNvPr id="46084" name="Picture 4" descr="MCBD1040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495800"/>
            <a:ext cx="22860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568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8839200" cy="1143000"/>
          </a:xfrm>
        </p:spPr>
        <p:txBody>
          <a:bodyPr/>
          <a:lstStyle/>
          <a:p>
            <a:pPr eaLnBrk="1" hangingPunct="1">
              <a:defRPr/>
            </a:pPr>
            <a:r>
              <a:rPr lang="en-US" sz="4000" b="1"/>
              <a:t>DATA COLLECTION &amp; ANALYSIS</a:t>
            </a:r>
          </a:p>
        </p:txBody>
      </p:sp>
      <p:sp>
        <p:nvSpPr>
          <p:cNvPr id="48131" name="Rectangle 3"/>
          <p:cNvSpPr>
            <a:spLocks noGrp="1" noChangeArrowheads="1"/>
          </p:cNvSpPr>
          <p:nvPr>
            <p:ph type="body" idx="1"/>
          </p:nvPr>
        </p:nvSpPr>
        <p:spPr>
          <a:xfrm>
            <a:off x="457200" y="1219200"/>
            <a:ext cx="8229600" cy="4419600"/>
          </a:xfrm>
        </p:spPr>
        <p:txBody>
          <a:bodyPr/>
          <a:lstStyle/>
          <a:p>
            <a:pPr eaLnBrk="1" hangingPunct="1">
              <a:lnSpc>
                <a:spcPct val="90000"/>
              </a:lnSpc>
            </a:pPr>
            <a:r>
              <a:rPr lang="en-US" altLang="en-US" sz="2400" b="1" dirty="0"/>
              <a:t>People self declare</a:t>
            </a:r>
          </a:p>
          <a:p>
            <a:pPr eaLnBrk="1" hangingPunct="1">
              <a:lnSpc>
                <a:spcPct val="90000"/>
              </a:lnSpc>
            </a:pPr>
            <a:r>
              <a:rPr lang="en-US" altLang="en-US" sz="2400" b="1" dirty="0"/>
              <a:t>All must indicate if Hispanic or Latino or not – mixed must choose ONE</a:t>
            </a:r>
          </a:p>
          <a:p>
            <a:pPr eaLnBrk="1" hangingPunct="1">
              <a:lnSpc>
                <a:spcPct val="90000"/>
              </a:lnSpc>
            </a:pPr>
            <a:r>
              <a:rPr lang="en-US" altLang="en-US" sz="2400" b="1" dirty="0"/>
              <a:t>All must indicate one race only</a:t>
            </a:r>
          </a:p>
          <a:p>
            <a:pPr eaLnBrk="1" hangingPunct="1">
              <a:lnSpc>
                <a:spcPct val="90000"/>
              </a:lnSpc>
            </a:pPr>
            <a:r>
              <a:rPr lang="en-US" altLang="en-US" sz="2400" b="1" dirty="0"/>
              <a:t>If person refuses to code, advise you will code for them:  rationale is discrimination based on perception and others would perceive same as you.</a:t>
            </a:r>
          </a:p>
          <a:p>
            <a:pPr eaLnBrk="1" hangingPunct="1">
              <a:lnSpc>
                <a:spcPct val="90000"/>
              </a:lnSpc>
            </a:pPr>
            <a:r>
              <a:rPr lang="en-US" altLang="en-US" sz="2400" b="1" dirty="0"/>
              <a:t>These are government wide requirements imposed by the Office of Management &amp; Budget (OMB)</a:t>
            </a:r>
          </a:p>
          <a:p>
            <a:pPr eaLnBrk="1" hangingPunct="1">
              <a:lnSpc>
                <a:spcPct val="90000"/>
              </a:lnSpc>
            </a:pPr>
            <a:endParaRPr lang="en-US" altLang="en-US" sz="2400" b="1" dirty="0"/>
          </a:p>
        </p:txBody>
      </p:sp>
      <p:pic>
        <p:nvPicPr>
          <p:cNvPr id="48132" name="Picture 5" descr="MCj01493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257800"/>
            <a:ext cx="1905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7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5143382"/>
              </p:ext>
            </p:extLst>
          </p:nvPr>
        </p:nvGraphicFramePr>
        <p:xfrm>
          <a:off x="4572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2667000"/>
            <a:ext cx="990601" cy="743386"/>
          </a:xfrm>
          <a:prstGeom prst="rect">
            <a:avLst/>
          </a:prstGeom>
        </p:spPr>
      </p:pic>
      <p:sp>
        <p:nvSpPr>
          <p:cNvPr id="4" name="Pentagon 3"/>
          <p:cNvSpPr/>
          <p:nvPr/>
        </p:nvSpPr>
        <p:spPr>
          <a:xfrm>
            <a:off x="0" y="152400"/>
            <a:ext cx="2590800" cy="381000"/>
          </a:xfrm>
          <a:prstGeom prst="homePlat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28600"/>
            <a:ext cx="2362200" cy="338554"/>
          </a:xfrm>
          <a:prstGeom prst="rect">
            <a:avLst/>
          </a:prstGeom>
          <a:noFill/>
        </p:spPr>
        <p:txBody>
          <a:bodyPr wrap="square" rtlCol="0">
            <a:spAutoFit/>
          </a:bodyPr>
          <a:lstStyle/>
          <a:p>
            <a:pPr algn="ctr"/>
            <a:r>
              <a:rPr lang="en-US" sz="1600" dirty="0"/>
              <a:t>Common Review Findings</a:t>
            </a:r>
          </a:p>
        </p:txBody>
      </p:sp>
      <p:pic>
        <p:nvPicPr>
          <p:cNvPr id="6" name="Picture 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9128" y="2612677"/>
            <a:ext cx="1136072" cy="794834"/>
          </a:xfrm>
          <a:prstGeom prst="rect">
            <a:avLst/>
          </a:prstGeom>
        </p:spPr>
      </p:pic>
      <p:pic>
        <p:nvPicPr>
          <p:cNvPr id="7" name="Picture 6"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4800" y="2604484"/>
            <a:ext cx="914123" cy="868417"/>
          </a:xfrm>
          <a:prstGeom prst="rect">
            <a:avLst/>
          </a:prstGeom>
        </p:spPr>
      </p:pic>
      <p:sp>
        <p:nvSpPr>
          <p:cNvPr id="8" name="TextBox 7"/>
          <p:cNvSpPr txBox="1"/>
          <p:nvPr/>
        </p:nvSpPr>
        <p:spPr>
          <a:xfrm>
            <a:off x="5612350" y="3657600"/>
            <a:ext cx="1295400" cy="2400657"/>
          </a:xfrm>
          <a:prstGeom prst="rect">
            <a:avLst/>
          </a:prstGeom>
          <a:noFill/>
        </p:spPr>
        <p:txBody>
          <a:bodyPr wrap="square" rtlCol="0">
            <a:spAutoFit/>
          </a:bodyPr>
          <a:lstStyle/>
          <a:p>
            <a:r>
              <a:rPr lang="en-US" sz="1000" dirty="0"/>
              <a:t>Make sure all of your menus are compliant.  The </a:t>
            </a:r>
            <a:r>
              <a:rPr lang="en-US" sz="1000" b="1" dirty="0"/>
              <a:t>entire</a:t>
            </a:r>
            <a:r>
              <a:rPr lang="en-US" sz="1000" dirty="0"/>
              <a:t> required serving of milk must be poured into the cups at the beginning of meal service for young children who need help in family style meal service and pre-plated meals. **Remember that 2% milk is not creditable**</a:t>
            </a:r>
          </a:p>
        </p:txBody>
      </p:sp>
      <p:pic>
        <p:nvPicPr>
          <p:cNvPr id="9" name="Picture 8"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2585537"/>
            <a:ext cx="577539" cy="887364"/>
          </a:xfrm>
          <a:prstGeom prst="rect">
            <a:avLst/>
          </a:prstGeom>
        </p:spPr>
      </p:pic>
      <p:sp>
        <p:nvSpPr>
          <p:cNvPr id="10" name="TextBox 9"/>
          <p:cNvSpPr txBox="1"/>
          <p:nvPr/>
        </p:nvSpPr>
        <p:spPr>
          <a:xfrm>
            <a:off x="7252855" y="3657600"/>
            <a:ext cx="1295400" cy="1785104"/>
          </a:xfrm>
          <a:prstGeom prst="rect">
            <a:avLst/>
          </a:prstGeom>
          <a:noFill/>
        </p:spPr>
        <p:txBody>
          <a:bodyPr wrap="square" rtlCol="0">
            <a:spAutoFit/>
          </a:bodyPr>
          <a:lstStyle/>
          <a:p>
            <a:r>
              <a:rPr lang="en-US" sz="1000" dirty="0"/>
              <a:t>Number of meals prepared or delivered need to be adjusted to trends in participation with the goal of one meal per participant and food service staff who prepare meals or eat with participants.</a:t>
            </a:r>
          </a:p>
        </p:txBody>
      </p:sp>
      <p:pic>
        <p:nvPicPr>
          <p:cNvPr id="11" name="Picture 10"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1479" y="2676928"/>
            <a:ext cx="1232368" cy="704581"/>
          </a:xfrm>
          <a:prstGeom prst="rect">
            <a:avLst/>
          </a:prstGeom>
        </p:spPr>
      </p:pic>
    </p:spTree>
    <p:extLst>
      <p:ext uri="{BB962C8B-B14F-4D97-AF65-F5344CB8AC3E}">
        <p14:creationId xmlns:p14="http://schemas.microsoft.com/office/powerpoint/2010/main" val="1974768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52400"/>
            <a:ext cx="8839200" cy="1066800"/>
          </a:xfrm>
        </p:spPr>
        <p:txBody>
          <a:bodyPr/>
          <a:lstStyle/>
          <a:p>
            <a:pPr eaLnBrk="1" hangingPunct="1">
              <a:defRPr/>
            </a:pPr>
            <a:r>
              <a:rPr lang="en-US" sz="4000" b="1"/>
              <a:t>DATA COLLECTION &amp; ANALYSIS</a:t>
            </a:r>
          </a:p>
        </p:txBody>
      </p:sp>
      <p:sp>
        <p:nvSpPr>
          <p:cNvPr id="50179" name="Rectangle 3"/>
          <p:cNvSpPr>
            <a:spLocks noGrp="1" noChangeArrowheads="1"/>
          </p:cNvSpPr>
          <p:nvPr>
            <p:ph type="body" idx="1"/>
          </p:nvPr>
        </p:nvSpPr>
        <p:spPr>
          <a:xfrm>
            <a:off x="0" y="1143000"/>
            <a:ext cx="8991600" cy="4191000"/>
          </a:xfrm>
        </p:spPr>
        <p:txBody>
          <a:bodyPr/>
          <a:lstStyle/>
          <a:p>
            <a:pPr eaLnBrk="1" hangingPunct="1"/>
            <a:r>
              <a:rPr lang="en-US" altLang="en-US" sz="2800" b="1" dirty="0"/>
              <a:t>See Census Quick Facts </a:t>
            </a:r>
            <a:r>
              <a:rPr lang="en-US" altLang="en-US" sz="2800" b="1" dirty="0">
                <a:solidFill>
                  <a:srgbClr val="000000"/>
                </a:solidFill>
              </a:rPr>
              <a:t>http://quickfacts.census.gov/qfd/</a:t>
            </a:r>
            <a:r>
              <a:rPr lang="en-US" altLang="en-US" sz="2800" b="1" dirty="0"/>
              <a:t> for info by county for each State</a:t>
            </a:r>
          </a:p>
          <a:p>
            <a:pPr eaLnBrk="1" hangingPunct="1"/>
            <a:r>
              <a:rPr lang="en-US" altLang="en-US" sz="2800" b="1" dirty="0"/>
              <a:t>See Census Bureau web site </a:t>
            </a:r>
            <a:r>
              <a:rPr lang="en-US" altLang="en-US" sz="2800" b="1" dirty="0">
                <a:solidFill>
                  <a:srgbClr val="000000"/>
                </a:solidFill>
              </a:rPr>
              <a:t>www.census.gov</a:t>
            </a:r>
            <a:r>
              <a:rPr lang="en-US" altLang="en-US" sz="2800" b="1" dirty="0"/>
              <a:t> for other data that are available</a:t>
            </a:r>
          </a:p>
          <a:p>
            <a:pPr eaLnBrk="1" hangingPunct="1">
              <a:buFontTx/>
              <a:buNone/>
            </a:pPr>
            <a:endParaRPr lang="en-US" altLang="en-US" sz="2800" b="1" dirty="0"/>
          </a:p>
          <a:p>
            <a:pPr eaLnBrk="1" hangingPunct="1">
              <a:buFontTx/>
              <a:buNone/>
            </a:pPr>
            <a:endParaRPr lang="en-US" altLang="en-US" sz="2800" dirty="0"/>
          </a:p>
          <a:p>
            <a:pPr eaLnBrk="1" hangingPunct="1"/>
            <a:endParaRPr lang="en-US" altLang="en-US" sz="2800" dirty="0"/>
          </a:p>
        </p:txBody>
      </p:sp>
      <p:pic>
        <p:nvPicPr>
          <p:cNvPr id="50180" name="Picture 5" descr="MCj03126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133975"/>
            <a:ext cx="1752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732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103188"/>
            <a:ext cx="5715000" cy="963612"/>
          </a:xfrm>
        </p:spPr>
        <p:txBody>
          <a:bodyPr/>
          <a:lstStyle/>
          <a:p>
            <a:pPr eaLnBrk="1" hangingPunct="1">
              <a:defRPr/>
            </a:pPr>
            <a:r>
              <a:rPr lang="en-US" b="1"/>
              <a:t>SITUATION</a:t>
            </a:r>
          </a:p>
        </p:txBody>
      </p:sp>
      <p:sp>
        <p:nvSpPr>
          <p:cNvPr id="52227" name="Rectangle 3"/>
          <p:cNvSpPr>
            <a:spLocks noGrp="1" noChangeArrowheads="1"/>
          </p:cNvSpPr>
          <p:nvPr>
            <p:ph type="body" idx="1"/>
          </p:nvPr>
        </p:nvSpPr>
        <p:spPr>
          <a:xfrm>
            <a:off x="228600" y="1219200"/>
            <a:ext cx="8686800" cy="2438400"/>
          </a:xfrm>
        </p:spPr>
        <p:txBody>
          <a:bodyPr/>
          <a:lstStyle/>
          <a:p>
            <a:pPr eaLnBrk="1" hangingPunct="1">
              <a:buFontTx/>
              <a:buNone/>
            </a:pPr>
            <a:r>
              <a:rPr lang="en-US" altLang="en-US"/>
              <a:t>	</a:t>
            </a:r>
            <a:r>
              <a:rPr lang="en-US" altLang="en-US" b="1"/>
              <a:t>The parents of a child refuse to complete the racial ethnic data section of the application.  What should the day care provider do?</a:t>
            </a:r>
          </a:p>
        </p:txBody>
      </p:sp>
      <p:pic>
        <p:nvPicPr>
          <p:cNvPr id="52228" name="Picture 8" descr="MPj04306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2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MPj04117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14800"/>
            <a:ext cx="2071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0" descr="MPj041172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38600"/>
            <a:ext cx="1627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437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400" b="1" dirty="0"/>
              <a:t>Explain to the parents that if they refuse to code then you or someone else will code for them based on perception. If they still refuse, check off one box for ethnicity (either Hispanic or Latino or Not Hispanic or Latino) and one race. Just as applicants or participants must chose one race, someone coding for someone else should code only one race as well.</a:t>
            </a:r>
          </a:p>
        </p:txBody>
      </p:sp>
    </p:spTree>
    <p:extLst>
      <p:ext uri="{BB962C8B-B14F-4D97-AF65-F5344CB8AC3E}">
        <p14:creationId xmlns:p14="http://schemas.microsoft.com/office/powerpoint/2010/main" val="1544514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2913" y="228600"/>
            <a:ext cx="8243887" cy="838200"/>
          </a:xfrm>
        </p:spPr>
        <p:txBody>
          <a:bodyPr/>
          <a:lstStyle/>
          <a:p>
            <a:pPr eaLnBrk="1" hangingPunct="1">
              <a:defRPr/>
            </a:pPr>
            <a:br>
              <a:rPr lang="en-US" sz="4000"/>
            </a:br>
            <a:r>
              <a:rPr lang="en-US" sz="4000" b="1"/>
              <a:t>PUBLIC NOTIFICATION</a:t>
            </a:r>
          </a:p>
        </p:txBody>
      </p:sp>
      <p:sp>
        <p:nvSpPr>
          <p:cNvPr id="54275" name="Rectangle 3"/>
          <p:cNvSpPr>
            <a:spLocks noGrp="1" noChangeArrowheads="1"/>
          </p:cNvSpPr>
          <p:nvPr>
            <p:ph type="body" idx="1"/>
          </p:nvPr>
        </p:nvSpPr>
        <p:spPr>
          <a:xfrm>
            <a:off x="152400" y="1143000"/>
            <a:ext cx="8763000" cy="3886200"/>
          </a:xfrm>
        </p:spPr>
        <p:txBody>
          <a:bodyPr/>
          <a:lstStyle/>
          <a:p>
            <a:pPr eaLnBrk="1" hangingPunct="1"/>
            <a:r>
              <a:rPr lang="en-US" altLang="en-US" b="1"/>
              <a:t>Outreach/communication</a:t>
            </a:r>
          </a:p>
          <a:p>
            <a:pPr eaLnBrk="1" hangingPunct="1"/>
            <a:r>
              <a:rPr lang="en-US" altLang="en-US" b="1"/>
              <a:t>People need to know about CACFP and know their rights</a:t>
            </a:r>
          </a:p>
          <a:p>
            <a:pPr eaLnBrk="1" hangingPunct="1"/>
            <a:r>
              <a:rPr lang="en-US" altLang="en-US" b="1"/>
              <a:t>Underserved populations need special attention and special efforts</a:t>
            </a:r>
          </a:p>
          <a:p>
            <a:pPr eaLnBrk="1" hangingPunct="1"/>
            <a:r>
              <a:rPr lang="en-US" altLang="en-US" b="1"/>
              <a:t>Market your program and the fact that it does not discriminate!</a:t>
            </a:r>
            <a:endParaRPr lang="en-US" altLang="en-US"/>
          </a:p>
        </p:txBody>
      </p:sp>
      <p:pic>
        <p:nvPicPr>
          <p:cNvPr id="54276" name="Picture 4" descr="MCj02813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029200"/>
            <a:ext cx="1905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524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42913" y="228600"/>
            <a:ext cx="8243887" cy="838200"/>
          </a:xfrm>
        </p:spPr>
        <p:txBody>
          <a:bodyPr/>
          <a:lstStyle/>
          <a:p>
            <a:pPr eaLnBrk="1" hangingPunct="1">
              <a:defRPr/>
            </a:pPr>
            <a:br>
              <a:rPr lang="en-US" sz="4000"/>
            </a:br>
            <a:r>
              <a:rPr lang="en-US" sz="4000" b="1"/>
              <a:t>PUBLIC NOTIFICATION</a:t>
            </a:r>
          </a:p>
        </p:txBody>
      </p:sp>
      <p:sp>
        <p:nvSpPr>
          <p:cNvPr id="56323" name="Rectangle 3"/>
          <p:cNvSpPr>
            <a:spLocks noGrp="1" noChangeArrowheads="1"/>
          </p:cNvSpPr>
          <p:nvPr>
            <p:ph type="body" idx="1"/>
          </p:nvPr>
        </p:nvSpPr>
        <p:spPr>
          <a:xfrm>
            <a:off x="152400" y="1143000"/>
            <a:ext cx="8763000" cy="4724400"/>
          </a:xfrm>
        </p:spPr>
        <p:txBody>
          <a:bodyPr/>
          <a:lstStyle/>
          <a:p>
            <a:pPr eaLnBrk="1" hangingPunct="1">
              <a:lnSpc>
                <a:spcPct val="80000"/>
              </a:lnSpc>
            </a:pPr>
            <a:r>
              <a:rPr lang="en-US" altLang="en-US" sz="2800" b="1"/>
              <a:t>Contact community groups &amp; advocacy groups</a:t>
            </a:r>
          </a:p>
          <a:p>
            <a:pPr eaLnBrk="1" hangingPunct="1">
              <a:lnSpc>
                <a:spcPct val="80000"/>
              </a:lnSpc>
            </a:pPr>
            <a:r>
              <a:rPr lang="en-US" altLang="en-US" sz="2800" b="1">
                <a:solidFill>
                  <a:srgbClr val="000000"/>
                </a:solidFill>
              </a:rPr>
              <a:t>Display the “And Justice for All…” poster (day care homes are exempt)</a:t>
            </a:r>
          </a:p>
          <a:p>
            <a:pPr eaLnBrk="1" hangingPunct="1">
              <a:lnSpc>
                <a:spcPct val="80000"/>
              </a:lnSpc>
            </a:pPr>
            <a:r>
              <a:rPr lang="en-US" altLang="en-US" sz="2800" b="1"/>
              <a:t>Include the required nondiscrimination statement on all appropriate FNS and agency publications, Web sites, posters and informational materials.</a:t>
            </a:r>
          </a:p>
          <a:p>
            <a:pPr eaLnBrk="1" hangingPunct="1">
              <a:lnSpc>
                <a:spcPct val="80000"/>
              </a:lnSpc>
            </a:pPr>
            <a:r>
              <a:rPr lang="en-US" altLang="en-US" sz="2800" b="1">
                <a:solidFill>
                  <a:srgbClr val="000000"/>
                </a:solidFill>
              </a:rPr>
              <a:t>Convey the message of equal opportunity in all photos and other graphics that are used to provide program or program-related information.</a:t>
            </a:r>
          </a:p>
          <a:p>
            <a:pPr eaLnBrk="1" hangingPunct="1">
              <a:lnSpc>
                <a:spcPct val="80000"/>
              </a:lnSpc>
            </a:pPr>
            <a:endParaRPr lang="en-US" altLang="en-US" sz="2800">
              <a:solidFill>
                <a:srgbClr val="000000"/>
              </a:solidFill>
            </a:endParaRPr>
          </a:p>
        </p:txBody>
      </p:sp>
      <p:pic>
        <p:nvPicPr>
          <p:cNvPr id="56324" name="Picture 5" descr="MCj03973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212" y="4903995"/>
            <a:ext cx="1819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52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42913" y="228600"/>
            <a:ext cx="8243887" cy="838200"/>
          </a:xfrm>
        </p:spPr>
        <p:txBody>
          <a:bodyPr/>
          <a:lstStyle/>
          <a:p>
            <a:pPr eaLnBrk="1" hangingPunct="1">
              <a:defRPr/>
            </a:pPr>
            <a:br>
              <a:rPr lang="en-US" sz="4000"/>
            </a:br>
            <a:r>
              <a:rPr lang="en-US" sz="4000" b="1"/>
              <a:t>PUBLIC NOTIFICATION</a:t>
            </a:r>
          </a:p>
        </p:txBody>
      </p:sp>
      <p:sp>
        <p:nvSpPr>
          <p:cNvPr id="58371" name="Rectangle 3"/>
          <p:cNvSpPr>
            <a:spLocks noGrp="1" noChangeArrowheads="1"/>
          </p:cNvSpPr>
          <p:nvPr>
            <p:ph type="body" idx="1"/>
          </p:nvPr>
        </p:nvSpPr>
        <p:spPr>
          <a:xfrm>
            <a:off x="152400" y="1143000"/>
            <a:ext cx="8763000" cy="4648200"/>
          </a:xfrm>
        </p:spPr>
        <p:txBody>
          <a:bodyPr/>
          <a:lstStyle/>
          <a:p>
            <a:pPr eaLnBrk="1" hangingPunct="1"/>
            <a:r>
              <a:rPr lang="en-US" altLang="en-US" sz="2800" b="1"/>
              <a:t>Special outreach to underserved groups</a:t>
            </a:r>
          </a:p>
          <a:p>
            <a:pPr eaLnBrk="1" hangingPunct="1"/>
            <a:r>
              <a:rPr lang="en-US" altLang="en-US" sz="2800" b="1">
                <a:solidFill>
                  <a:srgbClr val="000000"/>
                </a:solidFill>
              </a:rPr>
              <a:t>Use special formats to reach disabled</a:t>
            </a:r>
          </a:p>
          <a:p>
            <a:pPr eaLnBrk="1" hangingPunct="1"/>
            <a:r>
              <a:rPr lang="en-US" altLang="en-US" sz="2800" b="1"/>
              <a:t>Use other languages to reach people with limited English proficiency</a:t>
            </a:r>
          </a:p>
          <a:p>
            <a:pPr eaLnBrk="1" hangingPunct="1"/>
            <a:r>
              <a:rPr lang="en-US" altLang="en-US" sz="2800" b="1">
                <a:solidFill>
                  <a:srgbClr val="000000"/>
                </a:solidFill>
              </a:rPr>
              <a:t>Be creative!  TV, radio, posters, flyers, supermarket bulletin boards, local clubs, libraries, schools, special events, fairs, mailings, Internet, web site links…</a:t>
            </a:r>
          </a:p>
        </p:txBody>
      </p:sp>
      <p:pic>
        <p:nvPicPr>
          <p:cNvPr id="58372" name="Picture 5" descr="MCj02923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953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MCBD06640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953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descr="MCj037106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953000"/>
            <a:ext cx="1752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MCj023208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5105400"/>
            <a:ext cx="2057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57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00200" y="304800"/>
            <a:ext cx="5791200" cy="762000"/>
          </a:xfrm>
        </p:spPr>
        <p:txBody>
          <a:bodyPr/>
          <a:lstStyle/>
          <a:p>
            <a:pPr eaLnBrk="1" hangingPunct="1">
              <a:defRPr/>
            </a:pPr>
            <a:r>
              <a:rPr lang="en-US" b="1"/>
              <a:t>SITUATION</a:t>
            </a:r>
          </a:p>
        </p:txBody>
      </p:sp>
      <p:sp>
        <p:nvSpPr>
          <p:cNvPr id="60419" name="Rectangle 3"/>
          <p:cNvSpPr>
            <a:spLocks noGrp="1" noChangeArrowheads="1"/>
          </p:cNvSpPr>
          <p:nvPr>
            <p:ph type="body" idx="1"/>
          </p:nvPr>
        </p:nvSpPr>
        <p:spPr>
          <a:xfrm>
            <a:off x="228600" y="1219200"/>
            <a:ext cx="8763000" cy="4038600"/>
          </a:xfrm>
        </p:spPr>
        <p:txBody>
          <a:bodyPr/>
          <a:lstStyle/>
          <a:p>
            <a:pPr eaLnBrk="1" hangingPunct="1">
              <a:buFontTx/>
              <a:buNone/>
            </a:pPr>
            <a:r>
              <a:rPr lang="en-US" altLang="en-US"/>
              <a:t>	</a:t>
            </a:r>
            <a:r>
              <a:rPr lang="en-US" altLang="en-US" b="1"/>
              <a:t>The area served by a day care center has a large ethnic community where many of the people have limited English proficiency.  What are some public notification techniques that could be used to reach out to this community?  </a:t>
            </a:r>
          </a:p>
        </p:txBody>
      </p:sp>
      <p:pic>
        <p:nvPicPr>
          <p:cNvPr id="60420" name="Picture 4" descr="MCj02321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5105400"/>
            <a:ext cx="1228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MCj015532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876800"/>
            <a:ext cx="183197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descr="MCj015523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670425"/>
            <a:ext cx="2057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384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000" b="1" dirty="0"/>
              <a:t>Establishing contacts with community groups and leaders could be a key way to help build trust. These people could also help spread the word about CACFP to members of the community and might even translate information and help with interpreting. In addition, look for ethnic media outlets, especially newspapers and radio.  Especially for smaller groups, the newspapers might be out of state or might be national so do not limit yourselves. Use computer search engines to find sources and contacts.  Have materials available in the language spoken by the group and be helpful and accommodating. Learn something about the culture and to the extent possible make the day care center friendly to the group.</a:t>
            </a:r>
          </a:p>
        </p:txBody>
      </p:sp>
    </p:spTree>
    <p:extLst>
      <p:ext uri="{BB962C8B-B14F-4D97-AF65-F5344CB8AC3E}">
        <p14:creationId xmlns:p14="http://schemas.microsoft.com/office/powerpoint/2010/main" val="4273466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600200" y="304800"/>
            <a:ext cx="5791200" cy="762000"/>
          </a:xfrm>
        </p:spPr>
        <p:txBody>
          <a:bodyPr/>
          <a:lstStyle/>
          <a:p>
            <a:pPr eaLnBrk="1" hangingPunct="1">
              <a:defRPr/>
            </a:pPr>
            <a:r>
              <a:rPr lang="en-US" b="1"/>
              <a:t>SITUATION</a:t>
            </a:r>
          </a:p>
        </p:txBody>
      </p:sp>
      <p:sp>
        <p:nvSpPr>
          <p:cNvPr id="62467" name="Rectangle 3"/>
          <p:cNvSpPr>
            <a:spLocks noGrp="1" noChangeArrowheads="1"/>
          </p:cNvSpPr>
          <p:nvPr>
            <p:ph type="body" idx="1"/>
          </p:nvPr>
        </p:nvSpPr>
        <p:spPr>
          <a:xfrm>
            <a:off x="228600" y="1219200"/>
            <a:ext cx="8763000" cy="3048000"/>
          </a:xfrm>
        </p:spPr>
        <p:txBody>
          <a:bodyPr/>
          <a:lstStyle/>
          <a:p>
            <a:pPr eaLnBrk="1" hangingPunct="1">
              <a:buFontTx/>
              <a:buNone/>
            </a:pPr>
            <a:r>
              <a:rPr lang="en-US" altLang="en-US"/>
              <a:t>	</a:t>
            </a:r>
            <a:r>
              <a:rPr lang="en-US" altLang="en-US" b="1"/>
              <a:t>A day care center wants to move to a bigger space in another part of town.  Are there any civil rights or public notification issues possibly connected to this?</a:t>
            </a:r>
          </a:p>
        </p:txBody>
      </p:sp>
      <p:pic>
        <p:nvPicPr>
          <p:cNvPr id="62468" name="Picture 7" descr="MCj01051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810000"/>
            <a:ext cx="25336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52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400" b="1" dirty="0"/>
              <a:t>There may be civil rights issues if there are groups negatively impacted by the move. This is why it is important to solicit input from the community. Things such as public transportation, parking, and other accessibility issues need to be considered.  The new space needs to conform to Americans with Disabilities Act (ADA) guidelines.  Make sure modifications are agreed to and guaranteed for completion by a certain date BEFORE you sign a lease.</a:t>
            </a:r>
          </a:p>
        </p:txBody>
      </p:sp>
    </p:spTree>
    <p:extLst>
      <p:ext uri="{BB962C8B-B14F-4D97-AF65-F5344CB8AC3E}">
        <p14:creationId xmlns:p14="http://schemas.microsoft.com/office/powerpoint/2010/main" val="42691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0"/>
            <a:ext cx="8610600" cy="1754326"/>
          </a:xfrm>
          <a:prstGeom prst="rect">
            <a:avLst/>
          </a:prstGeom>
          <a:noFill/>
        </p:spPr>
        <p:txBody>
          <a:bodyPr wrap="square" rtlCol="0">
            <a:spAutoFit/>
          </a:bodyPr>
          <a:lstStyle/>
          <a:p>
            <a:r>
              <a:rPr lang="en-US" sz="5400" b="1" dirty="0"/>
              <a:t>New Meal Pattern Trouble Shooting </a:t>
            </a:r>
          </a:p>
        </p:txBody>
      </p:sp>
    </p:spTree>
    <p:extLst>
      <p:ext uri="{BB962C8B-B14F-4D97-AF65-F5344CB8AC3E}">
        <p14:creationId xmlns:p14="http://schemas.microsoft.com/office/powerpoint/2010/main" val="3533607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828800" y="228600"/>
            <a:ext cx="5638800" cy="960438"/>
          </a:xfrm>
        </p:spPr>
        <p:txBody>
          <a:bodyPr/>
          <a:lstStyle/>
          <a:p>
            <a:pPr eaLnBrk="1" hangingPunct="1">
              <a:defRPr/>
            </a:pPr>
            <a:r>
              <a:rPr lang="en-US" b="1"/>
              <a:t>SITUATION</a:t>
            </a:r>
          </a:p>
        </p:txBody>
      </p:sp>
      <p:sp>
        <p:nvSpPr>
          <p:cNvPr id="64515" name="Rectangle 3"/>
          <p:cNvSpPr>
            <a:spLocks noGrp="1" noChangeArrowheads="1"/>
          </p:cNvSpPr>
          <p:nvPr>
            <p:ph type="body" idx="1"/>
          </p:nvPr>
        </p:nvSpPr>
        <p:spPr>
          <a:xfrm>
            <a:off x="457200" y="1600200"/>
            <a:ext cx="8229600" cy="2438400"/>
          </a:xfrm>
        </p:spPr>
        <p:txBody>
          <a:bodyPr/>
          <a:lstStyle/>
          <a:p>
            <a:pPr eaLnBrk="1" hangingPunct="1">
              <a:buFontTx/>
              <a:buNone/>
            </a:pPr>
            <a:r>
              <a:rPr lang="en-US" altLang="en-US" dirty="0"/>
              <a:t>	</a:t>
            </a:r>
            <a:r>
              <a:rPr lang="en-US" altLang="en-US" b="1" dirty="0"/>
              <a:t>Since the And Justice for All poster is large and a sponsor wants a smaller version, may sponsors design and print their own posters?</a:t>
            </a:r>
          </a:p>
        </p:txBody>
      </p:sp>
      <p:pic>
        <p:nvPicPr>
          <p:cNvPr id="64516" name="Picture 11" descr="MCj01954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810000"/>
            <a:ext cx="2667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03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000" b="1" dirty="0"/>
              <a:t>No. Unfortunately, USDA does not allow States to design and print their own posters. States may, however, choose to copy and print the existing AD-475C as long as it is the official 11. wide by 17. long. As soon as new posters become available, FNS will advise State agencies about ordering new supplies. It is important that poster ordering procedures be communicated to local providers. Ideally, this information should be available on the State agency's or sponsor's web site. FNS will refer requesters to State agencies. How to order posters should be included in civil rights training for local providers.</a:t>
            </a:r>
          </a:p>
        </p:txBody>
      </p:sp>
    </p:spTree>
    <p:extLst>
      <p:ext uri="{BB962C8B-B14F-4D97-AF65-F5344CB8AC3E}">
        <p14:creationId xmlns:p14="http://schemas.microsoft.com/office/powerpoint/2010/main" val="634152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b="1"/>
              <a:t>NONDISCRIMINATION STATEMENT</a:t>
            </a:r>
          </a:p>
        </p:txBody>
      </p:sp>
      <p:sp>
        <p:nvSpPr>
          <p:cNvPr id="66563" name="Rectangle 3"/>
          <p:cNvSpPr>
            <a:spLocks noGrp="1" noChangeArrowheads="1"/>
          </p:cNvSpPr>
          <p:nvPr>
            <p:ph type="body" idx="1"/>
          </p:nvPr>
        </p:nvSpPr>
        <p:spPr>
          <a:xfrm>
            <a:off x="220663" y="1524000"/>
            <a:ext cx="8686800" cy="4532313"/>
          </a:xfrm>
        </p:spPr>
        <p:txBody>
          <a:bodyPr/>
          <a:lstStyle/>
          <a:p>
            <a:pPr marL="0" indent="0" eaLnBrk="1" hangingPunct="1">
              <a:lnSpc>
                <a:spcPct val="90000"/>
              </a:lnSpc>
              <a:buFontTx/>
              <a:buNone/>
              <a:defRPr/>
            </a:pPr>
            <a:r>
              <a:rPr lang="en-US" sz="12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eaLnBrk="1" hangingPunct="1">
              <a:lnSpc>
                <a:spcPct val="90000"/>
              </a:lnSpc>
              <a:buFontTx/>
              <a:buNone/>
              <a:defRPr/>
            </a:pPr>
            <a:endParaRPr lang="en-US" altLang="en-US" sz="1200" b="1" dirty="0">
              <a:cs typeface="Times New Roman" panose="02020603050405020304" pitchFamily="18" charset="0"/>
            </a:endParaRPr>
          </a:p>
          <a:p>
            <a:pPr marL="0" indent="0" eaLnBrk="1" hangingPunct="1">
              <a:lnSpc>
                <a:spcPct val="90000"/>
              </a:lnSpc>
              <a:buFontTx/>
              <a:buNone/>
              <a:defRPr/>
            </a:pPr>
            <a:r>
              <a:rPr lang="en-US" sz="12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eaLnBrk="1" hangingPunct="1">
              <a:lnSpc>
                <a:spcPct val="90000"/>
              </a:lnSpc>
              <a:buFontTx/>
              <a:buNone/>
              <a:defRPr/>
            </a:pPr>
            <a:endParaRPr lang="en-US" sz="1200" dirty="0"/>
          </a:p>
          <a:p>
            <a:pPr marL="0" indent="0">
              <a:buFontTx/>
              <a:buNone/>
              <a:defRPr/>
            </a:pPr>
            <a:r>
              <a:rPr lang="en-US" sz="1200" dirty="0"/>
              <a:t>To file a program complaint of discrimination, complete the USDA Program Discrimination Complaint Form (AD-3027) found online at: </a:t>
            </a:r>
            <a:r>
              <a:rPr lang="en-US" sz="1200" u="sng" dirty="0">
                <a:hlinkClick r:id="rId3"/>
              </a:rPr>
              <a:t>http://www.ascr.usda.gov/complaint_filing_cust.html</a:t>
            </a:r>
            <a:r>
              <a:rPr lang="en-US" sz="1200" dirty="0"/>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a:t>
            </a:r>
          </a:p>
          <a:p>
            <a:pPr marL="0" indent="0">
              <a:buFontTx/>
              <a:buNone/>
              <a:defRPr/>
            </a:pPr>
            <a:r>
              <a:rPr lang="en-US" sz="1200" dirty="0"/>
              <a:t> </a:t>
            </a:r>
          </a:p>
          <a:p>
            <a:pPr marL="0" indent="0">
              <a:buFontTx/>
              <a:buNone/>
              <a:defRPr/>
            </a:pPr>
            <a:r>
              <a:rPr lang="en-US" sz="1200" dirty="0"/>
              <a:t>This institution is an equal opportunity provider.</a:t>
            </a:r>
          </a:p>
          <a:p>
            <a:pPr eaLnBrk="1" hangingPunct="1">
              <a:lnSpc>
                <a:spcPct val="90000"/>
              </a:lnSpc>
              <a:buFontTx/>
              <a:buNone/>
              <a:defRPr/>
            </a:pPr>
            <a:endParaRPr lang="en-US" altLang="en-US" sz="1100" dirty="0"/>
          </a:p>
          <a:p>
            <a:pPr eaLnBrk="1" hangingPunct="1">
              <a:lnSpc>
                <a:spcPct val="90000"/>
              </a:lnSpc>
              <a:buFontTx/>
              <a:buNone/>
              <a:defRPr/>
            </a:pPr>
            <a:endParaRPr lang="en-US" altLang="en-US" sz="1100" dirty="0"/>
          </a:p>
          <a:p>
            <a:pPr eaLnBrk="1" hangingPunct="1">
              <a:lnSpc>
                <a:spcPct val="90000"/>
              </a:lnSpc>
              <a:buFontTx/>
              <a:buNone/>
              <a:defRPr/>
            </a:pPr>
            <a:r>
              <a:rPr lang="en-US" altLang="en-US" sz="1100" dirty="0"/>
              <a:t>   </a:t>
            </a:r>
            <a:endParaRPr lang="en-US" altLang="en-US" sz="1100" dirty="0">
              <a:solidFill>
                <a:srgbClr val="000000"/>
              </a:solidFill>
            </a:endParaRPr>
          </a:p>
        </p:txBody>
      </p:sp>
      <p:pic>
        <p:nvPicPr>
          <p:cNvPr id="66564" name="Picture 4" descr="MCj033202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4846638"/>
            <a:ext cx="10969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161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b="1"/>
              <a:t>NONDISCRIMINATION STATEMENT</a:t>
            </a:r>
          </a:p>
        </p:txBody>
      </p:sp>
      <p:sp>
        <p:nvSpPr>
          <p:cNvPr id="68611" name="Rectangle 3"/>
          <p:cNvSpPr>
            <a:spLocks noGrp="1" noChangeArrowheads="1"/>
          </p:cNvSpPr>
          <p:nvPr>
            <p:ph type="body" idx="1"/>
          </p:nvPr>
        </p:nvSpPr>
        <p:spPr>
          <a:xfrm>
            <a:off x="220663" y="1519238"/>
            <a:ext cx="8686800" cy="4532312"/>
          </a:xfrm>
        </p:spPr>
        <p:txBody>
          <a:bodyPr/>
          <a:lstStyle/>
          <a:p>
            <a:pPr algn="ctr" eaLnBrk="1" hangingPunct="1">
              <a:buFontTx/>
              <a:buNone/>
            </a:pPr>
            <a:r>
              <a:rPr lang="en-US" altLang="en-US" sz="2800" b="1" dirty="0">
                <a:cs typeface="Times New Roman" pitchFamily="18" charset="0"/>
              </a:rPr>
              <a:t>	</a:t>
            </a:r>
            <a:r>
              <a:rPr lang="en-US" altLang="en-US" sz="2800" b="1" dirty="0"/>
              <a:t>SHORT VERSION:</a:t>
            </a:r>
          </a:p>
          <a:p>
            <a:pPr algn="ctr" eaLnBrk="1" hangingPunct="1">
              <a:buFontTx/>
              <a:buNone/>
            </a:pPr>
            <a:r>
              <a:rPr lang="en-US" altLang="en-US" sz="2800" b="1" dirty="0">
                <a:solidFill>
                  <a:srgbClr val="000000"/>
                </a:solidFill>
              </a:rPr>
              <a:t>“This institution is an equal opportunity provider.”</a:t>
            </a:r>
          </a:p>
          <a:p>
            <a:pPr eaLnBrk="1" hangingPunct="1">
              <a:buFont typeface="Wingdings" pitchFamily="2" charset="2"/>
              <a:buChar char="ü"/>
            </a:pPr>
            <a:r>
              <a:rPr lang="en-US" altLang="en-US" sz="2800" b="1" dirty="0"/>
              <a:t>May be used in small flyers or brochures where the longer statement does not fit.</a:t>
            </a:r>
          </a:p>
          <a:p>
            <a:pPr eaLnBrk="1" hangingPunct="1">
              <a:buFont typeface="Wingdings" pitchFamily="2" charset="2"/>
              <a:buChar char="ü"/>
            </a:pPr>
            <a:r>
              <a:rPr lang="en-US" altLang="en-US" sz="2800" b="1" dirty="0"/>
              <a:t>Must be in font size no smaller than font size used in rest of publication</a:t>
            </a:r>
          </a:p>
          <a:p>
            <a:pPr eaLnBrk="1" hangingPunct="1">
              <a:buFont typeface="Wingdings" pitchFamily="2" charset="2"/>
              <a:buChar char="ü"/>
            </a:pPr>
            <a:r>
              <a:rPr lang="en-US" altLang="en-US" sz="2800" b="1" dirty="0"/>
              <a:t>Should not be used where information on rights is provided.</a:t>
            </a:r>
          </a:p>
        </p:txBody>
      </p:sp>
      <p:pic>
        <p:nvPicPr>
          <p:cNvPr id="68612" name="Picture 4" descr="MCj033202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5332413"/>
            <a:ext cx="13128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363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b="1"/>
              <a:t>NONDISCRIMINATION STATEMENT</a:t>
            </a:r>
          </a:p>
        </p:txBody>
      </p:sp>
      <p:sp>
        <p:nvSpPr>
          <p:cNvPr id="70659" name="Rectangle 3"/>
          <p:cNvSpPr>
            <a:spLocks noGrp="1" noChangeArrowheads="1"/>
          </p:cNvSpPr>
          <p:nvPr>
            <p:ph type="body" idx="1"/>
          </p:nvPr>
        </p:nvSpPr>
        <p:spPr>
          <a:xfrm>
            <a:off x="228600" y="1524000"/>
            <a:ext cx="8686800" cy="4532313"/>
          </a:xfrm>
        </p:spPr>
        <p:txBody>
          <a:bodyPr/>
          <a:lstStyle/>
          <a:p>
            <a:pPr algn="ctr" eaLnBrk="1" hangingPunct="1">
              <a:buFontTx/>
              <a:buNone/>
            </a:pPr>
            <a:r>
              <a:rPr lang="en-US" altLang="en-US" b="1">
                <a:cs typeface="Times New Roman" pitchFamily="18" charset="0"/>
              </a:rPr>
              <a:t>	</a:t>
            </a:r>
            <a:r>
              <a:rPr lang="en-US" altLang="en-US" b="1"/>
              <a:t>WEB SITES</a:t>
            </a:r>
          </a:p>
          <a:p>
            <a:pPr eaLnBrk="1" hangingPunct="1">
              <a:buFont typeface="Wingdings" pitchFamily="2" charset="2"/>
              <a:buChar char="ü"/>
            </a:pPr>
            <a:r>
              <a:rPr lang="en-US" altLang="en-US" b="1"/>
              <a:t>Include the long statement </a:t>
            </a:r>
            <a:r>
              <a:rPr lang="en-US" altLang="en-US" b="1" u="sng"/>
              <a:t>or a link to it</a:t>
            </a:r>
            <a:r>
              <a:rPr lang="en-US" altLang="en-US" b="1"/>
              <a:t> on web sites that discuss FNS funded programs.  Home page at a minimum!</a:t>
            </a:r>
          </a:p>
          <a:p>
            <a:pPr eaLnBrk="1" hangingPunct="1">
              <a:buFont typeface="Wingdings" pitchFamily="2" charset="2"/>
              <a:buChar char="ü"/>
            </a:pPr>
            <a:r>
              <a:rPr lang="en-US" altLang="en-US" b="1"/>
              <a:t>Include the long or short statement on materials intended to be printed off the web site.</a:t>
            </a:r>
          </a:p>
          <a:p>
            <a:pPr eaLnBrk="1" hangingPunct="1">
              <a:buFont typeface="Wingdings" pitchFamily="2" charset="2"/>
              <a:buChar char="ü"/>
            </a:pPr>
            <a:endParaRPr lang="en-US" altLang="en-US" b="1"/>
          </a:p>
        </p:txBody>
      </p:sp>
      <p:pic>
        <p:nvPicPr>
          <p:cNvPr id="70660" name="Picture 5" descr="MCj036609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681663"/>
            <a:ext cx="15240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24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228600"/>
            <a:ext cx="5867400" cy="914400"/>
          </a:xfrm>
        </p:spPr>
        <p:txBody>
          <a:bodyPr/>
          <a:lstStyle/>
          <a:p>
            <a:pPr eaLnBrk="1" hangingPunct="1">
              <a:defRPr/>
            </a:pPr>
            <a:r>
              <a:rPr lang="en-US" b="1"/>
              <a:t>SITUATION</a:t>
            </a:r>
          </a:p>
        </p:txBody>
      </p:sp>
      <p:sp>
        <p:nvSpPr>
          <p:cNvPr id="72707" name="Rectangle 3"/>
          <p:cNvSpPr>
            <a:spLocks noGrp="1" noChangeArrowheads="1"/>
          </p:cNvSpPr>
          <p:nvPr>
            <p:ph type="body" idx="1"/>
          </p:nvPr>
        </p:nvSpPr>
        <p:spPr>
          <a:xfrm>
            <a:off x="0" y="1295400"/>
            <a:ext cx="9144000" cy="3657600"/>
          </a:xfrm>
        </p:spPr>
        <p:txBody>
          <a:bodyPr/>
          <a:lstStyle/>
          <a:p>
            <a:pPr eaLnBrk="1" hangingPunct="1">
              <a:lnSpc>
                <a:spcPct val="90000"/>
              </a:lnSpc>
              <a:buFontTx/>
              <a:buNone/>
            </a:pPr>
            <a:r>
              <a:rPr lang="en-US" altLang="en-US"/>
              <a:t>	</a:t>
            </a:r>
            <a:r>
              <a:rPr lang="en-US" altLang="en-US" b="1"/>
              <a:t>A CACFP site prints an informational brochure in another language.  Since the nondiscrimination statement is very technical and the population is not well educated, it is felt there is no need to include it.  It would also take up too much space.  Is this correct?</a:t>
            </a:r>
          </a:p>
        </p:txBody>
      </p:sp>
      <p:pic>
        <p:nvPicPr>
          <p:cNvPr id="72708" name="Picture 4" descr="MCBS00627A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648200"/>
            <a:ext cx="2286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348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1800" b="1" dirty="0"/>
              <a:t>No. The nondiscrimination statement must be on all materials and sources used to inform the public about FNS funded programs such as the CACFP.  The nondiscrimination statement would need to be translated into the language used on the brochure. Keep in mind that the short statement may be used if there is no room for the longer statement, but the short statement must be in a font size no smaller that the font used in the rest of the publication. Also, avoid using the short statement on any materials that provide a comprehensive overview of the program or that are intended to advise people about their rights and responsibilities related to the program.</a:t>
            </a:r>
          </a:p>
        </p:txBody>
      </p:sp>
    </p:spTree>
    <p:extLst>
      <p:ext uri="{BB962C8B-B14F-4D97-AF65-F5344CB8AC3E}">
        <p14:creationId xmlns:p14="http://schemas.microsoft.com/office/powerpoint/2010/main" val="2629205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2913" y="381000"/>
            <a:ext cx="8243887" cy="838200"/>
          </a:xfrm>
        </p:spPr>
        <p:txBody>
          <a:bodyPr/>
          <a:lstStyle/>
          <a:p>
            <a:pPr eaLnBrk="1" hangingPunct="1">
              <a:defRPr/>
            </a:pPr>
            <a:r>
              <a:rPr lang="en-US" sz="4000" b="1"/>
              <a:t>COMPLAINT PROCEDURES</a:t>
            </a:r>
          </a:p>
        </p:txBody>
      </p:sp>
      <p:sp>
        <p:nvSpPr>
          <p:cNvPr id="75779" name="Rectangle 3"/>
          <p:cNvSpPr>
            <a:spLocks noGrp="1" noChangeArrowheads="1"/>
          </p:cNvSpPr>
          <p:nvPr>
            <p:ph type="body" idx="1"/>
          </p:nvPr>
        </p:nvSpPr>
        <p:spPr>
          <a:xfrm>
            <a:off x="463826" y="1600200"/>
            <a:ext cx="8229600" cy="4572000"/>
          </a:xfrm>
        </p:spPr>
        <p:txBody>
          <a:bodyPr/>
          <a:lstStyle/>
          <a:p>
            <a:pPr marL="0" indent="0">
              <a:buFontTx/>
              <a:buNone/>
              <a:defRPr/>
            </a:pPr>
            <a:r>
              <a:rPr lang="en-US" sz="1800" dirty="0"/>
              <a:t>To file a program complaint of discrimination, complete the USDA Program Discrimination Complaint Form (AD-3027) found online at: </a:t>
            </a:r>
            <a:r>
              <a:rPr lang="en-US" sz="1800" u="sng" dirty="0">
                <a:solidFill>
                  <a:srgbClr val="7030A0"/>
                </a:solidFill>
                <a:hlinkClick r:id="rId3">
                  <a:extLst>
                    <a:ext uri="{A12FA001-AC4F-418D-AE19-62706E023703}">
                      <ahyp:hlinkClr xmlns:ahyp="http://schemas.microsoft.com/office/drawing/2018/hyperlinkcolor" val="tx"/>
                    </a:ext>
                  </a:extLst>
                </a:hlinkClick>
              </a:rPr>
              <a:t>http://www.ascr.usda.gov/complaint_filing_cust.html</a:t>
            </a:r>
            <a:r>
              <a:rPr lang="en-US" sz="1800" dirty="0"/>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a:t>
            </a:r>
          </a:p>
          <a:p>
            <a:pPr>
              <a:defRPr/>
            </a:pPr>
            <a:endParaRPr lang="en-US" sz="1800" dirty="0"/>
          </a:p>
          <a:p>
            <a:pPr marL="0" indent="0">
              <a:buFontTx/>
              <a:buNone/>
              <a:defRPr/>
            </a:pPr>
            <a:r>
              <a:rPr lang="en-US" sz="1800" dirty="0"/>
              <a:t>This institution is an equal opportunity provider.</a:t>
            </a:r>
          </a:p>
        </p:txBody>
      </p:sp>
    </p:spTree>
    <p:extLst>
      <p:ext uri="{BB962C8B-B14F-4D97-AF65-F5344CB8AC3E}">
        <p14:creationId xmlns:p14="http://schemas.microsoft.com/office/powerpoint/2010/main" val="2428988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42913" y="381000"/>
            <a:ext cx="8243887" cy="838200"/>
          </a:xfrm>
        </p:spPr>
        <p:txBody>
          <a:bodyPr/>
          <a:lstStyle/>
          <a:p>
            <a:pPr eaLnBrk="1" hangingPunct="1">
              <a:defRPr/>
            </a:pPr>
            <a:r>
              <a:rPr lang="en-US" sz="4000" b="1"/>
              <a:t>COMPLAINT PROCEDURES</a:t>
            </a:r>
          </a:p>
        </p:txBody>
      </p:sp>
      <p:sp>
        <p:nvSpPr>
          <p:cNvPr id="76803" name="Rectangle 3"/>
          <p:cNvSpPr>
            <a:spLocks noGrp="1" noChangeArrowheads="1"/>
          </p:cNvSpPr>
          <p:nvPr>
            <p:ph type="body" idx="1"/>
          </p:nvPr>
        </p:nvSpPr>
        <p:spPr>
          <a:xfrm>
            <a:off x="304800" y="1295400"/>
            <a:ext cx="8610600" cy="5029200"/>
          </a:xfrm>
        </p:spPr>
        <p:txBody>
          <a:bodyPr/>
          <a:lstStyle/>
          <a:p>
            <a:pPr eaLnBrk="1" hangingPunct="1">
              <a:lnSpc>
                <a:spcPct val="90000"/>
              </a:lnSpc>
              <a:buFontTx/>
              <a:buNone/>
            </a:pPr>
            <a:r>
              <a:rPr lang="en-US" altLang="en-US" sz="2800" b="1" dirty="0"/>
              <a:t>	</a:t>
            </a:r>
            <a:r>
              <a:rPr lang="en-US" altLang="en-US" sz="2500" b="1" dirty="0">
                <a:solidFill>
                  <a:srgbClr val="000000"/>
                </a:solidFill>
              </a:rPr>
              <a:t>Be aware of the bases for which complaints may be filed:  race, color, national origin, age, sex, and disability</a:t>
            </a:r>
          </a:p>
          <a:p>
            <a:pPr eaLnBrk="1" hangingPunct="1">
              <a:lnSpc>
                <a:spcPct val="90000"/>
              </a:lnSpc>
              <a:buFont typeface="Wingdings" pitchFamily="2" charset="2"/>
              <a:buChar char="ü"/>
            </a:pPr>
            <a:r>
              <a:rPr lang="en-US" altLang="en-US" sz="2500" b="1" u="sng" dirty="0"/>
              <a:t>Never</a:t>
            </a:r>
            <a:r>
              <a:rPr lang="en-US" altLang="en-US" sz="2500" b="1" dirty="0"/>
              <a:t> discourage groups or individuals from filing complaints or from voicing allegations of discrimination.</a:t>
            </a:r>
          </a:p>
          <a:p>
            <a:pPr eaLnBrk="1" hangingPunct="1">
              <a:lnSpc>
                <a:spcPct val="90000"/>
              </a:lnSpc>
              <a:buFont typeface="Wingdings" pitchFamily="2" charset="2"/>
              <a:buChar char="ü"/>
            </a:pPr>
            <a:r>
              <a:rPr lang="en-US" altLang="en-US" sz="2500" b="1" dirty="0"/>
              <a:t>Keep Complaint Procedures in a binder at each site.</a:t>
            </a:r>
          </a:p>
          <a:p>
            <a:pPr eaLnBrk="1" hangingPunct="1">
              <a:lnSpc>
                <a:spcPct val="90000"/>
              </a:lnSpc>
              <a:buFont typeface="Wingdings" pitchFamily="2" charset="2"/>
              <a:buChar char="ü"/>
            </a:pPr>
            <a:r>
              <a:rPr lang="en-US" altLang="en-US" sz="2500" b="1" dirty="0"/>
              <a:t>FNS Instruction 113-1 outlines complaint investigation procedures.</a:t>
            </a:r>
          </a:p>
          <a:p>
            <a:pPr eaLnBrk="1" hangingPunct="1">
              <a:lnSpc>
                <a:spcPct val="90000"/>
              </a:lnSpc>
              <a:buFont typeface="Wingdings" pitchFamily="2" charset="2"/>
              <a:buNone/>
            </a:pPr>
            <a:endParaRPr lang="en-US" altLang="en-US" sz="2800" b="1" dirty="0"/>
          </a:p>
          <a:p>
            <a:pPr eaLnBrk="1" hangingPunct="1">
              <a:lnSpc>
                <a:spcPct val="90000"/>
              </a:lnSpc>
              <a:buFontTx/>
              <a:buNone/>
            </a:pPr>
            <a:r>
              <a:rPr lang="en-US" altLang="en-US" sz="2800" b="1" dirty="0"/>
              <a:t>	</a:t>
            </a:r>
            <a:endParaRPr lang="en-US" altLang="en-US" sz="2800" dirty="0"/>
          </a:p>
          <a:p>
            <a:pPr eaLnBrk="1" hangingPunct="1">
              <a:lnSpc>
                <a:spcPct val="90000"/>
              </a:lnSpc>
            </a:pPr>
            <a:endParaRPr lang="en-US" altLang="en-US" sz="2800" dirty="0"/>
          </a:p>
        </p:txBody>
      </p:sp>
      <p:pic>
        <p:nvPicPr>
          <p:cNvPr id="76804" name="Picture 4" descr="MCj03656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730750"/>
            <a:ext cx="1600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74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524000" y="381000"/>
            <a:ext cx="6019800" cy="762000"/>
          </a:xfrm>
        </p:spPr>
        <p:txBody>
          <a:bodyPr/>
          <a:lstStyle/>
          <a:p>
            <a:pPr eaLnBrk="1" hangingPunct="1">
              <a:defRPr/>
            </a:pPr>
            <a:r>
              <a:rPr lang="en-US" b="1"/>
              <a:t>SITUATION</a:t>
            </a:r>
          </a:p>
        </p:txBody>
      </p:sp>
      <p:sp>
        <p:nvSpPr>
          <p:cNvPr id="78851" name="Rectangle 3"/>
          <p:cNvSpPr>
            <a:spLocks noGrp="1" noChangeArrowheads="1"/>
          </p:cNvSpPr>
          <p:nvPr>
            <p:ph type="body" idx="1"/>
          </p:nvPr>
        </p:nvSpPr>
        <p:spPr>
          <a:xfrm>
            <a:off x="457200" y="1447800"/>
            <a:ext cx="8229600" cy="4608513"/>
          </a:xfrm>
        </p:spPr>
        <p:txBody>
          <a:bodyPr/>
          <a:lstStyle/>
          <a:p>
            <a:pPr eaLnBrk="1" hangingPunct="1">
              <a:buFontTx/>
              <a:buNone/>
            </a:pPr>
            <a:r>
              <a:rPr lang="en-US" altLang="en-US"/>
              <a:t>	</a:t>
            </a:r>
            <a:r>
              <a:rPr lang="en-US" altLang="en-US" b="1"/>
              <a:t>A parent who is a chronic complainer is now threatening to file a discrimination complaint because you put her child in the “naughty nook” for misbehaving.  What should you do?</a:t>
            </a:r>
          </a:p>
        </p:txBody>
      </p:sp>
      <p:pic>
        <p:nvPicPr>
          <p:cNvPr id="78852" name="Picture 4" descr="MCj023210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027488"/>
            <a:ext cx="9937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3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Objectives </a:t>
            </a:r>
          </a:p>
        </p:txBody>
      </p:sp>
      <p:sp>
        <p:nvSpPr>
          <p:cNvPr id="3" name="TextBox 2"/>
          <p:cNvSpPr txBox="1"/>
          <p:nvPr/>
        </p:nvSpPr>
        <p:spPr>
          <a:xfrm>
            <a:off x="533400" y="1676400"/>
            <a:ext cx="8001000" cy="4247317"/>
          </a:xfrm>
          <a:prstGeom prst="rect">
            <a:avLst/>
          </a:prstGeom>
          <a:noFill/>
        </p:spPr>
        <p:txBody>
          <a:bodyPr wrap="square" rtlCol="0">
            <a:spAutoFit/>
          </a:bodyPr>
          <a:lstStyle/>
          <a:p>
            <a:pPr algn="ctr"/>
            <a:endParaRPr lang="en-US" b="1" dirty="0"/>
          </a:p>
          <a:p>
            <a:pPr algn="ctr"/>
            <a:endParaRPr lang="en-US" b="1" dirty="0"/>
          </a:p>
          <a:p>
            <a:pPr algn="ctr"/>
            <a:r>
              <a:rPr lang="en-US" b="1" dirty="0"/>
              <a:t>Creating Complaint Menus</a:t>
            </a:r>
          </a:p>
          <a:p>
            <a:pPr algn="ctr"/>
            <a:endParaRPr lang="en-US" dirty="0"/>
          </a:p>
          <a:p>
            <a:pPr algn="ctr"/>
            <a:endParaRPr lang="en-US" dirty="0"/>
          </a:p>
          <a:p>
            <a:pPr algn="ctr"/>
            <a:endParaRPr lang="en-US" dirty="0"/>
          </a:p>
          <a:p>
            <a:pPr algn="ctr"/>
            <a:r>
              <a:rPr lang="en-US" b="1" dirty="0"/>
              <a:t>Menu Documentation Requirements</a:t>
            </a:r>
          </a:p>
          <a:p>
            <a:pPr algn="ctr"/>
            <a:endParaRPr lang="en-US" dirty="0"/>
          </a:p>
          <a:p>
            <a:pPr algn="ctr"/>
            <a:endParaRPr lang="en-US" dirty="0"/>
          </a:p>
          <a:p>
            <a:endParaRPr lang="en-US" dirty="0"/>
          </a:p>
          <a:p>
            <a:endParaRPr lang="en-US" dirty="0"/>
          </a:p>
          <a:p>
            <a:pPr algn="ctr"/>
            <a:r>
              <a:rPr lang="en-US" b="1" dirty="0"/>
              <a:t>Identifying Whole Grain-Rich Items</a:t>
            </a:r>
          </a:p>
          <a:p>
            <a:pPr algn="ctr"/>
            <a:endParaRPr lang="en-US" dirty="0"/>
          </a:p>
          <a:p>
            <a:pPr algn="ctr"/>
            <a:endParaRPr lang="en-US" dirty="0"/>
          </a:p>
          <a:p>
            <a:pPr algn="ctr"/>
            <a:r>
              <a:rPr lang="en-US" dirty="0"/>
              <a:t> </a:t>
            </a:r>
          </a:p>
        </p:txBody>
      </p:sp>
      <p:sp>
        <p:nvSpPr>
          <p:cNvPr id="4" name="Rectangle 3"/>
          <p:cNvSpPr/>
          <p:nvPr/>
        </p:nvSpPr>
        <p:spPr>
          <a:xfrm>
            <a:off x="0" y="1219200"/>
            <a:ext cx="9144000" cy="76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371600"/>
            <a:ext cx="9144000" cy="7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talbot\AppData\Local\Microsoft\Windows\Temporary Internet Files\Content.IE5\KTWCFEXG\1305724361[1].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3276600"/>
            <a:ext cx="914400" cy="5977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talbot\AppData\Local\Microsoft\Windows\Temporary Internet Files\Content.IE5\EGOEH0BJ\983px-Checklist_Noun_project_5166.svg[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5793" y="1905000"/>
            <a:ext cx="731490" cy="7619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talbot\AppData\Local\Microsoft\Windows\Temporary Internet Files\Content.IE5\4IEYVMLA\magnifying-glass-150x150[1].jp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4600" y="4953000"/>
            <a:ext cx="802386" cy="80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39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400" b="1" dirty="0"/>
              <a:t>If you have procedures for discipline, show them to the parent and make sure you apply the procedures consistently so that children of one race, sex, or national origin are not singled out for punishments for actions where other children are not punished when they do the same thing. Under no circumstances should you try to deter the parent from filing a complaint. Instead, provide the parent with information on how to file a complaint.</a:t>
            </a:r>
          </a:p>
        </p:txBody>
      </p:sp>
    </p:spTree>
    <p:extLst>
      <p:ext uri="{BB962C8B-B14F-4D97-AF65-F5344CB8AC3E}">
        <p14:creationId xmlns:p14="http://schemas.microsoft.com/office/powerpoint/2010/main" val="313449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2913" y="228600"/>
            <a:ext cx="8243887" cy="838200"/>
          </a:xfrm>
        </p:spPr>
        <p:txBody>
          <a:bodyPr/>
          <a:lstStyle/>
          <a:p>
            <a:pPr eaLnBrk="1" hangingPunct="1">
              <a:defRPr/>
            </a:pPr>
            <a:r>
              <a:rPr lang="en-US" b="1"/>
              <a:t>COMPLIANCE REVIEWS</a:t>
            </a:r>
          </a:p>
        </p:txBody>
      </p:sp>
      <p:sp>
        <p:nvSpPr>
          <p:cNvPr id="80899" name="Rectangle 3"/>
          <p:cNvSpPr>
            <a:spLocks noGrp="1" noChangeArrowheads="1"/>
          </p:cNvSpPr>
          <p:nvPr>
            <p:ph type="body" idx="1"/>
          </p:nvPr>
        </p:nvSpPr>
        <p:spPr>
          <a:xfrm>
            <a:off x="457200" y="1295400"/>
            <a:ext cx="8229600" cy="4191000"/>
          </a:xfrm>
        </p:spPr>
        <p:txBody>
          <a:bodyPr/>
          <a:lstStyle/>
          <a:p>
            <a:pPr eaLnBrk="1" hangingPunct="1"/>
            <a:r>
              <a:rPr lang="en-US" altLang="en-US" b="1" dirty="0"/>
              <a:t>Pre-award, post-award, and special</a:t>
            </a:r>
          </a:p>
          <a:p>
            <a:pPr eaLnBrk="1" hangingPunct="1"/>
            <a:r>
              <a:rPr lang="en-US" altLang="en-US" b="1" dirty="0">
                <a:solidFill>
                  <a:srgbClr val="000000"/>
                </a:solidFill>
              </a:rPr>
              <a:t>Check for non-discrimination and insure civil rights requirements being followed</a:t>
            </a:r>
          </a:p>
          <a:p>
            <a:pPr eaLnBrk="1" hangingPunct="1"/>
            <a:r>
              <a:rPr lang="en-US" altLang="en-US" b="1" dirty="0"/>
              <a:t>Conducted by State or Federal staff or both</a:t>
            </a:r>
            <a:endParaRPr lang="en-US" altLang="en-US" dirty="0"/>
          </a:p>
          <a:p>
            <a:pPr eaLnBrk="1" hangingPunct="1"/>
            <a:endParaRPr lang="en-US" altLang="en-US" dirty="0"/>
          </a:p>
        </p:txBody>
      </p:sp>
      <p:pic>
        <p:nvPicPr>
          <p:cNvPr id="80900" name="Picture 4" descr="MCj041094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648200"/>
            <a:ext cx="25146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MCj040426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5029200"/>
            <a:ext cx="1600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727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a:t>RESOLUTION OF NONCOMPLIANCE</a:t>
            </a:r>
          </a:p>
        </p:txBody>
      </p:sp>
      <p:sp>
        <p:nvSpPr>
          <p:cNvPr id="82947" name="Rectangle 3"/>
          <p:cNvSpPr>
            <a:spLocks noGrp="1" noChangeArrowheads="1"/>
          </p:cNvSpPr>
          <p:nvPr>
            <p:ph type="body" idx="1"/>
          </p:nvPr>
        </p:nvSpPr>
        <p:spPr>
          <a:xfrm>
            <a:off x="457200" y="1600200"/>
            <a:ext cx="8229600" cy="3733800"/>
          </a:xfrm>
        </p:spPr>
        <p:txBody>
          <a:bodyPr/>
          <a:lstStyle/>
          <a:p>
            <a:pPr algn="ctr" eaLnBrk="1" hangingPunct="1">
              <a:buFontTx/>
              <a:buNone/>
            </a:pPr>
            <a:r>
              <a:rPr lang="en-US" altLang="en-US" b="1">
                <a:solidFill>
                  <a:srgbClr val="000000"/>
                </a:solidFill>
              </a:rPr>
              <a:t>CORRECTIVE ACTIONS:</a:t>
            </a:r>
          </a:p>
          <a:p>
            <a:pPr algn="ctr" eaLnBrk="1" hangingPunct="1"/>
            <a:r>
              <a:rPr lang="en-US" altLang="en-US" b="1"/>
              <a:t>Cease inappropriate actions</a:t>
            </a:r>
          </a:p>
          <a:p>
            <a:pPr algn="ctr" eaLnBrk="1" hangingPunct="1"/>
            <a:r>
              <a:rPr lang="en-US" altLang="en-US" b="1"/>
              <a:t>Institute appropriate procedures</a:t>
            </a:r>
          </a:p>
          <a:p>
            <a:pPr algn="ctr" eaLnBrk="1" hangingPunct="1">
              <a:buFontTx/>
              <a:buNone/>
            </a:pPr>
            <a:r>
              <a:rPr lang="en-US" altLang="en-US" b="1">
                <a:solidFill>
                  <a:srgbClr val="000000"/>
                </a:solidFill>
              </a:rPr>
              <a:t>FAILURE/REFUSAL CAN RESULT IN LOSS OF FEDERAL ASSISTANCE FROM </a:t>
            </a:r>
            <a:r>
              <a:rPr lang="en-US" altLang="en-US" b="1" u="sng">
                <a:solidFill>
                  <a:srgbClr val="000000"/>
                </a:solidFill>
              </a:rPr>
              <a:t>ALL</a:t>
            </a:r>
            <a:r>
              <a:rPr lang="en-US" altLang="en-US" b="1">
                <a:solidFill>
                  <a:srgbClr val="000000"/>
                </a:solidFill>
              </a:rPr>
              <a:t> FEDERAL SOURCES!</a:t>
            </a:r>
          </a:p>
          <a:p>
            <a:pPr eaLnBrk="1" hangingPunct="1"/>
            <a:endParaRPr lang="en-US" altLang="en-US"/>
          </a:p>
          <a:p>
            <a:pPr eaLnBrk="1" hangingPunct="1"/>
            <a:endParaRPr lang="en-US" altLang="en-US"/>
          </a:p>
        </p:txBody>
      </p:sp>
      <p:pic>
        <p:nvPicPr>
          <p:cNvPr id="82948" name="Picture 4" descr="MCj04344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953000"/>
            <a:ext cx="12890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928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b="1"/>
              <a:t>REASONABLE ACCOMMODATIONS</a:t>
            </a:r>
          </a:p>
        </p:txBody>
      </p:sp>
      <p:sp>
        <p:nvSpPr>
          <p:cNvPr id="84995" name="Rectangle 3"/>
          <p:cNvSpPr>
            <a:spLocks noGrp="1" noChangeArrowheads="1"/>
          </p:cNvSpPr>
          <p:nvPr>
            <p:ph type="body" idx="1"/>
          </p:nvPr>
        </p:nvSpPr>
        <p:spPr/>
        <p:txBody>
          <a:bodyPr/>
          <a:lstStyle/>
          <a:p>
            <a:pPr algn="ctr" eaLnBrk="1" hangingPunct="1">
              <a:buFontTx/>
              <a:buNone/>
            </a:pPr>
            <a:r>
              <a:rPr lang="en-US" altLang="en-US" b="1">
                <a:solidFill>
                  <a:srgbClr val="000000"/>
                </a:solidFill>
              </a:rPr>
              <a:t>INSURE ACCESS FOR PEOPLE WITH DISABILITIES!</a:t>
            </a:r>
          </a:p>
          <a:p>
            <a:pPr eaLnBrk="1" hangingPunct="1"/>
            <a:r>
              <a:rPr lang="en-US" altLang="en-US" b="1"/>
              <a:t>Parking lot, entrances &amp; exits, halls, elevators, rest rooms, sign language interpreters, Braille signage, service animals</a:t>
            </a:r>
          </a:p>
          <a:p>
            <a:pPr eaLnBrk="1" hangingPunct="1"/>
            <a:r>
              <a:rPr lang="en-US" altLang="en-US" b="1"/>
              <a:t>Alternative arrangements for service</a:t>
            </a:r>
            <a:endParaRPr lang="en-US" altLang="en-US"/>
          </a:p>
          <a:p>
            <a:pPr eaLnBrk="1" hangingPunct="1"/>
            <a:endParaRPr lang="en-US" altLang="en-US"/>
          </a:p>
        </p:txBody>
      </p:sp>
      <p:pic>
        <p:nvPicPr>
          <p:cNvPr id="84996" name="Picture 4" descr="MCj008875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181600"/>
            <a:ext cx="18002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MCj030369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257800"/>
            <a:ext cx="12239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MCj038339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5257800"/>
            <a:ext cx="976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851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b="1" dirty="0"/>
              <a:t>REASONABLE ACCOMMODATIONS</a:t>
            </a:r>
          </a:p>
        </p:txBody>
      </p:sp>
      <p:sp>
        <p:nvSpPr>
          <p:cNvPr id="87043" name="Rectangle 3"/>
          <p:cNvSpPr>
            <a:spLocks noGrp="1" noChangeArrowheads="1"/>
          </p:cNvSpPr>
          <p:nvPr>
            <p:ph type="body" idx="1"/>
          </p:nvPr>
        </p:nvSpPr>
        <p:spPr/>
        <p:txBody>
          <a:bodyPr/>
          <a:lstStyle/>
          <a:p>
            <a:pPr algn="ctr" eaLnBrk="1" hangingPunct="1">
              <a:lnSpc>
                <a:spcPct val="90000"/>
              </a:lnSpc>
              <a:buFontTx/>
              <a:buNone/>
            </a:pPr>
            <a:r>
              <a:rPr lang="en-US" altLang="en-US" b="1" dirty="0">
                <a:solidFill>
                  <a:srgbClr val="000000"/>
                </a:solidFill>
              </a:rPr>
              <a:t>FOOD ACCOMMODATIONS</a:t>
            </a:r>
          </a:p>
          <a:p>
            <a:pPr algn="ctr" eaLnBrk="1" hangingPunct="1">
              <a:lnSpc>
                <a:spcPct val="90000"/>
              </a:lnSpc>
              <a:buFontTx/>
              <a:buNone/>
            </a:pPr>
            <a:endParaRPr lang="en-US" altLang="en-US" b="1" dirty="0">
              <a:solidFill>
                <a:srgbClr val="000000"/>
              </a:solidFill>
            </a:endParaRPr>
          </a:p>
          <a:p>
            <a:pPr eaLnBrk="1" hangingPunct="1">
              <a:lnSpc>
                <a:spcPct val="90000"/>
              </a:lnSpc>
            </a:pPr>
            <a:r>
              <a:rPr lang="en-US" altLang="en-US" b="1" dirty="0"/>
              <a:t>Accommodations will need to be tailored to meet individual situations</a:t>
            </a:r>
          </a:p>
          <a:p>
            <a:pPr eaLnBrk="1" hangingPunct="1">
              <a:lnSpc>
                <a:spcPct val="90000"/>
              </a:lnSpc>
            </a:pPr>
            <a:r>
              <a:rPr lang="en-US" altLang="en-US" b="1" dirty="0">
                <a:solidFill>
                  <a:srgbClr val="000000"/>
                </a:solidFill>
              </a:rPr>
              <a:t>Refer to Meal Modifications training for helpful info</a:t>
            </a:r>
          </a:p>
        </p:txBody>
      </p:sp>
      <p:pic>
        <p:nvPicPr>
          <p:cNvPr id="87044" name="Picture 7" descr="MCj02153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152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8" descr="MCj021537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410200"/>
            <a:ext cx="1371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9" descr="MCj041045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5408613"/>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0" descr="MCj008608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5310188"/>
            <a:ext cx="13716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432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b="1"/>
              <a:t>REASONABLE ACCOMMODATIONS</a:t>
            </a:r>
          </a:p>
        </p:txBody>
      </p:sp>
      <p:sp>
        <p:nvSpPr>
          <p:cNvPr id="46083" name="Rectangle 3"/>
          <p:cNvSpPr>
            <a:spLocks noGrp="1" noChangeArrowheads="1"/>
          </p:cNvSpPr>
          <p:nvPr>
            <p:ph type="body" idx="1"/>
          </p:nvPr>
        </p:nvSpPr>
        <p:spPr>
          <a:xfrm>
            <a:off x="228600" y="1447800"/>
            <a:ext cx="8763000" cy="4608513"/>
          </a:xfrm>
        </p:spPr>
        <p:txBody>
          <a:bodyPr/>
          <a:lstStyle/>
          <a:p>
            <a:pPr algn="ctr" eaLnBrk="1" hangingPunct="1">
              <a:lnSpc>
                <a:spcPct val="90000"/>
              </a:lnSpc>
              <a:buFontTx/>
              <a:buNone/>
              <a:defRPr/>
            </a:pPr>
            <a:r>
              <a:rPr lang="en-US" altLang="en-US" b="1" dirty="0">
                <a:solidFill>
                  <a:srgbClr val="000000"/>
                </a:solidFill>
              </a:rPr>
              <a:t>Food Accommodations – Basic Requirements</a:t>
            </a:r>
          </a:p>
          <a:p>
            <a:pPr eaLnBrk="1" hangingPunct="1">
              <a:lnSpc>
                <a:spcPct val="90000"/>
              </a:lnSpc>
              <a:defRPr/>
            </a:pPr>
            <a:r>
              <a:rPr lang="en-US" altLang="en-US" sz="2800" b="1" dirty="0"/>
              <a:t>Medical Statement to Request Special Meals and/or Accommodations – Form in CNP in Meal Pattern folder</a:t>
            </a:r>
          </a:p>
          <a:p>
            <a:pPr eaLnBrk="1" hangingPunct="1">
              <a:lnSpc>
                <a:spcPct val="90000"/>
              </a:lnSpc>
              <a:defRPr/>
            </a:pPr>
            <a:r>
              <a:rPr lang="en-US" altLang="en-US" sz="2800" b="1" dirty="0"/>
              <a:t>Type of disability or medical condition </a:t>
            </a:r>
          </a:p>
          <a:p>
            <a:pPr eaLnBrk="1" hangingPunct="1">
              <a:lnSpc>
                <a:spcPct val="90000"/>
              </a:lnSpc>
              <a:defRPr/>
            </a:pPr>
            <a:r>
              <a:rPr lang="en-US" altLang="en-US" sz="2800" b="1" dirty="0"/>
              <a:t>Type of accommodation needed</a:t>
            </a:r>
          </a:p>
          <a:p>
            <a:pPr eaLnBrk="1" hangingPunct="1">
              <a:lnSpc>
                <a:spcPct val="90000"/>
              </a:lnSpc>
              <a:defRPr/>
            </a:pPr>
            <a:r>
              <a:rPr lang="en-US" altLang="en-US" sz="2800" b="1" dirty="0"/>
              <a:t>Do not second guess doctor</a:t>
            </a:r>
          </a:p>
          <a:p>
            <a:pPr eaLnBrk="1" hangingPunct="1">
              <a:lnSpc>
                <a:spcPct val="90000"/>
              </a:lnSpc>
              <a:defRPr/>
            </a:pPr>
            <a:r>
              <a:rPr lang="en-US" altLang="en-US" sz="2800" b="1" dirty="0"/>
              <a:t>May need to work with a </a:t>
            </a:r>
          </a:p>
          <a:p>
            <a:pPr marL="0" indent="0" eaLnBrk="1" hangingPunct="1">
              <a:lnSpc>
                <a:spcPct val="90000"/>
              </a:lnSpc>
              <a:buFontTx/>
              <a:buNone/>
              <a:defRPr/>
            </a:pPr>
            <a:r>
              <a:rPr lang="en-US" altLang="en-US" sz="2800" b="1" dirty="0"/>
              <a:t>   nutritionist</a:t>
            </a:r>
          </a:p>
        </p:txBody>
      </p:sp>
      <p:pic>
        <p:nvPicPr>
          <p:cNvPr id="89092" name="Picture 7" descr="MCj02332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181600"/>
            <a:ext cx="1905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96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42913" y="228600"/>
            <a:ext cx="8243887" cy="990600"/>
          </a:xfrm>
        </p:spPr>
        <p:txBody>
          <a:bodyPr/>
          <a:lstStyle/>
          <a:p>
            <a:pPr eaLnBrk="1" hangingPunct="1">
              <a:defRPr/>
            </a:pPr>
            <a:r>
              <a:rPr lang="en-US" b="1"/>
              <a:t>SITUATION</a:t>
            </a:r>
          </a:p>
        </p:txBody>
      </p:sp>
      <p:sp>
        <p:nvSpPr>
          <p:cNvPr id="91139" name="Rectangle 3"/>
          <p:cNvSpPr>
            <a:spLocks noGrp="1" noChangeArrowheads="1"/>
          </p:cNvSpPr>
          <p:nvPr>
            <p:ph type="body" idx="1"/>
          </p:nvPr>
        </p:nvSpPr>
        <p:spPr>
          <a:xfrm>
            <a:off x="228600" y="1295400"/>
            <a:ext cx="8686800" cy="3810000"/>
          </a:xfrm>
        </p:spPr>
        <p:txBody>
          <a:bodyPr/>
          <a:lstStyle/>
          <a:p>
            <a:pPr eaLnBrk="1" hangingPunct="1">
              <a:buFontTx/>
              <a:buNone/>
            </a:pPr>
            <a:r>
              <a:rPr lang="en-US" altLang="en-US"/>
              <a:t>	</a:t>
            </a:r>
            <a:r>
              <a:rPr lang="en-US" altLang="en-US" b="1"/>
              <a:t>A parent wants to enroll a disabled child in a day care center.  The day care center asks if it can refuse the child admission because it would be too hard to deal with this.  What do you respond?</a:t>
            </a:r>
          </a:p>
        </p:txBody>
      </p:sp>
      <p:pic>
        <p:nvPicPr>
          <p:cNvPr id="91140" name="Picture 7" descr="MCj02320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038600"/>
            <a:ext cx="19018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479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pPr marL="0" indent="0">
              <a:buNone/>
            </a:pPr>
            <a:r>
              <a:rPr lang="en-US" sz="2800" b="1" dirty="0"/>
              <a:t>As a rule, except for religious institutions, child care providers may not discriminate against disabled children in enrollment. The Department of Justice has issued extensive guidance on this in the form of Q&amp;A.s that are part of the handouts from this session.</a:t>
            </a:r>
          </a:p>
        </p:txBody>
      </p:sp>
    </p:spTree>
    <p:extLst>
      <p:ext uri="{BB962C8B-B14F-4D97-AF65-F5344CB8AC3E}">
        <p14:creationId xmlns:p14="http://schemas.microsoft.com/office/powerpoint/2010/main" val="29548568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2913" y="228600"/>
            <a:ext cx="8243887" cy="838200"/>
          </a:xfrm>
        </p:spPr>
        <p:txBody>
          <a:bodyPr/>
          <a:lstStyle/>
          <a:p>
            <a:pPr eaLnBrk="1" hangingPunct="1">
              <a:defRPr/>
            </a:pPr>
            <a:r>
              <a:rPr lang="en-US" b="1"/>
              <a:t>LANGUAGE ASSISTANCE</a:t>
            </a:r>
          </a:p>
        </p:txBody>
      </p:sp>
      <p:sp>
        <p:nvSpPr>
          <p:cNvPr id="93187" name="Rectangle 3"/>
          <p:cNvSpPr>
            <a:spLocks noGrp="1" noChangeArrowheads="1"/>
          </p:cNvSpPr>
          <p:nvPr>
            <p:ph type="body" idx="1"/>
          </p:nvPr>
        </p:nvSpPr>
        <p:spPr>
          <a:xfrm>
            <a:off x="457200" y="1143000"/>
            <a:ext cx="8229600" cy="4343400"/>
          </a:xfrm>
        </p:spPr>
        <p:txBody>
          <a:bodyPr/>
          <a:lstStyle/>
          <a:p>
            <a:pPr eaLnBrk="1" hangingPunct="1"/>
            <a:r>
              <a:rPr lang="en-US" altLang="en-US" b="1"/>
              <a:t>People with limited English proficiency (LEP) need to be served in other languages</a:t>
            </a:r>
          </a:p>
          <a:p>
            <a:pPr eaLnBrk="1" hangingPunct="1"/>
            <a:r>
              <a:rPr lang="en-US" altLang="en-US" b="1"/>
              <a:t>Outreach in other languages is important</a:t>
            </a:r>
          </a:p>
          <a:p>
            <a:pPr eaLnBrk="1" hangingPunct="1"/>
            <a:r>
              <a:rPr lang="en-US" altLang="en-US" b="1"/>
              <a:t>Generally, service </a:t>
            </a:r>
            <a:r>
              <a:rPr lang="en-US" altLang="en-US" b="1" u="sng"/>
              <a:t>must </a:t>
            </a:r>
            <a:r>
              <a:rPr lang="en-US" altLang="en-US" b="1"/>
              <a:t>be provided – flexibility in how it is provided</a:t>
            </a:r>
          </a:p>
          <a:p>
            <a:pPr eaLnBrk="1" hangingPunct="1"/>
            <a:endParaRPr lang="en-US" altLang="en-US"/>
          </a:p>
        </p:txBody>
      </p:sp>
      <p:pic>
        <p:nvPicPr>
          <p:cNvPr id="93188" name="Picture 4" descr="MCj02972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87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18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42913" y="228600"/>
            <a:ext cx="8243887" cy="838200"/>
          </a:xfrm>
        </p:spPr>
        <p:txBody>
          <a:bodyPr/>
          <a:lstStyle/>
          <a:p>
            <a:pPr eaLnBrk="1" hangingPunct="1">
              <a:defRPr/>
            </a:pPr>
            <a:r>
              <a:rPr lang="en-US" b="1"/>
              <a:t>LANGUAGE ASSISTANCE</a:t>
            </a:r>
          </a:p>
        </p:txBody>
      </p:sp>
      <p:sp>
        <p:nvSpPr>
          <p:cNvPr id="96259" name="Rectangle 3"/>
          <p:cNvSpPr>
            <a:spLocks noGrp="1" noChangeArrowheads="1"/>
          </p:cNvSpPr>
          <p:nvPr>
            <p:ph type="body" idx="1"/>
          </p:nvPr>
        </p:nvSpPr>
        <p:spPr>
          <a:xfrm>
            <a:off x="457200" y="1143000"/>
            <a:ext cx="8229600" cy="4724400"/>
          </a:xfrm>
        </p:spPr>
        <p:txBody>
          <a:bodyPr/>
          <a:lstStyle/>
          <a:p>
            <a:pPr marL="609600" indent="-609600" algn="ctr" eaLnBrk="1" hangingPunct="1">
              <a:lnSpc>
                <a:spcPct val="80000"/>
              </a:lnSpc>
              <a:buFontTx/>
              <a:buNone/>
              <a:defRPr/>
            </a:pPr>
            <a:r>
              <a:rPr lang="en-US" altLang="en-US" sz="2800" b="1" dirty="0">
                <a:solidFill>
                  <a:srgbClr val="000000"/>
                </a:solidFill>
              </a:rPr>
              <a:t>How service is provided depends on:</a:t>
            </a:r>
          </a:p>
          <a:p>
            <a:pPr marL="609600" indent="-609600" eaLnBrk="1" hangingPunct="1">
              <a:lnSpc>
                <a:spcPct val="80000"/>
              </a:lnSpc>
              <a:buFontTx/>
              <a:buAutoNum type="arabicPeriod"/>
              <a:defRPr/>
            </a:pPr>
            <a:r>
              <a:rPr lang="en-US" altLang="en-US" sz="2800" b="1" dirty="0"/>
              <a:t>number &amp; proportion of LEP persons served or encountered in eligible population;</a:t>
            </a:r>
          </a:p>
          <a:p>
            <a:pPr marL="609600" indent="-609600" eaLnBrk="1" hangingPunct="1">
              <a:lnSpc>
                <a:spcPct val="80000"/>
              </a:lnSpc>
              <a:buFontTx/>
              <a:buAutoNum type="arabicPeriod"/>
              <a:defRPr/>
            </a:pPr>
            <a:r>
              <a:rPr lang="en-US" altLang="en-US" sz="2800" b="1" dirty="0"/>
              <a:t>frequency of LEP persons’ contact with program;</a:t>
            </a:r>
          </a:p>
          <a:p>
            <a:pPr marL="609600" indent="-609600" eaLnBrk="1" hangingPunct="1">
              <a:lnSpc>
                <a:spcPct val="80000"/>
              </a:lnSpc>
              <a:buFontTx/>
              <a:buAutoNum type="arabicPeriod"/>
              <a:defRPr/>
            </a:pPr>
            <a:r>
              <a:rPr lang="en-US" altLang="en-US" sz="2800" b="1" dirty="0"/>
              <a:t>nature &amp; importance of program, activity, or service; and </a:t>
            </a:r>
          </a:p>
          <a:p>
            <a:pPr marL="609600" indent="-609600" eaLnBrk="1" hangingPunct="1">
              <a:lnSpc>
                <a:spcPct val="80000"/>
              </a:lnSpc>
              <a:buFontTx/>
              <a:buAutoNum type="arabicPeriod"/>
              <a:defRPr/>
            </a:pPr>
            <a:r>
              <a:rPr lang="en-US" altLang="en-US" sz="2800" b="1" dirty="0"/>
              <a:t>resources available and costs.</a:t>
            </a:r>
          </a:p>
          <a:p>
            <a:pPr marL="514350" indent="-514350" algn="ctr" eaLnBrk="1" hangingPunct="1">
              <a:lnSpc>
                <a:spcPct val="80000"/>
              </a:lnSpc>
              <a:buFontTx/>
              <a:buNone/>
              <a:defRPr/>
            </a:pPr>
            <a:r>
              <a:rPr lang="en-US" altLang="en-US" sz="2800" b="1" dirty="0">
                <a:solidFill>
                  <a:srgbClr val="000000"/>
                </a:solidFill>
              </a:rPr>
              <a:t>    SHORTAGE OF RESOURCES DOES </a:t>
            </a:r>
            <a:r>
              <a:rPr lang="en-US" altLang="en-US" sz="2800" b="1" u="sng" dirty="0">
                <a:solidFill>
                  <a:srgbClr val="000000"/>
                </a:solidFill>
              </a:rPr>
              <a:t>NOT</a:t>
            </a:r>
            <a:r>
              <a:rPr lang="en-US" altLang="en-US" sz="2800" b="1" dirty="0">
                <a:solidFill>
                  <a:srgbClr val="000000"/>
                </a:solidFill>
              </a:rPr>
              <a:t> ELIMINATE REQUIREMENT EXCEPT IN CASES OF EXTREME HARDSHIP!!!</a:t>
            </a:r>
          </a:p>
        </p:txBody>
      </p:sp>
    </p:spTree>
    <p:extLst>
      <p:ext uri="{BB962C8B-B14F-4D97-AF65-F5344CB8AC3E}">
        <p14:creationId xmlns:p14="http://schemas.microsoft.com/office/powerpoint/2010/main" val="23390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00" y="956047"/>
            <a:ext cx="7239000" cy="4301753"/>
          </a:xfrm>
          <a:prstGeom prst="rect">
            <a:avLst/>
          </a:prstGeom>
        </p:spPr>
      </p:pic>
      <p:sp>
        <p:nvSpPr>
          <p:cNvPr id="4" name="TextBox 3"/>
          <p:cNvSpPr txBox="1"/>
          <p:nvPr/>
        </p:nvSpPr>
        <p:spPr>
          <a:xfrm>
            <a:off x="741300" y="270490"/>
            <a:ext cx="7772400" cy="677108"/>
          </a:xfrm>
          <a:prstGeom prst="rect">
            <a:avLst/>
          </a:prstGeom>
          <a:noFill/>
        </p:spPr>
        <p:txBody>
          <a:bodyPr wrap="square" rtlCol="0">
            <a:spAutoFit/>
          </a:bodyPr>
          <a:lstStyle/>
          <a:p>
            <a:pPr algn="ctr"/>
            <a:r>
              <a:rPr lang="en-US" sz="2400" b="1" dirty="0"/>
              <a:t>Creating Compliant Menus</a:t>
            </a:r>
          </a:p>
          <a:p>
            <a:pPr algn="ctr"/>
            <a:r>
              <a:rPr lang="en-US" sz="1400" b="1" dirty="0"/>
              <a:t>Disclaimers</a:t>
            </a:r>
          </a:p>
        </p:txBody>
      </p:sp>
      <p:sp>
        <p:nvSpPr>
          <p:cNvPr id="5" name="Curved Right Arrow 4"/>
          <p:cNvSpPr/>
          <p:nvPr/>
        </p:nvSpPr>
        <p:spPr>
          <a:xfrm>
            <a:off x="76200" y="3200400"/>
            <a:ext cx="1143000" cy="3200400"/>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529400" y="5663165"/>
            <a:ext cx="6400800" cy="646331"/>
          </a:xfrm>
          <a:prstGeom prst="rect">
            <a:avLst/>
          </a:prstGeom>
          <a:noFill/>
        </p:spPr>
        <p:txBody>
          <a:bodyPr wrap="square" rtlCol="0">
            <a:spAutoFit/>
          </a:bodyPr>
          <a:lstStyle/>
          <a:p>
            <a:r>
              <a:rPr lang="en-US" u="sng" dirty="0"/>
              <a:t>All</a:t>
            </a:r>
            <a:r>
              <a:rPr lang="en-US" dirty="0"/>
              <a:t> menus are required to indicate Homemade, CN/Product Formulation, and Whole Grain Rich items. </a:t>
            </a:r>
          </a:p>
        </p:txBody>
      </p:sp>
    </p:spTree>
    <p:extLst>
      <p:ext uri="{BB962C8B-B14F-4D97-AF65-F5344CB8AC3E}">
        <p14:creationId xmlns:p14="http://schemas.microsoft.com/office/powerpoint/2010/main" val="3204618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42913" y="228600"/>
            <a:ext cx="8243887" cy="838200"/>
          </a:xfrm>
        </p:spPr>
        <p:txBody>
          <a:bodyPr/>
          <a:lstStyle/>
          <a:p>
            <a:pPr eaLnBrk="1" hangingPunct="1">
              <a:defRPr/>
            </a:pPr>
            <a:r>
              <a:rPr lang="en-US" b="1"/>
              <a:t>LANGUAGE ASSISTANCE</a:t>
            </a:r>
          </a:p>
        </p:txBody>
      </p:sp>
      <p:sp>
        <p:nvSpPr>
          <p:cNvPr id="97283" name="Rectangle 3"/>
          <p:cNvSpPr>
            <a:spLocks noGrp="1" noChangeArrowheads="1"/>
          </p:cNvSpPr>
          <p:nvPr>
            <p:ph type="body" idx="1"/>
          </p:nvPr>
        </p:nvSpPr>
        <p:spPr>
          <a:xfrm>
            <a:off x="457200" y="1143000"/>
            <a:ext cx="8229600" cy="4343400"/>
          </a:xfrm>
        </p:spPr>
        <p:txBody>
          <a:bodyPr/>
          <a:lstStyle/>
          <a:p>
            <a:pPr eaLnBrk="1" hangingPunct="1"/>
            <a:r>
              <a:rPr lang="en-US" altLang="en-US" b="1" dirty="0">
                <a:solidFill>
                  <a:srgbClr val="000000"/>
                </a:solidFill>
              </a:rPr>
              <a:t>Volunteers may be used, but make sure they understand interpreter ethics – particularly </a:t>
            </a:r>
            <a:r>
              <a:rPr lang="en-US" altLang="en-US" b="1" u="sng" dirty="0">
                <a:solidFill>
                  <a:srgbClr val="000000"/>
                </a:solidFill>
              </a:rPr>
              <a:t>confidentiality</a:t>
            </a:r>
            <a:r>
              <a:rPr lang="en-US" altLang="en-US" b="1" dirty="0">
                <a:solidFill>
                  <a:srgbClr val="000000"/>
                </a:solidFill>
              </a:rPr>
              <a:t>!</a:t>
            </a:r>
          </a:p>
          <a:p>
            <a:pPr eaLnBrk="1" hangingPunct="1"/>
            <a:r>
              <a:rPr lang="en-US" altLang="en-US" b="1" dirty="0"/>
              <a:t>Children should not be used as interpreters.</a:t>
            </a:r>
          </a:p>
          <a:p>
            <a:pPr eaLnBrk="1" hangingPunct="1"/>
            <a:r>
              <a:rPr lang="en-US" altLang="en-US" b="1" dirty="0">
                <a:solidFill>
                  <a:srgbClr val="000000"/>
                </a:solidFill>
              </a:rPr>
              <a:t>See </a:t>
            </a:r>
            <a:r>
              <a:rPr lang="en-US" altLang="en-US" b="1" dirty="0">
                <a:solidFill>
                  <a:srgbClr val="7030A0"/>
                </a:solidFill>
                <a:hlinkClick r:id="rId3">
                  <a:extLst>
                    <a:ext uri="{A12FA001-AC4F-418D-AE19-62706E023703}">
                      <ahyp:hlinkClr xmlns:ahyp="http://schemas.microsoft.com/office/drawing/2018/hyperlinkcolor" val="tx"/>
                    </a:ext>
                  </a:extLst>
                </a:hlinkClick>
              </a:rPr>
              <a:t>www.lep.gov</a:t>
            </a:r>
            <a:r>
              <a:rPr lang="en-US" altLang="en-US" b="1" dirty="0">
                <a:solidFill>
                  <a:srgbClr val="7030A0"/>
                </a:solidFill>
              </a:rPr>
              <a:t> </a:t>
            </a:r>
            <a:r>
              <a:rPr lang="en-US" altLang="en-US" b="1" dirty="0">
                <a:solidFill>
                  <a:srgbClr val="000000"/>
                </a:solidFill>
              </a:rPr>
              <a:t>for resources &amp; information.</a:t>
            </a:r>
          </a:p>
          <a:p>
            <a:pPr eaLnBrk="1" hangingPunct="1"/>
            <a:endParaRPr lang="en-US" altLang="en-US" dirty="0">
              <a:solidFill>
                <a:srgbClr val="000000"/>
              </a:solidFill>
            </a:endParaRPr>
          </a:p>
        </p:txBody>
      </p:sp>
      <p:pic>
        <p:nvPicPr>
          <p:cNvPr id="97284" name="Picture 5" descr="MCj00889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876800"/>
            <a:ext cx="20574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902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38400" y="381000"/>
            <a:ext cx="4724400" cy="838200"/>
          </a:xfrm>
        </p:spPr>
        <p:txBody>
          <a:bodyPr/>
          <a:lstStyle/>
          <a:p>
            <a:pPr eaLnBrk="1" hangingPunct="1">
              <a:defRPr/>
            </a:pPr>
            <a:r>
              <a:rPr lang="en-US" b="1"/>
              <a:t>SITUATION</a:t>
            </a:r>
          </a:p>
        </p:txBody>
      </p:sp>
      <p:sp>
        <p:nvSpPr>
          <p:cNvPr id="99331" name="Rectangle 3"/>
          <p:cNvSpPr>
            <a:spLocks noGrp="1" noChangeArrowheads="1"/>
          </p:cNvSpPr>
          <p:nvPr>
            <p:ph type="body" idx="1"/>
          </p:nvPr>
        </p:nvSpPr>
        <p:spPr>
          <a:xfrm>
            <a:off x="228600" y="1600200"/>
            <a:ext cx="8686800" cy="3352800"/>
          </a:xfrm>
        </p:spPr>
        <p:txBody>
          <a:bodyPr/>
          <a:lstStyle/>
          <a:p>
            <a:pPr eaLnBrk="1" hangingPunct="1">
              <a:buFontTx/>
              <a:buNone/>
            </a:pPr>
            <a:r>
              <a:rPr lang="en-US" altLang="en-US"/>
              <a:t>	</a:t>
            </a:r>
            <a:r>
              <a:rPr lang="en-US" altLang="en-US" b="1"/>
              <a:t>A reputable charitable organization in your community wants to provide holiday gifts and asks for a list of all of the Hispanic children being served by your organization.  How should you respond?</a:t>
            </a:r>
          </a:p>
        </p:txBody>
      </p:sp>
      <p:pic>
        <p:nvPicPr>
          <p:cNvPr id="99332" name="Picture 7" descr="MCj040984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11382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9" descr="MCj041054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572000"/>
            <a:ext cx="178276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10" descr="MCj040984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1382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306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SITUATION-ANSWER</a:t>
            </a:r>
          </a:p>
        </p:txBody>
      </p:sp>
      <p:sp>
        <p:nvSpPr>
          <p:cNvPr id="3" name="Content Placeholder 2"/>
          <p:cNvSpPr>
            <a:spLocks noGrp="1"/>
          </p:cNvSpPr>
          <p:nvPr>
            <p:ph idx="1"/>
          </p:nvPr>
        </p:nvSpPr>
        <p:spPr/>
        <p:txBody>
          <a:bodyPr/>
          <a:lstStyle/>
          <a:p>
            <a:r>
              <a:rPr lang="en-US" sz="2000" b="1" dirty="0"/>
              <a:t>Under no circumstances should the charitable organization, no matter how reputable, be provided with names. First, it would violate privacy and requirements relating to confidentiality of racial/ethnic data. Also, by singling out Hispanic children to receive gifts, this organization is seeking to violate Title VI by discriminating based on national origin since this would impact negatively on other children. By identifying the Hispanic children, the provider would be facilitating discrimination.</a:t>
            </a:r>
          </a:p>
        </p:txBody>
      </p:sp>
    </p:spTree>
    <p:extLst>
      <p:ext uri="{BB962C8B-B14F-4D97-AF65-F5344CB8AC3E}">
        <p14:creationId xmlns:p14="http://schemas.microsoft.com/office/powerpoint/2010/main" val="8062163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2913" y="228600"/>
            <a:ext cx="8243887" cy="838200"/>
          </a:xfrm>
        </p:spPr>
        <p:txBody>
          <a:bodyPr/>
          <a:lstStyle/>
          <a:p>
            <a:pPr eaLnBrk="1" hangingPunct="1">
              <a:defRPr/>
            </a:pPr>
            <a:r>
              <a:rPr lang="en-US" b="1"/>
              <a:t>CONFLICT RESOLUTION</a:t>
            </a:r>
          </a:p>
        </p:txBody>
      </p:sp>
      <p:sp>
        <p:nvSpPr>
          <p:cNvPr id="101379" name="Rectangle 3"/>
          <p:cNvSpPr>
            <a:spLocks noGrp="1" noChangeArrowheads="1"/>
          </p:cNvSpPr>
          <p:nvPr>
            <p:ph type="body" idx="1"/>
          </p:nvPr>
        </p:nvSpPr>
        <p:spPr>
          <a:xfrm>
            <a:off x="457200" y="1143000"/>
            <a:ext cx="8229600" cy="4114800"/>
          </a:xfrm>
        </p:spPr>
        <p:txBody>
          <a:bodyPr/>
          <a:lstStyle/>
          <a:p>
            <a:pPr eaLnBrk="1" hangingPunct="1">
              <a:lnSpc>
                <a:spcPct val="90000"/>
              </a:lnSpc>
            </a:pPr>
            <a:r>
              <a:rPr lang="en-US" altLang="en-US" sz="2800" b="1"/>
              <a:t>Have a written and posted policy for dealing with unacceptable behavior and conflicts</a:t>
            </a:r>
          </a:p>
          <a:p>
            <a:pPr eaLnBrk="1" hangingPunct="1">
              <a:lnSpc>
                <a:spcPct val="90000"/>
              </a:lnSpc>
            </a:pPr>
            <a:r>
              <a:rPr lang="en-US" altLang="en-US" sz="2800" b="1"/>
              <a:t>Try to remain calm</a:t>
            </a:r>
          </a:p>
          <a:p>
            <a:pPr eaLnBrk="1" hangingPunct="1">
              <a:lnSpc>
                <a:spcPct val="90000"/>
              </a:lnSpc>
            </a:pPr>
            <a:r>
              <a:rPr lang="en-US" altLang="en-US" sz="2800" b="1"/>
              <a:t>Try to explain situation</a:t>
            </a:r>
          </a:p>
          <a:p>
            <a:pPr eaLnBrk="1" hangingPunct="1">
              <a:lnSpc>
                <a:spcPct val="90000"/>
              </a:lnSpc>
            </a:pPr>
            <a:r>
              <a:rPr lang="en-US" altLang="en-US" sz="2800" b="1"/>
              <a:t>Get help, especially if threats or if violence is possible</a:t>
            </a:r>
          </a:p>
          <a:p>
            <a:pPr eaLnBrk="1" hangingPunct="1">
              <a:lnSpc>
                <a:spcPct val="90000"/>
              </a:lnSpc>
            </a:pPr>
            <a:r>
              <a:rPr lang="en-US" altLang="en-US" sz="2800" b="1"/>
              <a:t>Use alternative dispute resolution (ADR) techniques</a:t>
            </a:r>
          </a:p>
          <a:p>
            <a:pPr eaLnBrk="1" hangingPunct="1">
              <a:lnSpc>
                <a:spcPct val="90000"/>
              </a:lnSpc>
            </a:pPr>
            <a:endParaRPr lang="en-US" altLang="en-US" sz="2800"/>
          </a:p>
          <a:p>
            <a:pPr eaLnBrk="1" hangingPunct="1">
              <a:lnSpc>
                <a:spcPct val="90000"/>
              </a:lnSpc>
            </a:pPr>
            <a:endParaRPr lang="en-US" altLang="en-US" sz="2800"/>
          </a:p>
        </p:txBody>
      </p:sp>
      <p:pic>
        <p:nvPicPr>
          <p:cNvPr id="101380" name="Picture 4" descr="MCj023244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953000"/>
            <a:ext cx="19304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9" descr="MMAG00488_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81600"/>
            <a:ext cx="1905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15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243888" cy="857250"/>
          </a:xfrm>
        </p:spPr>
        <p:txBody>
          <a:bodyPr/>
          <a:lstStyle/>
          <a:p>
            <a:pPr eaLnBrk="1" hangingPunct="1">
              <a:defRPr/>
            </a:pPr>
            <a:r>
              <a:rPr lang="en-US" b="1"/>
              <a:t>CUSTOMER SERVICE</a:t>
            </a:r>
          </a:p>
        </p:txBody>
      </p:sp>
      <p:sp>
        <p:nvSpPr>
          <p:cNvPr id="103427" name="Rectangle 3"/>
          <p:cNvSpPr>
            <a:spLocks noGrp="1" noChangeArrowheads="1"/>
          </p:cNvSpPr>
          <p:nvPr>
            <p:ph type="body" idx="1"/>
          </p:nvPr>
        </p:nvSpPr>
        <p:spPr>
          <a:xfrm>
            <a:off x="152400" y="990600"/>
            <a:ext cx="8763000" cy="5638800"/>
          </a:xfrm>
        </p:spPr>
        <p:txBody>
          <a:bodyPr/>
          <a:lstStyle/>
          <a:p>
            <a:pPr algn="ctr" eaLnBrk="1" hangingPunct="1">
              <a:lnSpc>
                <a:spcPct val="80000"/>
              </a:lnSpc>
              <a:buFontTx/>
              <a:buNone/>
            </a:pPr>
            <a:r>
              <a:rPr lang="en-US" altLang="en-US" sz="2400" b="1">
                <a:solidFill>
                  <a:srgbClr val="000000"/>
                </a:solidFill>
              </a:rPr>
              <a:t>“Treat others the way they want to be treated </a:t>
            </a:r>
          </a:p>
          <a:p>
            <a:pPr algn="ctr" eaLnBrk="1" hangingPunct="1">
              <a:lnSpc>
                <a:spcPct val="80000"/>
              </a:lnSpc>
              <a:buFontTx/>
              <a:buNone/>
            </a:pPr>
            <a:r>
              <a:rPr lang="en-US" altLang="en-US" sz="2400" b="1">
                <a:solidFill>
                  <a:srgbClr val="000000"/>
                </a:solidFill>
              </a:rPr>
              <a:t>(or at least be aware of what that is).”</a:t>
            </a:r>
          </a:p>
          <a:p>
            <a:pPr eaLnBrk="1" hangingPunct="1">
              <a:lnSpc>
                <a:spcPct val="80000"/>
              </a:lnSpc>
              <a:buFont typeface="Wingdings" pitchFamily="2" charset="2"/>
              <a:buChar char="ü"/>
            </a:pPr>
            <a:r>
              <a:rPr lang="en-US" altLang="en-US" sz="2400" b="1"/>
              <a:t>Be patient.</a:t>
            </a:r>
          </a:p>
          <a:p>
            <a:pPr eaLnBrk="1" hangingPunct="1">
              <a:lnSpc>
                <a:spcPct val="80000"/>
              </a:lnSpc>
              <a:buFont typeface="Wingdings" pitchFamily="2" charset="2"/>
              <a:buChar char="ü"/>
            </a:pPr>
            <a:r>
              <a:rPr lang="en-US" altLang="en-US" sz="2400" b="1"/>
              <a:t>Be polite.</a:t>
            </a:r>
          </a:p>
          <a:p>
            <a:pPr eaLnBrk="1" hangingPunct="1">
              <a:lnSpc>
                <a:spcPct val="80000"/>
              </a:lnSpc>
              <a:buFont typeface="Wingdings" pitchFamily="2" charset="2"/>
              <a:buChar char="ü"/>
            </a:pPr>
            <a:r>
              <a:rPr lang="en-US" altLang="en-US" sz="2400" b="1"/>
              <a:t>Avoid sarcasm.</a:t>
            </a:r>
          </a:p>
          <a:p>
            <a:pPr eaLnBrk="1" hangingPunct="1">
              <a:lnSpc>
                <a:spcPct val="80000"/>
              </a:lnSpc>
              <a:buFont typeface="Wingdings" pitchFamily="2" charset="2"/>
              <a:buChar char="ü"/>
            </a:pPr>
            <a:r>
              <a:rPr lang="en-US" altLang="en-US" sz="2400" b="1"/>
              <a:t>Be empathetic.  Understand that people may not know the rules or understand how programs work.  They may feel uncomfortable coming to ask for help.</a:t>
            </a:r>
          </a:p>
          <a:p>
            <a:pPr eaLnBrk="1" hangingPunct="1">
              <a:lnSpc>
                <a:spcPct val="80000"/>
              </a:lnSpc>
              <a:buFont typeface="Wingdings" pitchFamily="2" charset="2"/>
              <a:buChar char="ü"/>
            </a:pPr>
            <a:r>
              <a:rPr lang="en-US" altLang="en-US" sz="2400" b="1"/>
              <a:t>Smile when appropriate – make people feel welcome and valued.</a:t>
            </a:r>
          </a:p>
          <a:p>
            <a:pPr eaLnBrk="1" hangingPunct="1">
              <a:lnSpc>
                <a:spcPct val="80000"/>
              </a:lnSpc>
              <a:buFont typeface="Wingdings" pitchFamily="2" charset="2"/>
              <a:buChar char="ü"/>
            </a:pPr>
            <a:r>
              <a:rPr lang="en-US" altLang="en-US" sz="2400" b="1"/>
              <a:t>Explain policy and let them know you will get in trouble if you do anything that violates the rules.</a:t>
            </a:r>
          </a:p>
          <a:p>
            <a:pPr eaLnBrk="1" hangingPunct="1">
              <a:lnSpc>
                <a:spcPct val="80000"/>
              </a:lnSpc>
              <a:buFont typeface="Wingdings" pitchFamily="2" charset="2"/>
              <a:buChar char="ü"/>
            </a:pPr>
            <a:r>
              <a:rPr lang="en-US" altLang="en-US" sz="2400" b="1"/>
              <a:t>Don’t be afraid to apologize.</a:t>
            </a:r>
          </a:p>
          <a:p>
            <a:pPr eaLnBrk="1" hangingPunct="1">
              <a:lnSpc>
                <a:spcPct val="80000"/>
              </a:lnSpc>
              <a:buFont typeface="Wingdings" pitchFamily="2" charset="2"/>
              <a:buChar char="ü"/>
            </a:pPr>
            <a:r>
              <a:rPr lang="en-US" altLang="en-US" sz="2400" b="1"/>
              <a:t>Don’t feel you need to have the last word.</a:t>
            </a:r>
          </a:p>
          <a:p>
            <a:pPr algn="ctr" eaLnBrk="1" hangingPunct="1">
              <a:lnSpc>
                <a:spcPct val="80000"/>
              </a:lnSpc>
              <a:buFontTx/>
              <a:buNone/>
            </a:pPr>
            <a:endParaRPr lang="en-US" altLang="en-US" sz="2400" b="1"/>
          </a:p>
          <a:p>
            <a:pPr eaLnBrk="1" hangingPunct="1">
              <a:lnSpc>
                <a:spcPct val="80000"/>
              </a:lnSpc>
            </a:pPr>
            <a:endParaRPr lang="en-US" altLang="en-US" sz="2400"/>
          </a:p>
        </p:txBody>
      </p:sp>
      <p:pic>
        <p:nvPicPr>
          <p:cNvPr id="103428" name="Picture 8" descr="MCBD1051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76400"/>
            <a:ext cx="1371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7806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0" y="304800"/>
            <a:ext cx="6019800" cy="762000"/>
          </a:xfrm>
        </p:spPr>
        <p:txBody>
          <a:bodyPr/>
          <a:lstStyle/>
          <a:p>
            <a:pPr eaLnBrk="1" hangingPunct="1">
              <a:defRPr/>
            </a:pPr>
            <a:r>
              <a:rPr lang="en-US" b="1"/>
              <a:t>QUESTIONS?</a:t>
            </a:r>
          </a:p>
        </p:txBody>
      </p:sp>
      <p:sp>
        <p:nvSpPr>
          <p:cNvPr id="53251" name="Rectangle 3"/>
          <p:cNvSpPr>
            <a:spLocks noGrp="1" noChangeArrowheads="1"/>
          </p:cNvSpPr>
          <p:nvPr>
            <p:ph type="body" idx="1"/>
          </p:nvPr>
        </p:nvSpPr>
        <p:spPr>
          <a:xfrm>
            <a:off x="457200" y="1219200"/>
            <a:ext cx="8229600" cy="3962400"/>
          </a:xfrm>
        </p:spPr>
        <p:txBody>
          <a:bodyPr/>
          <a:lstStyle/>
          <a:p>
            <a:pPr eaLnBrk="1" hangingPunct="1">
              <a:lnSpc>
                <a:spcPct val="80000"/>
              </a:lnSpc>
              <a:buFontTx/>
              <a:buNone/>
              <a:defRPr/>
            </a:pPr>
            <a:r>
              <a:rPr lang="en-US" sz="2800" dirty="0">
                <a:solidFill>
                  <a:srgbClr val="000000"/>
                </a:solidFill>
              </a:rPr>
              <a:t>	Contact: </a:t>
            </a:r>
          </a:p>
          <a:p>
            <a:pPr marL="0" indent="0" eaLnBrk="1" hangingPunct="1">
              <a:lnSpc>
                <a:spcPct val="80000"/>
              </a:lnSpc>
              <a:buFontTx/>
              <a:buNone/>
              <a:defRPr/>
            </a:pPr>
            <a:endParaRPr lang="en-US" sz="2800">
              <a:solidFill>
                <a:srgbClr val="000000"/>
              </a:solidFill>
            </a:endParaRPr>
          </a:p>
          <a:p>
            <a:pPr marL="0" indent="0" eaLnBrk="1" hangingPunct="1">
              <a:lnSpc>
                <a:spcPct val="80000"/>
              </a:lnSpc>
              <a:buFontTx/>
              <a:buNone/>
              <a:defRPr/>
            </a:pPr>
            <a:endParaRPr lang="en-US" sz="2800" dirty="0">
              <a:solidFill>
                <a:srgbClr val="000000"/>
              </a:solidFill>
            </a:endParaRPr>
          </a:p>
          <a:p>
            <a:pPr algn="ctr" eaLnBrk="1" hangingPunct="1">
              <a:lnSpc>
                <a:spcPct val="80000"/>
              </a:lnSpc>
              <a:buFontTx/>
              <a:buNone/>
              <a:defRPr/>
            </a:pPr>
            <a:r>
              <a:rPr lang="en-US" sz="2800" dirty="0">
                <a:solidFill>
                  <a:srgbClr val="000000"/>
                </a:solidFill>
              </a:rPr>
              <a:t>	</a:t>
            </a:r>
            <a:r>
              <a:rPr lang="en-US" dirty="0">
                <a:solidFill>
                  <a:schemeClr val="accent2">
                    <a:lumMod val="50000"/>
                  </a:schemeClr>
                </a:solidFill>
              </a:rPr>
              <a:t>Nevada Department of Agriculture </a:t>
            </a:r>
          </a:p>
          <a:p>
            <a:pPr algn="ctr" eaLnBrk="1" hangingPunct="1">
              <a:lnSpc>
                <a:spcPct val="80000"/>
              </a:lnSpc>
              <a:buFontTx/>
              <a:buNone/>
              <a:defRPr/>
            </a:pPr>
            <a:r>
              <a:rPr lang="en-US" dirty="0">
                <a:solidFill>
                  <a:schemeClr val="accent2">
                    <a:lumMod val="50000"/>
                  </a:schemeClr>
                </a:solidFill>
              </a:rPr>
              <a:t>	702-668-4585 </a:t>
            </a:r>
          </a:p>
          <a:p>
            <a:pPr eaLnBrk="1" hangingPunct="1">
              <a:lnSpc>
                <a:spcPct val="80000"/>
              </a:lnSpc>
              <a:buFontTx/>
              <a:buNone/>
              <a:defRPr/>
            </a:pPr>
            <a:r>
              <a:rPr lang="en-US" sz="2800" dirty="0">
                <a:solidFill>
                  <a:srgbClr val="000000"/>
                </a:solidFill>
              </a:rPr>
              <a:t>	</a:t>
            </a:r>
          </a:p>
          <a:p>
            <a:pPr lvl="4" eaLnBrk="1" hangingPunct="1">
              <a:lnSpc>
                <a:spcPct val="80000"/>
              </a:lnSpc>
              <a:buFontTx/>
              <a:buNone/>
              <a:defRPr/>
            </a:pPr>
            <a:r>
              <a:rPr lang="en-US" sz="1600" dirty="0">
                <a:solidFill>
                  <a:srgbClr val="000000"/>
                </a:solidFill>
              </a:rPr>
              <a:t>	 </a:t>
            </a:r>
          </a:p>
        </p:txBody>
      </p:sp>
      <p:pic>
        <p:nvPicPr>
          <p:cNvPr id="105476" name="Picture 6" descr="MCPE0012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648200"/>
            <a:ext cx="17002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346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52400"/>
            <a:ext cx="8382000" cy="6248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2438400"/>
            <a:ext cx="6096000" cy="1938992"/>
          </a:xfrm>
          <a:prstGeom prst="rect">
            <a:avLst/>
          </a:prstGeom>
          <a:noFill/>
        </p:spPr>
        <p:txBody>
          <a:bodyPr wrap="square" rtlCol="0">
            <a:spAutoFit/>
          </a:bodyPr>
          <a:lstStyle/>
          <a:p>
            <a:pPr algn="ctr"/>
            <a:r>
              <a:rPr lang="en-US" sz="4800" b="1" dirty="0">
                <a:solidFill>
                  <a:schemeClr val="bg1"/>
                </a:solidFill>
              </a:rPr>
              <a:t>KNOWLEDGE TEST</a:t>
            </a:r>
          </a:p>
          <a:p>
            <a:pPr algn="ctr"/>
            <a:r>
              <a:rPr lang="en-US" sz="3600" dirty="0">
                <a:solidFill>
                  <a:schemeClr val="bg1"/>
                </a:solidFill>
              </a:rPr>
              <a:t>Submit your answers with the signed Certification Statement</a:t>
            </a:r>
          </a:p>
        </p:txBody>
      </p:sp>
    </p:spTree>
    <p:extLst>
      <p:ext uri="{BB962C8B-B14F-4D97-AF65-F5344CB8AC3E}">
        <p14:creationId xmlns:p14="http://schemas.microsoft.com/office/powerpoint/2010/main" val="225939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8763000" cy="6553200"/>
          </a:xfrm>
        </p:spPr>
        <p:txBody>
          <a:bodyPr>
            <a:normAutofit fontScale="92500" lnSpcReduction="10000"/>
          </a:bodyPr>
          <a:lstStyle/>
          <a:p>
            <a:pPr marL="514350" indent="-514350">
              <a:buAutoNum type="arabicParenR"/>
            </a:pPr>
            <a:r>
              <a:rPr lang="en-US" sz="1100" dirty="0"/>
              <a:t>Where can the Monthly Expense Worksheet and Food Cost Report be found on CNP Web under Sponsor Resources?</a:t>
            </a:r>
          </a:p>
          <a:p>
            <a:pPr marL="0" indent="0">
              <a:buNone/>
            </a:pPr>
            <a:r>
              <a:rPr lang="en-US" sz="1100" dirty="0"/>
              <a:t>                 A)  Claim	B)  Financial</a:t>
            </a:r>
          </a:p>
          <a:p>
            <a:pPr marL="0" indent="0">
              <a:buNone/>
            </a:pPr>
            <a:r>
              <a:rPr lang="en-US" sz="1100" dirty="0"/>
              <a:t>                 C)  Information	D)  Compliance Packet</a:t>
            </a:r>
          </a:p>
          <a:p>
            <a:pPr marL="0" indent="0">
              <a:buNone/>
            </a:pPr>
            <a:endParaRPr lang="en-US" sz="1100" dirty="0"/>
          </a:p>
          <a:p>
            <a:pPr marL="0" indent="0">
              <a:buNone/>
            </a:pPr>
            <a:r>
              <a:rPr lang="en-US" sz="1100" dirty="0"/>
              <a:t>2)             How may ways can you determine Whole Grain Items?</a:t>
            </a:r>
          </a:p>
          <a:p>
            <a:pPr marL="0" indent="0">
              <a:buNone/>
            </a:pPr>
            <a:r>
              <a:rPr lang="en-US" sz="1100" dirty="0"/>
              <a:t>                 A)  2		B)  10</a:t>
            </a:r>
          </a:p>
          <a:p>
            <a:pPr marL="0" indent="0">
              <a:buNone/>
            </a:pPr>
            <a:r>
              <a:rPr lang="en-US" sz="1100" dirty="0"/>
              <a:t>                 C)  6		D)  1</a:t>
            </a:r>
          </a:p>
          <a:p>
            <a:pPr marL="0" indent="0">
              <a:buNone/>
            </a:pPr>
            <a:endParaRPr lang="en-US" sz="1100" dirty="0"/>
          </a:p>
          <a:p>
            <a:pPr marL="0" indent="0">
              <a:buNone/>
            </a:pPr>
            <a:r>
              <a:rPr lang="en-US" sz="1100" dirty="0"/>
              <a:t>3)            Menus must indicate which items are Whole Grain Rich, Homemade, and have CN Labels and/or Product Formulation Sheets?                </a:t>
            </a:r>
          </a:p>
          <a:p>
            <a:pPr marL="0" indent="0">
              <a:buNone/>
            </a:pPr>
            <a:r>
              <a:rPr lang="en-US" sz="1100" dirty="0"/>
              <a:t>                A)  True	B)  False</a:t>
            </a:r>
          </a:p>
          <a:p>
            <a:pPr marL="0" indent="0">
              <a:buNone/>
            </a:pPr>
            <a:endParaRPr lang="en-US" sz="1100" dirty="0"/>
          </a:p>
          <a:p>
            <a:pPr marL="0" indent="0">
              <a:buNone/>
            </a:pPr>
            <a:r>
              <a:rPr lang="en-US" sz="1100" dirty="0"/>
              <a:t>4)            Point of Service is done ______________.</a:t>
            </a:r>
          </a:p>
          <a:p>
            <a:pPr marL="0" indent="0">
              <a:buNone/>
            </a:pPr>
            <a:r>
              <a:rPr lang="en-US" sz="1100" dirty="0"/>
              <a:t>                A)  After the meal, based on attendance           B)  Once the participants are served the reimbursable meal/snack</a:t>
            </a:r>
          </a:p>
          <a:p>
            <a:pPr marL="0" indent="0">
              <a:buNone/>
            </a:pPr>
            <a:r>
              <a:rPr lang="en-US" sz="1100" dirty="0"/>
              <a:t>                C)  At the end of the day                                       D)  After the meal, ask the cook how many meals were served</a:t>
            </a:r>
          </a:p>
          <a:p>
            <a:pPr marL="0" indent="0">
              <a:buNone/>
            </a:pPr>
            <a:endParaRPr lang="en-US" sz="1100" dirty="0"/>
          </a:p>
          <a:p>
            <a:pPr marL="0" indent="0">
              <a:buNone/>
            </a:pPr>
            <a:r>
              <a:rPr lang="en-US" sz="1100" dirty="0"/>
              <a:t>5)           What type of milk is creditable for a two year old?</a:t>
            </a:r>
          </a:p>
          <a:p>
            <a:pPr marL="0" indent="0">
              <a:buNone/>
            </a:pPr>
            <a:r>
              <a:rPr lang="en-US" sz="1100" dirty="0"/>
              <a:t>               A)  Whole	B)  2%</a:t>
            </a:r>
          </a:p>
          <a:p>
            <a:pPr marL="0" indent="0">
              <a:buNone/>
            </a:pPr>
            <a:r>
              <a:rPr lang="en-US" sz="1100" dirty="0"/>
              <a:t>               C)  1%		C)  Fat-Free Chocolate</a:t>
            </a:r>
          </a:p>
          <a:p>
            <a:pPr marL="0" indent="0">
              <a:buNone/>
            </a:pPr>
            <a:endParaRPr lang="en-US" sz="1100" dirty="0"/>
          </a:p>
          <a:p>
            <a:pPr marL="0" indent="0">
              <a:buNone/>
            </a:pPr>
            <a:r>
              <a:rPr lang="en-US" sz="1100" dirty="0"/>
              <a:t>6)            A Breakfast menu consists of Oatmeal and Milk, is this a reimbursable meal?</a:t>
            </a:r>
          </a:p>
          <a:p>
            <a:pPr marL="0" indent="0">
              <a:buNone/>
            </a:pPr>
            <a:r>
              <a:rPr lang="en-US" sz="1100" dirty="0"/>
              <a:t>               A) Yes		B)  No</a:t>
            </a:r>
          </a:p>
          <a:p>
            <a:pPr marL="0" indent="0">
              <a:buNone/>
            </a:pPr>
            <a:endParaRPr lang="en-US" sz="1100" dirty="0"/>
          </a:p>
          <a:p>
            <a:pPr marL="0" indent="0">
              <a:buNone/>
            </a:pPr>
            <a:r>
              <a:rPr lang="en-US" sz="1100" dirty="0"/>
              <a:t>7)             Where should signed Medical Statements be stored</a:t>
            </a:r>
          </a:p>
          <a:p>
            <a:pPr marL="0" indent="0">
              <a:buNone/>
            </a:pPr>
            <a:r>
              <a:rPr lang="en-US" sz="1100" dirty="0"/>
              <a:t>                A)  Permanent Documents  B)  CACFP Monthly Records</a:t>
            </a:r>
          </a:p>
          <a:p>
            <a:pPr marL="0" indent="0">
              <a:buNone/>
            </a:pPr>
            <a:r>
              <a:rPr lang="en-US" sz="1100" dirty="0"/>
              <a:t>                C)  Renewal Documents       C)  All of the Above</a:t>
            </a:r>
          </a:p>
          <a:p>
            <a:pPr marL="0" indent="0">
              <a:buNone/>
            </a:pPr>
            <a:endParaRPr lang="en-US" sz="1100" dirty="0"/>
          </a:p>
          <a:p>
            <a:pPr marL="0" indent="0">
              <a:buNone/>
            </a:pPr>
            <a:r>
              <a:rPr lang="en-US" sz="1100" dirty="0"/>
              <a:t>8)           A parent would like to bring their child's milk and fruit component for lunch everyday, would you still be able to claim this child?</a:t>
            </a:r>
          </a:p>
          <a:p>
            <a:pPr marL="0" indent="0">
              <a:buNone/>
            </a:pPr>
            <a:r>
              <a:rPr lang="en-US" sz="1100" dirty="0"/>
              <a:t>               A)  Yes		B)  No</a:t>
            </a:r>
          </a:p>
          <a:p>
            <a:pPr marL="0" indent="0">
              <a:buNone/>
            </a:pPr>
            <a:endParaRPr lang="en-US" sz="1100" dirty="0"/>
          </a:p>
          <a:p>
            <a:pPr marL="0" indent="0">
              <a:buNone/>
            </a:pPr>
            <a:r>
              <a:rPr lang="en-US" sz="1100" dirty="0"/>
              <a:t>9)            The CACFP 101-Administrative Track would be best for ___________? </a:t>
            </a:r>
          </a:p>
          <a:p>
            <a:pPr marL="0" indent="0">
              <a:buNone/>
            </a:pPr>
            <a:r>
              <a:rPr lang="en-US" sz="1100" dirty="0"/>
              <a:t>                A)  Designated Officials             B)  Teachers </a:t>
            </a:r>
          </a:p>
          <a:p>
            <a:pPr marL="0" indent="0">
              <a:buNone/>
            </a:pPr>
            <a:r>
              <a:rPr lang="en-US" sz="1100" dirty="0"/>
              <a:t>                C)  Day Care Home Providers   D)  Parents</a:t>
            </a:r>
          </a:p>
          <a:p>
            <a:pPr marL="0" indent="0">
              <a:buNone/>
            </a:pPr>
            <a:endParaRPr lang="en-US" sz="1100" dirty="0"/>
          </a:p>
          <a:p>
            <a:pPr marL="0" indent="0">
              <a:buNone/>
            </a:pPr>
            <a:r>
              <a:rPr lang="en-US" sz="1100" dirty="0"/>
              <a:t>10)          The Point of Service Meal Count Sheets need to be signed by _____________.</a:t>
            </a:r>
          </a:p>
          <a:p>
            <a:pPr marL="0" indent="0">
              <a:buNone/>
            </a:pPr>
            <a:r>
              <a:rPr lang="en-US" sz="1100" dirty="0"/>
              <a:t>                A)  They don’t need signed          B)  The owner</a:t>
            </a:r>
          </a:p>
          <a:p>
            <a:pPr marL="0" indent="0">
              <a:buNone/>
            </a:pPr>
            <a:r>
              <a:rPr lang="en-US" sz="1100" dirty="0"/>
              <a:t>                B)  The person taking the POS     C)  The bus driver	    	               		               		</a:t>
            </a:r>
          </a:p>
        </p:txBody>
      </p:sp>
    </p:spTree>
    <p:extLst>
      <p:ext uri="{BB962C8B-B14F-4D97-AF65-F5344CB8AC3E}">
        <p14:creationId xmlns:p14="http://schemas.microsoft.com/office/powerpoint/2010/main" val="3698766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5A1FB-780A-4D80-855F-8768026A320E}"/>
              </a:ext>
            </a:extLst>
          </p:cNvPr>
          <p:cNvSpPr/>
          <p:nvPr/>
        </p:nvSpPr>
        <p:spPr>
          <a:xfrm>
            <a:off x="152400" y="533400"/>
            <a:ext cx="8763000" cy="707886"/>
          </a:xfrm>
          <a:prstGeom prst="rect">
            <a:avLst/>
          </a:prstGeom>
        </p:spPr>
        <p:txBody>
          <a:bodyPr wrap="square">
            <a:spAutoFit/>
          </a:bodyPr>
          <a:lstStyle/>
          <a:p>
            <a:pPr algn="ctr"/>
            <a:r>
              <a:rPr lang="en-US" altLang="en-US" sz="4000" b="1" dirty="0">
                <a:latin typeface="Lucida Sans" panose="020B0602030504020204" pitchFamily="34" charset="0"/>
              </a:rPr>
              <a:t>Certification</a:t>
            </a:r>
            <a:endParaRPr lang="en-US" sz="4000" dirty="0">
              <a:latin typeface="Lucida Sans" panose="020B0602030504020204" pitchFamily="34" charset="0"/>
            </a:endParaRPr>
          </a:p>
        </p:txBody>
      </p:sp>
      <p:sp>
        <p:nvSpPr>
          <p:cNvPr id="4" name="Rectangle 3">
            <a:extLst>
              <a:ext uri="{FF2B5EF4-FFF2-40B4-BE49-F238E27FC236}">
                <a16:creationId xmlns:a16="http://schemas.microsoft.com/office/drawing/2014/main" id="{8B257688-34EF-4EC7-B839-7C915AC94A75}"/>
              </a:ext>
            </a:extLst>
          </p:cNvPr>
          <p:cNvSpPr txBox="1">
            <a:spLocks noRot="1" noChangeArrowheads="1"/>
          </p:cNvSpPr>
          <p:nvPr/>
        </p:nvSpPr>
        <p:spPr>
          <a:xfrm>
            <a:off x="228600" y="1600200"/>
            <a:ext cx="8686800" cy="4572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defRPr/>
            </a:pPr>
            <a:r>
              <a:rPr lang="en-US" altLang="en-US" sz="2000" kern="0" dirty="0">
                <a:solidFill>
                  <a:sysClr val="windowText" lastClr="000000"/>
                </a:solidFill>
                <a:latin typeface="Lucida Sans" panose="020B0602030504020204" pitchFamily="34" charset="0"/>
              </a:rPr>
              <a:t>I, ___________________________, certify that I have completed the Annual Renewal and Civil Rights Requirements training contained in this Power Point presentation. </a:t>
            </a:r>
          </a:p>
          <a:p>
            <a:pPr>
              <a:lnSpc>
                <a:spcPct val="90000"/>
              </a:lnSpc>
              <a:defRPr/>
            </a:pPr>
            <a:endParaRPr lang="en-US" altLang="en-US" sz="2000" kern="0" dirty="0">
              <a:solidFill>
                <a:sysClr val="windowText" lastClr="000000"/>
              </a:solidFill>
              <a:latin typeface="Lucida Sans" panose="020B0602030504020204" pitchFamily="34" charset="0"/>
            </a:endParaRPr>
          </a:p>
          <a:p>
            <a:pPr>
              <a:lnSpc>
                <a:spcPct val="90000"/>
              </a:lnSpc>
              <a:defRPr/>
            </a:pPr>
            <a:r>
              <a:rPr lang="en-US" altLang="en-US" sz="2000" kern="0" dirty="0">
                <a:solidFill>
                  <a:sysClr val="windowText" lastClr="000000"/>
                </a:solidFill>
                <a:latin typeface="Lucida Sans" panose="020B0602030504020204" pitchFamily="34" charset="0"/>
              </a:rPr>
              <a:t>I further certify to ensure that civil rights is properly implemented at all sites that are a part of the CACFP program.</a:t>
            </a:r>
          </a:p>
          <a:p>
            <a:pPr>
              <a:lnSpc>
                <a:spcPct val="90000"/>
              </a:lnSpc>
              <a:defRPr/>
            </a:pPr>
            <a:endParaRPr lang="en-US" altLang="en-US" sz="2000" kern="0" dirty="0">
              <a:solidFill>
                <a:sysClr val="windowText" lastClr="000000"/>
              </a:solidFill>
              <a:latin typeface="Lucida Sans" panose="020B0602030504020204" pitchFamily="34" charset="0"/>
            </a:endParaRPr>
          </a:p>
          <a:p>
            <a:pPr>
              <a:lnSpc>
                <a:spcPct val="90000"/>
              </a:lnSpc>
              <a:defRPr/>
            </a:pPr>
            <a:r>
              <a:rPr lang="en-US" altLang="en-US" sz="2000" kern="0" dirty="0">
                <a:solidFill>
                  <a:sysClr val="windowText" lastClr="000000"/>
                </a:solidFill>
                <a:latin typeface="Lucida Sans" panose="020B0602030504020204" pitchFamily="34" charset="0"/>
              </a:rPr>
              <a:t>Signature______________________________</a:t>
            </a:r>
          </a:p>
          <a:p>
            <a:pPr>
              <a:lnSpc>
                <a:spcPct val="90000"/>
              </a:lnSpc>
              <a:defRPr/>
            </a:pPr>
            <a:r>
              <a:rPr lang="en-US" altLang="en-US" sz="2000" kern="0" dirty="0">
                <a:solidFill>
                  <a:sysClr val="windowText" lastClr="000000"/>
                </a:solidFill>
                <a:latin typeface="Lucida Sans" panose="020B0602030504020204" pitchFamily="34" charset="0"/>
              </a:rPr>
              <a:t>Name______________________________</a:t>
            </a:r>
          </a:p>
          <a:p>
            <a:pPr>
              <a:lnSpc>
                <a:spcPct val="90000"/>
              </a:lnSpc>
              <a:defRPr/>
            </a:pPr>
            <a:r>
              <a:rPr lang="en-US" altLang="en-US" sz="2000" kern="0" dirty="0">
                <a:solidFill>
                  <a:sysClr val="windowText" lastClr="000000"/>
                </a:solidFill>
                <a:latin typeface="Lucida Sans" panose="020B0602030504020204" pitchFamily="34" charset="0"/>
              </a:rPr>
              <a:t>Title_______________________________</a:t>
            </a:r>
          </a:p>
          <a:p>
            <a:pPr>
              <a:lnSpc>
                <a:spcPct val="90000"/>
              </a:lnSpc>
              <a:defRPr/>
            </a:pPr>
            <a:r>
              <a:rPr lang="en-US" altLang="en-US" sz="2000" kern="0" dirty="0">
                <a:solidFill>
                  <a:sysClr val="windowText" lastClr="000000"/>
                </a:solidFill>
                <a:latin typeface="Lucida Sans" panose="020B0602030504020204" pitchFamily="34" charset="0"/>
              </a:rPr>
              <a:t>Organization__________________________</a:t>
            </a:r>
          </a:p>
          <a:p>
            <a:pPr>
              <a:lnSpc>
                <a:spcPct val="90000"/>
              </a:lnSpc>
              <a:defRPr/>
            </a:pPr>
            <a:r>
              <a:rPr lang="en-US" altLang="en-US" sz="2000" kern="0" dirty="0">
                <a:solidFill>
                  <a:sysClr val="windowText" lastClr="000000"/>
                </a:solidFill>
                <a:latin typeface="Lucida Sans" panose="020B0602030504020204" pitchFamily="34" charset="0"/>
              </a:rPr>
              <a:t>Date _________________</a:t>
            </a:r>
          </a:p>
          <a:p>
            <a:pPr>
              <a:lnSpc>
                <a:spcPct val="90000"/>
              </a:lnSpc>
              <a:defRPr/>
            </a:pPr>
            <a:endParaRPr lang="en-US" altLang="en-US" sz="2800" kern="0" dirty="0">
              <a:solidFill>
                <a:sysClr val="windowText" lastClr="000000"/>
              </a:solidFill>
            </a:endParaRPr>
          </a:p>
          <a:p>
            <a:pPr>
              <a:lnSpc>
                <a:spcPct val="90000"/>
              </a:lnSpc>
              <a:defRPr/>
            </a:pPr>
            <a:r>
              <a:rPr lang="en-US" altLang="en-US" sz="2800" kern="0" dirty="0">
                <a:solidFill>
                  <a:sysClr val="windowText" lastClr="000000"/>
                </a:solidFill>
              </a:rPr>
              <a:t>Email this signed statement to Vickie Guy at </a:t>
            </a:r>
            <a:r>
              <a:rPr lang="en-US" altLang="en-US" sz="2800" kern="0" dirty="0">
                <a:solidFill>
                  <a:sysClr val="windowText" lastClr="000000"/>
                </a:solidFill>
                <a:hlinkClick r:id="rId2"/>
              </a:rPr>
              <a:t>vguy@agri.nv.gov</a:t>
            </a:r>
            <a:r>
              <a:rPr lang="en-US" altLang="en-US" sz="2800" kern="0" dirty="0">
                <a:solidFill>
                  <a:sysClr val="windowText" lastClr="000000"/>
                </a:solidFill>
              </a:rPr>
              <a:t> </a:t>
            </a:r>
          </a:p>
          <a:p>
            <a:pPr>
              <a:lnSpc>
                <a:spcPct val="90000"/>
              </a:lnSpc>
              <a:buFont typeface="Wingdings" pitchFamily="2" charset="2"/>
              <a:buNone/>
              <a:defRPr/>
            </a:pPr>
            <a:endParaRPr lang="en-US" altLang="en-US" kern="0" dirty="0">
              <a:solidFill>
                <a:sysClr val="windowText" lastClr="000000"/>
              </a:solidFill>
            </a:endParaRPr>
          </a:p>
          <a:p>
            <a:pPr>
              <a:lnSpc>
                <a:spcPct val="90000"/>
              </a:lnSpc>
              <a:buFont typeface="Wingdings" pitchFamily="2" charset="2"/>
              <a:buNone/>
              <a:defRPr/>
            </a:pPr>
            <a:endParaRPr lang="en-US" altLang="en-US" kern="0" dirty="0">
              <a:solidFill>
                <a:sysClr val="windowText" lastClr="000000"/>
              </a:solidFill>
            </a:endParaRPr>
          </a:p>
        </p:txBody>
      </p:sp>
    </p:spTree>
    <p:extLst>
      <p:ext uri="{BB962C8B-B14F-4D97-AF65-F5344CB8AC3E}">
        <p14:creationId xmlns:p14="http://schemas.microsoft.com/office/powerpoint/2010/main" val="367114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TotalTime>
  <Words>4824</Words>
  <Application>Microsoft Office PowerPoint</Application>
  <PresentationFormat>On-screen Show (4:3)</PresentationFormat>
  <Paragraphs>558</Paragraphs>
  <Slides>98</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98</vt:i4>
      </vt:variant>
    </vt:vector>
  </HeadingPairs>
  <TitlesOfParts>
    <vt:vector size="108" baseType="lpstr">
      <vt:lpstr>Arial</vt:lpstr>
      <vt:lpstr>Bradley Hand ITC</vt:lpstr>
      <vt:lpstr>Calibri</vt:lpstr>
      <vt:lpstr>Lucida Sans</vt:lpstr>
      <vt:lpstr>Segoe UI Symbol</vt:lpstr>
      <vt:lpstr>Times New Roman</vt:lpstr>
      <vt:lpstr>Verdana</vt:lpstr>
      <vt:lpstr>Wingdings</vt:lpstr>
      <vt:lpstr>Office Theme</vt:lpstr>
      <vt:lpstr>Balloons</vt:lpstr>
      <vt:lpstr>PowerPoint Presentation</vt:lpstr>
      <vt:lpstr>PowerPoint Presentation</vt:lpstr>
      <vt:lpstr>Training </vt:lpstr>
      <vt:lpstr>Forms</vt:lpstr>
      <vt:lpstr>PowerPoint Presentation</vt:lpstr>
      <vt:lpstr>PowerPoint Presentation</vt:lpstr>
      <vt:lpstr>PowerPoint Presentation</vt:lpstr>
      <vt:lpstr>Section Objectives </vt:lpstr>
      <vt:lpstr>PowerPoint Presentation</vt:lpstr>
      <vt:lpstr>Creating Compliant Menus </vt:lpstr>
      <vt:lpstr>Menu Documentation Requirements </vt:lpstr>
      <vt:lpstr>Identifying Whole Grain Rich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You Up For a Successful Review</vt:lpstr>
      <vt:lpstr>RECORD RETENTION</vt:lpstr>
      <vt:lpstr>RECORDKEEPING POLICY</vt:lpstr>
      <vt:lpstr>ORGANIZING CACFP RECORDS</vt:lpstr>
      <vt:lpstr>THE REVIEW PROCESS</vt:lpstr>
      <vt:lpstr>SUBMITTING ACCEPTABLE CORRECTIVE ACTION</vt:lpstr>
      <vt:lpstr>PowerPoint Presentation</vt:lpstr>
      <vt:lpstr>The Purpose of Procurement</vt:lpstr>
      <vt:lpstr>Forecasting asks:</vt:lpstr>
      <vt:lpstr>Methods of Procurement </vt:lpstr>
      <vt:lpstr>Methods of Procurement </vt:lpstr>
      <vt:lpstr>PowerPoint Presentation</vt:lpstr>
      <vt:lpstr>Sponsor’s Responsibility </vt:lpstr>
      <vt:lpstr>GOALS OF CIVIL RIGHTS</vt:lpstr>
      <vt:lpstr>FEDERAL FINANCIAL ASSISTANCE</vt:lpstr>
      <vt:lpstr>HELPFUL REFERENCES</vt:lpstr>
      <vt:lpstr>WHAT IS A PROTECTED CLASS ?</vt:lpstr>
      <vt:lpstr>SITUATION</vt:lpstr>
      <vt:lpstr>SITUATION-ANSWER</vt:lpstr>
      <vt:lpstr>ASSURANCES</vt:lpstr>
      <vt:lpstr>ASSURANCES=PROMISES</vt:lpstr>
      <vt:lpstr>SITUATION</vt:lpstr>
      <vt:lpstr>SITUATION-ANSWER</vt:lpstr>
      <vt:lpstr>TYPES OF DISCRIMINATION</vt:lpstr>
      <vt:lpstr>SITUATION</vt:lpstr>
      <vt:lpstr>SITUATION-ANSWER</vt:lpstr>
      <vt:lpstr>FAITH AND COMMUNITY BASED ORGANIZATIONS</vt:lpstr>
      <vt:lpstr>FAITH AND COMMUNITY BASED ORGANIZATIONS</vt:lpstr>
      <vt:lpstr>FAITH AND COMMUNITY BASED ORGANIZATIONS</vt:lpstr>
      <vt:lpstr>FAITH AND COMMUNITY BASED ORGANIZATIONS</vt:lpstr>
      <vt:lpstr>SITUATION</vt:lpstr>
      <vt:lpstr>SITUATION-ANSWER</vt:lpstr>
      <vt:lpstr>SITUATION</vt:lpstr>
      <vt:lpstr>SITUATION-ANSWER</vt:lpstr>
      <vt:lpstr>TRAINING REQUIREMENTS</vt:lpstr>
      <vt:lpstr>TRAINING REQUIREMENTS</vt:lpstr>
      <vt:lpstr>SITUATION</vt:lpstr>
      <vt:lpstr>SITUATION-ANSWER</vt:lpstr>
      <vt:lpstr> DATA COLLECTION &amp; ANALYSIS</vt:lpstr>
      <vt:lpstr>DATA COLLECTION &amp; ANALYSIS</vt:lpstr>
      <vt:lpstr>DATA COLLECTION &amp; ANALYSIS</vt:lpstr>
      <vt:lpstr>SITUATION</vt:lpstr>
      <vt:lpstr>SITUATION-ANSWER</vt:lpstr>
      <vt:lpstr> PUBLIC NOTIFICATION</vt:lpstr>
      <vt:lpstr> PUBLIC NOTIFICATION</vt:lpstr>
      <vt:lpstr> PUBLIC NOTIFICATION</vt:lpstr>
      <vt:lpstr>SITUATION</vt:lpstr>
      <vt:lpstr>SITUATION-ANSWER</vt:lpstr>
      <vt:lpstr>SITUATION</vt:lpstr>
      <vt:lpstr>SITUATION-ANSWER</vt:lpstr>
      <vt:lpstr>SITUATION</vt:lpstr>
      <vt:lpstr>SITUATION-ANSWER</vt:lpstr>
      <vt:lpstr>NONDISCRIMINATION STATEMENT</vt:lpstr>
      <vt:lpstr>NONDISCRIMINATION STATEMENT</vt:lpstr>
      <vt:lpstr>NONDISCRIMINATION STATEMENT</vt:lpstr>
      <vt:lpstr>SITUATION</vt:lpstr>
      <vt:lpstr>SITUATION-ANSWER</vt:lpstr>
      <vt:lpstr>COMPLAINT PROCEDURES</vt:lpstr>
      <vt:lpstr>COMPLAINT PROCEDURES</vt:lpstr>
      <vt:lpstr>SITUATION</vt:lpstr>
      <vt:lpstr>SITUATION-ANSWER</vt:lpstr>
      <vt:lpstr>COMPLIANCE REVIEWS</vt:lpstr>
      <vt:lpstr>RESOLUTION OF NONCOMPLIANCE</vt:lpstr>
      <vt:lpstr>REASONABLE ACCOMMODATIONS</vt:lpstr>
      <vt:lpstr>REASONABLE ACCOMMODATIONS</vt:lpstr>
      <vt:lpstr>REASONABLE ACCOMMODATIONS</vt:lpstr>
      <vt:lpstr>SITUATION</vt:lpstr>
      <vt:lpstr>SITUATION-ANSWER</vt:lpstr>
      <vt:lpstr>LANGUAGE ASSISTANCE</vt:lpstr>
      <vt:lpstr>LANGUAGE ASSISTANCE</vt:lpstr>
      <vt:lpstr>LANGUAGE ASSISTANCE</vt:lpstr>
      <vt:lpstr>SITUATION</vt:lpstr>
      <vt:lpstr>SITUATION-ANSWER</vt:lpstr>
      <vt:lpstr>CONFLICT RESOLUTION</vt:lpstr>
      <vt:lpstr>CUSTOMER SERVICE</vt:lpstr>
      <vt:lpstr>QUESTIONS?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Talbot</dc:creator>
  <cp:lastModifiedBy>Gayle Ann Willmoth</cp:lastModifiedBy>
  <cp:revision>218</cp:revision>
  <dcterms:created xsi:type="dcterms:W3CDTF">2018-08-01T16:23:47Z</dcterms:created>
  <dcterms:modified xsi:type="dcterms:W3CDTF">2019-04-17T22:52:49Z</dcterms:modified>
</cp:coreProperties>
</file>